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slide+xml" PartName="/ppt/slides/slide41.xml"/>
  <Override ContentType="application/vnd.openxmlformats-officedocument.presentationml.slide+xml" PartName="/ppt/slides/slide42.xml"/>
  <Override ContentType="application/vnd.openxmlformats-officedocument.presentationml.slide+xml" PartName="/ppt/slides/slide43.xml"/>
  <Override ContentType="application/vnd.openxmlformats-officedocument.presentationml.slide+xml" PartName="/ppt/slides/slide44.xml"/>
  <Override ContentType="application/vnd.openxmlformats-officedocument.presentationml.slide+xml" PartName="/ppt/slides/slide45.xml"/>
  <Override ContentType="application/vnd.openxmlformats-officedocument.presentationml.slide+xml" PartName="/ppt/slides/slide46.xml"/>
  <Override ContentType="application/vnd.openxmlformats-officedocument.presentationml.slide+xml" PartName="/ppt/slides/slide47.xml"/>
  <Override ContentType="application/vnd.openxmlformats-officedocument.presentationml.slide+xml" PartName="/ppt/slides/slide48.xml"/>
  <Override ContentType="application/vnd.openxmlformats-officedocument.presentationml.slide+xml" PartName="/ppt/slides/slide49.xml"/>
  <Override ContentType="application/vnd.openxmlformats-officedocument.presentationml.slide+xml" PartName="/ppt/slides/slide50.xml"/>
  <Override ContentType="application/vnd.openxmlformats-officedocument.presentationml.slide+xml" PartName="/ppt/slides/slide51.xml"/>
  <Override ContentType="application/vnd.openxmlformats-officedocument.presentationml.slide+xml" PartName="/ppt/slides/slide52.xml"/>
  <Override ContentType="application/vnd.openxmlformats-officedocument.presentationml.slide+xml" PartName="/ppt/slides/slide5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Lst>
  <p:sldSz cx="18288000" cy="10287000"/>
  <p:notesSz cx="6858000" cy="9144000"/>
  <p:embeddedFontLst>
    <p:embeddedFont>
      <p:font typeface="Source Sans Pro Bold" charset="1" panose="020B0703030403020204"/>
      <p:regular r:id="rId59"/>
    </p:embeddedFont>
    <p:embeddedFont>
      <p:font typeface="Dynamo Medium" charset="1" panose="020B060402020A080404"/>
      <p:regular r:id="rId60"/>
    </p:embeddedFont>
    <p:embeddedFont>
      <p:font typeface="Source Sans Pro" charset="1" panose="020B0503030403020204"/>
      <p:regular r:id="rId61"/>
    </p:embeddedFont>
    <p:embeddedFont>
      <p:font typeface="Canva Sans Bold" charset="1" panose="020B0803030501040103"/>
      <p:regular r:id="rId62"/>
    </p:embeddedFont>
    <p:embeddedFont>
      <p:font typeface="Canva Sans" charset="1" panose="020B0503030501040103"/>
      <p:regular r:id="rId63"/>
    </p:embeddedFont>
    <p:embeddedFont>
      <p:font typeface="Calibri (MS) Bold" charset="1" panose="020F0702030404030204"/>
      <p:regular r:id="rId64"/>
    </p:embeddedFont>
    <p:embeddedFont>
      <p:font typeface="DM Sans Bold" charset="1" panose="00000000000000000000"/>
      <p:regular r:id="rId65"/>
    </p:embeddedFont>
    <p:embeddedFont>
      <p:font typeface="DM Sans" charset="1" panose="00000000000000000000"/>
      <p:regular r:id="rId66"/>
    </p:embeddedFont>
    <p:embeddedFont>
      <p:font typeface="Futura Bold" charset="1" panose="020B0702020204020203"/>
      <p:regular r:id="rId67"/>
    </p:embeddedFont>
    <p:embeddedFont>
      <p:font typeface="Futura" charset="1" panose="020B0502020204020303"/>
      <p:regular r:id="rId68"/>
    </p:embeddedFont>
    <p:embeddedFont>
      <p:font typeface="Roca One Bold" charset="1" panose="00000800000000000000"/>
      <p:regular r:id="rId69"/>
    </p:embeddedFont>
    <p:embeddedFont>
      <p:font typeface="Assistant Bold" charset="1" panose="00000800000000000000"/>
      <p:regular r:id="rId70"/>
    </p:embeddedFont>
    <p:embeddedFont>
      <p:font typeface="Open Sans Extra Bold" charset="1" panose="020B0906030804020204"/>
      <p:regular r:id="rId71"/>
    </p:embeddedFont>
    <p:embeddedFont>
      <p:font typeface="Poppins" charset="1" panose="00000500000000000000"/>
      <p:regular r:id="rId7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slides/slide34.xml" Type="http://schemas.openxmlformats.org/officeDocument/2006/relationships/slide"/><Relationship Id="rId4" Target="theme/theme1.xml" Type="http://schemas.openxmlformats.org/officeDocument/2006/relationships/theme"/><Relationship Id="rId40" Target="slides/slide35.xml" Type="http://schemas.openxmlformats.org/officeDocument/2006/relationships/slide"/><Relationship Id="rId41" Target="slides/slide36.xml" Type="http://schemas.openxmlformats.org/officeDocument/2006/relationships/slide"/><Relationship Id="rId42" Target="slides/slide37.xml" Type="http://schemas.openxmlformats.org/officeDocument/2006/relationships/slide"/><Relationship Id="rId43" Target="slides/slide38.xml" Type="http://schemas.openxmlformats.org/officeDocument/2006/relationships/slide"/><Relationship Id="rId44" Target="slides/slide39.xml" Type="http://schemas.openxmlformats.org/officeDocument/2006/relationships/slide"/><Relationship Id="rId45" Target="slides/slide40.xml" Type="http://schemas.openxmlformats.org/officeDocument/2006/relationships/slide"/><Relationship Id="rId46" Target="slides/slide41.xml" Type="http://schemas.openxmlformats.org/officeDocument/2006/relationships/slide"/><Relationship Id="rId47" Target="slides/slide42.xml" Type="http://schemas.openxmlformats.org/officeDocument/2006/relationships/slide"/><Relationship Id="rId48" Target="slides/slide43.xml" Type="http://schemas.openxmlformats.org/officeDocument/2006/relationships/slide"/><Relationship Id="rId49" Target="slides/slide44.xml" Type="http://schemas.openxmlformats.org/officeDocument/2006/relationships/slide"/><Relationship Id="rId5" Target="tableStyles.xml" Type="http://schemas.openxmlformats.org/officeDocument/2006/relationships/tableStyles"/><Relationship Id="rId50" Target="slides/slide45.xml" Type="http://schemas.openxmlformats.org/officeDocument/2006/relationships/slide"/><Relationship Id="rId51" Target="slides/slide46.xml" Type="http://schemas.openxmlformats.org/officeDocument/2006/relationships/slide"/><Relationship Id="rId52" Target="slides/slide47.xml" Type="http://schemas.openxmlformats.org/officeDocument/2006/relationships/slide"/><Relationship Id="rId53" Target="slides/slide48.xml" Type="http://schemas.openxmlformats.org/officeDocument/2006/relationships/slide"/><Relationship Id="rId54" Target="slides/slide49.xml" Type="http://schemas.openxmlformats.org/officeDocument/2006/relationships/slide"/><Relationship Id="rId55" Target="slides/slide50.xml" Type="http://schemas.openxmlformats.org/officeDocument/2006/relationships/slide"/><Relationship Id="rId56" Target="slides/slide51.xml" Type="http://schemas.openxmlformats.org/officeDocument/2006/relationships/slide"/><Relationship Id="rId57" Target="slides/slide52.xml" Type="http://schemas.openxmlformats.org/officeDocument/2006/relationships/slide"/><Relationship Id="rId58" Target="slides/slide53.xml" Type="http://schemas.openxmlformats.org/officeDocument/2006/relationships/slide"/><Relationship Id="rId59" Target="fonts/font59.fntdata" Type="http://schemas.openxmlformats.org/officeDocument/2006/relationships/font"/><Relationship Id="rId6" Target="slides/slide1.xml" Type="http://schemas.openxmlformats.org/officeDocument/2006/relationships/slide"/><Relationship Id="rId60" Target="fonts/font60.fntdata" Type="http://schemas.openxmlformats.org/officeDocument/2006/relationships/font"/><Relationship Id="rId61" Target="fonts/font61.fntdata" Type="http://schemas.openxmlformats.org/officeDocument/2006/relationships/font"/><Relationship Id="rId62" Target="fonts/font62.fntdata" Type="http://schemas.openxmlformats.org/officeDocument/2006/relationships/font"/><Relationship Id="rId63" Target="fonts/font63.fntdata" Type="http://schemas.openxmlformats.org/officeDocument/2006/relationships/font"/><Relationship Id="rId64" Target="fonts/font64.fntdata" Type="http://schemas.openxmlformats.org/officeDocument/2006/relationships/font"/><Relationship Id="rId65" Target="fonts/font65.fntdata" Type="http://schemas.openxmlformats.org/officeDocument/2006/relationships/font"/><Relationship Id="rId66" Target="fonts/font66.fntdata" Type="http://schemas.openxmlformats.org/officeDocument/2006/relationships/font"/><Relationship Id="rId67" Target="fonts/font67.fntdata" Type="http://schemas.openxmlformats.org/officeDocument/2006/relationships/font"/><Relationship Id="rId68" Target="fonts/font68.fntdata" Type="http://schemas.openxmlformats.org/officeDocument/2006/relationships/font"/><Relationship Id="rId69" Target="fonts/font69.fntdata" Type="http://schemas.openxmlformats.org/officeDocument/2006/relationships/font"/><Relationship Id="rId7" Target="slides/slide2.xml" Type="http://schemas.openxmlformats.org/officeDocument/2006/relationships/slide"/><Relationship Id="rId70" Target="fonts/font70.fntdata" Type="http://schemas.openxmlformats.org/officeDocument/2006/relationships/font"/><Relationship Id="rId71" Target="fonts/font71.fntdata" Type="http://schemas.openxmlformats.org/officeDocument/2006/relationships/font"/><Relationship Id="rId72" Target="fonts/font72.fntdata" Type="http://schemas.openxmlformats.org/officeDocument/2006/relationships/font"/><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jpeg" Type="http://schemas.openxmlformats.org/officeDocument/2006/relationships/image"/><Relationship Id="rId5" Target="../media/image4.jpe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24.jpe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 Id="rId3" Target="../media/image26.png" Type="http://schemas.openxmlformats.org/officeDocument/2006/relationships/image"/><Relationship Id="rId4" Target="../media/image27.svg" Type="http://schemas.openxmlformats.org/officeDocument/2006/relationships/image"/><Relationship Id="rId5" Target="../media/image28.jpeg" Type="http://schemas.openxmlformats.org/officeDocument/2006/relationships/image"/><Relationship Id="rId6" Target="../media/image29.jpe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 Id="rId3" Target="../media/image31.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0.png" Type="http://schemas.openxmlformats.org/officeDocument/2006/relationships/image"/><Relationship Id="rId11" Target="../media/image31.svg" Type="http://schemas.openxmlformats.org/officeDocument/2006/relationships/image"/><Relationship Id="rId2" Target="../media/image32.png" Type="http://schemas.openxmlformats.org/officeDocument/2006/relationships/image"/><Relationship Id="rId3" Target="../media/image33.svg" Type="http://schemas.openxmlformats.org/officeDocument/2006/relationships/image"/><Relationship Id="rId4" Target="../media/image34.png" Type="http://schemas.openxmlformats.org/officeDocument/2006/relationships/image"/><Relationship Id="rId5" Target="../media/image35.svg" Type="http://schemas.openxmlformats.org/officeDocument/2006/relationships/image"/><Relationship Id="rId6" Target="../media/image36.png" Type="http://schemas.openxmlformats.org/officeDocument/2006/relationships/image"/><Relationship Id="rId7" Target="../media/image37.svg" Type="http://schemas.openxmlformats.org/officeDocument/2006/relationships/image"/><Relationship Id="rId8" Target="../media/image38.png" Type="http://schemas.openxmlformats.org/officeDocument/2006/relationships/image"/><Relationship Id="rId9" Target="../media/image39.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0.png" Type="http://schemas.openxmlformats.org/officeDocument/2006/relationships/image"/><Relationship Id="rId11" Target="../media/image31.svg" Type="http://schemas.openxmlformats.org/officeDocument/2006/relationships/image"/><Relationship Id="rId2" Target="../media/image32.png" Type="http://schemas.openxmlformats.org/officeDocument/2006/relationships/image"/><Relationship Id="rId3" Target="../media/image33.svg" Type="http://schemas.openxmlformats.org/officeDocument/2006/relationships/image"/><Relationship Id="rId4" Target="../media/image34.png" Type="http://schemas.openxmlformats.org/officeDocument/2006/relationships/image"/><Relationship Id="rId5" Target="../media/image35.svg" Type="http://schemas.openxmlformats.org/officeDocument/2006/relationships/image"/><Relationship Id="rId6" Target="../media/image36.png" Type="http://schemas.openxmlformats.org/officeDocument/2006/relationships/image"/><Relationship Id="rId7" Target="../media/image37.svg" Type="http://schemas.openxmlformats.org/officeDocument/2006/relationships/image"/><Relationship Id="rId8" Target="../media/image38.png" Type="http://schemas.openxmlformats.org/officeDocument/2006/relationships/image"/><Relationship Id="rId9" Target="../media/image39.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 Id="rId3" Target="../media/image31.svg" Type="http://schemas.openxmlformats.org/officeDocument/2006/relationships/image"/><Relationship Id="rId4" Target="../media/image40.png" Type="http://schemas.openxmlformats.org/officeDocument/2006/relationships/image"/><Relationship Id="rId5" Target="../media/image41.svg" Type="http://schemas.openxmlformats.org/officeDocument/2006/relationships/image"/><Relationship Id="rId6" Target="../media/image42.png" Type="http://schemas.openxmlformats.org/officeDocument/2006/relationships/image"/><Relationship Id="rId7" Target="../media/image43.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svg" Type="http://schemas.openxmlformats.org/officeDocument/2006/relationships/image"/><Relationship Id="rId4" Target="../media/image44.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svg" Type="http://schemas.openxmlformats.org/officeDocument/2006/relationships/image"/><Relationship Id="rId4" Target="../media/image32.png" Type="http://schemas.openxmlformats.org/officeDocument/2006/relationships/image"/><Relationship Id="rId5" Target="../media/image33.svg" Type="http://schemas.openxmlformats.org/officeDocument/2006/relationships/image"/><Relationship Id="rId6" Target="../media/image34.png" Type="http://schemas.openxmlformats.org/officeDocument/2006/relationships/image"/><Relationship Id="rId7" Target="../media/image35.svg" Type="http://schemas.openxmlformats.org/officeDocument/2006/relationships/image"/><Relationship Id="rId8" Target="../media/image45.jpeg" Type="http://schemas.openxmlformats.org/officeDocument/2006/relationships/image"/><Relationship Id="rId9" Target="../media/image13.jpe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6.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png" Type="http://schemas.openxmlformats.org/officeDocument/2006/relationships/image"/><Relationship Id="rId5" Target="../media/image8.jpeg" Type="http://schemas.openxmlformats.org/officeDocument/2006/relationships/image"/><Relationship Id="rId6" Target="../media/image9.jpeg" Type="http://schemas.openxmlformats.org/officeDocument/2006/relationships/image"/><Relationship Id="rId7" Target="../media/image10.jpe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sv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 Id="rId6" Target="../media/image21.png" Type="http://schemas.openxmlformats.org/officeDocument/2006/relationships/image"/><Relationship Id="rId7" Target="../media/image22.svg" Type="http://schemas.openxmlformats.org/officeDocument/2006/relationships/image"/><Relationship Id="rId8" Target="../media/image7.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7.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15.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 Id="rId3" Target="../media/image31.svg" Type="http://schemas.openxmlformats.org/officeDocument/2006/relationships/image"/><Relationship Id="rId4" Target="../media/image48.png" Type="http://schemas.openxmlformats.org/officeDocument/2006/relationships/image"/><Relationship Id="rId5" Target="../media/image49.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0.png" Type="http://schemas.openxmlformats.org/officeDocument/2006/relationships/image"/><Relationship Id="rId11" Target="../media/image31.svg" Type="http://schemas.openxmlformats.org/officeDocument/2006/relationships/image"/><Relationship Id="rId2" Target="../media/image32.png" Type="http://schemas.openxmlformats.org/officeDocument/2006/relationships/image"/><Relationship Id="rId3" Target="../media/image33.svg" Type="http://schemas.openxmlformats.org/officeDocument/2006/relationships/image"/><Relationship Id="rId4" Target="../media/image34.png" Type="http://schemas.openxmlformats.org/officeDocument/2006/relationships/image"/><Relationship Id="rId5" Target="../media/image35.svg" Type="http://schemas.openxmlformats.org/officeDocument/2006/relationships/image"/><Relationship Id="rId6" Target="../media/image36.png" Type="http://schemas.openxmlformats.org/officeDocument/2006/relationships/image"/><Relationship Id="rId7" Target="../media/image37.svg" Type="http://schemas.openxmlformats.org/officeDocument/2006/relationships/image"/><Relationship Id="rId8" Target="../media/image38.png" Type="http://schemas.openxmlformats.org/officeDocument/2006/relationships/image"/><Relationship Id="rId9" Target="../media/image39.sv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svg" Type="http://schemas.openxmlformats.org/officeDocument/2006/relationships/image"/><Relationship Id="rId4" Target="../media/image50.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 Id="rId3" Target="../media/image31.svg" Type="http://schemas.openxmlformats.org/officeDocument/2006/relationships/image"/><Relationship Id="rId4" Target="../media/image40.png" Type="http://schemas.openxmlformats.org/officeDocument/2006/relationships/image"/><Relationship Id="rId5" Target="../media/image41.svg" Type="http://schemas.openxmlformats.org/officeDocument/2006/relationships/image"/><Relationship Id="rId6" Target="../media/image42.png" Type="http://schemas.openxmlformats.org/officeDocument/2006/relationships/image"/><Relationship Id="rId7" Target="../media/image43.sv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1.png" Type="http://schemas.openxmlformats.org/officeDocument/2006/relationships/image"/><Relationship Id="rId3" Target="../media/image52.png" Type="http://schemas.openxmlformats.org/officeDocument/2006/relationships/image"/><Relationship Id="rId4" Target="../media/image53.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3.jpeg" Type="http://schemas.openxmlformats.org/officeDocument/2006/relationships/image"/><Relationship Id="rId5" Target="../media/image13.jpeg" Type="http://schemas.openxmlformats.org/officeDocument/2006/relationships/image"/><Relationship Id="rId6" Target="../media/image14.jpe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6.pn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jpe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54.png" Type="http://schemas.openxmlformats.org/officeDocument/2006/relationships/image"/><Relationship Id="rId5" Target="../media/image55.pn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56.pn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7.png" Type="http://schemas.openxmlformats.org/officeDocument/2006/relationships/image"/><Relationship Id="rId3" Target="../media/image58.svg" Type="http://schemas.openxmlformats.org/officeDocument/2006/relationships/image"/><Relationship Id="rId4" Target="../media/image4.jpeg" Type="http://schemas.openxmlformats.org/officeDocument/2006/relationships/image"/></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 Id="rId3" Target="../media/image31.svg" Type="http://schemas.openxmlformats.org/officeDocument/2006/relationships/image"/></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9.png" Type="http://schemas.openxmlformats.org/officeDocument/2006/relationships/image"/><Relationship Id="rId3" Target="../media/image60.svg" Type="http://schemas.openxmlformats.org/officeDocument/2006/relationships/image"/><Relationship Id="rId4" Target="../media/image30.png" Type="http://schemas.openxmlformats.org/officeDocument/2006/relationships/image"/><Relationship Id="rId5" Target="../media/image31.svg" Type="http://schemas.openxmlformats.org/officeDocument/2006/relationships/image"/></Relationships>
</file>

<file path=ppt/slides/_rels/slide3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9.png" Type="http://schemas.openxmlformats.org/officeDocument/2006/relationships/image"/><Relationship Id="rId3" Target="../media/image60.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s>
</file>

<file path=ppt/slides/_rels/slide3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svg" Type="http://schemas.openxmlformats.org/officeDocument/2006/relationships/image"/><Relationship Id="rId4" Target="../media/image61.png" Type="http://schemas.openxmlformats.org/officeDocument/2006/relationships/image"/></Relationships>
</file>

<file path=ppt/slides/_rels/slide3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15.png" Type="http://schemas.openxmlformats.org/officeDocument/2006/relationships/image"/></Relationships>
</file>

<file path=ppt/slides/_rels/slide4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2.jpeg" Type="http://schemas.openxmlformats.org/officeDocument/2006/relationships/image"/><Relationship Id="rId3" Target="../media/image63.png" Type="http://schemas.openxmlformats.org/officeDocument/2006/relationships/image"/><Relationship Id="rId4" Target="../media/image64.jpeg" Type="http://schemas.openxmlformats.org/officeDocument/2006/relationships/image"/><Relationship Id="rId5" Target="../media/image65.jpeg" Type="http://schemas.openxmlformats.org/officeDocument/2006/relationships/image"/></Relationships>
</file>

<file path=ppt/slides/_rels/slide4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6.png" Type="http://schemas.openxmlformats.org/officeDocument/2006/relationships/image"/></Relationships>
</file>

<file path=ppt/slides/_rels/slide4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sv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 Id="rId6" Target="../media/image21.png" Type="http://schemas.openxmlformats.org/officeDocument/2006/relationships/image"/><Relationship Id="rId7" Target="../media/image22.svg" Type="http://schemas.openxmlformats.org/officeDocument/2006/relationships/image"/><Relationship Id="rId8" Target="../media/image9.jpeg" Type="http://schemas.openxmlformats.org/officeDocument/2006/relationships/image"/></Relationships>
</file>

<file path=ppt/slides/_rels/slide4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4.jpeg" Type="http://schemas.openxmlformats.org/officeDocument/2006/relationships/image"/></Relationships>
</file>

<file path=ppt/slides/_rels/slide4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3.jpeg" Type="http://schemas.openxmlformats.org/officeDocument/2006/relationships/image"/></Relationships>
</file>

<file path=ppt/slides/_rels/slide4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 Id="rId3" Target="../media/image27.svg" Type="http://schemas.openxmlformats.org/officeDocument/2006/relationships/image"/><Relationship Id="rId4" Target="../media/image25.png" Type="http://schemas.openxmlformats.org/officeDocument/2006/relationships/image"/><Relationship Id="rId5" Target="../media/image4.jpeg" Type="http://schemas.openxmlformats.org/officeDocument/2006/relationships/image"/></Relationships>
</file>

<file path=ppt/slides/_rels/slide4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 Id="rId3" Target="../media/image31.svg" Type="http://schemas.openxmlformats.org/officeDocument/2006/relationships/image"/></Relationships>
</file>

<file path=ppt/slides/_rels/slide4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6.png" Type="http://schemas.openxmlformats.org/officeDocument/2006/relationships/image"/><Relationship Id="rId3" Target="../media/image67.svg" Type="http://schemas.openxmlformats.org/officeDocument/2006/relationships/image"/></Relationships>
</file>

<file path=ppt/slides/_rels/slide4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 Id="rId3" Target="../media/image27.svg" Type="http://schemas.openxmlformats.org/officeDocument/2006/relationships/image"/><Relationship Id="rId4" Target="../media/image4.jpeg" Type="http://schemas.openxmlformats.org/officeDocument/2006/relationships/image"/></Relationships>
</file>

<file path=ppt/slides/_rels/slide4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svg" Type="http://schemas.openxmlformats.org/officeDocument/2006/relationships/image"/><Relationship Id="rId4" Target="../media/image68.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s>
</file>

<file path=ppt/slides/_rels/slide50.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5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svg" Type="http://schemas.openxmlformats.org/officeDocument/2006/relationships/image"/><Relationship Id="rId4" Target="../media/image69.png" Type="http://schemas.openxmlformats.org/officeDocument/2006/relationships/image"/><Relationship Id="rId5" Target="../media/image32.png" Type="http://schemas.openxmlformats.org/officeDocument/2006/relationships/image"/><Relationship Id="rId6" Target="../media/image33.svg" Type="http://schemas.openxmlformats.org/officeDocument/2006/relationships/image"/><Relationship Id="rId7" Target="../media/image34.png" Type="http://schemas.openxmlformats.org/officeDocument/2006/relationships/image"/><Relationship Id="rId8" Target="../media/image35.svg" Type="http://schemas.openxmlformats.org/officeDocument/2006/relationships/image"/></Relationships>
</file>

<file path=ppt/slides/_rels/slide5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6.png" Type="http://schemas.openxmlformats.org/officeDocument/2006/relationships/image"/></Relationships>
</file>

<file path=ppt/slides/_rels/slide5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svg" Type="http://schemas.openxmlformats.org/officeDocument/2006/relationships/image"/><Relationship Id="rId4" Target="../media/image18.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sv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 Id="rId6" Target="../media/image21.png" Type="http://schemas.openxmlformats.org/officeDocument/2006/relationships/image"/><Relationship Id="rId7" Target="../media/image22.svg" Type="http://schemas.openxmlformats.org/officeDocument/2006/relationships/image"/><Relationship Id="rId8" Target="../media/image8.jpe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21.png" Type="http://schemas.openxmlformats.org/officeDocument/2006/relationships/image"/><Relationship Id="rId5" Target="../media/image22.svg" Type="http://schemas.openxmlformats.org/officeDocument/2006/relationships/image"/><Relationship Id="rId6" Target="../media/image23.jpe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21.png" Type="http://schemas.openxmlformats.org/officeDocument/2006/relationships/image"/><Relationship Id="rId5" Target="../media/image22.svg" Type="http://schemas.openxmlformats.org/officeDocument/2006/relationships/image"/><Relationship Id="rId6" Target="../media/image13.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CFEFF"/>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3990990" y="2398023"/>
            <a:ext cx="10522735" cy="5490954"/>
          </a:xfrm>
          <a:custGeom>
            <a:avLst/>
            <a:gdLst/>
            <a:ahLst/>
            <a:cxnLst/>
            <a:rect r="r" b="b" t="t" l="l"/>
            <a:pathLst>
              <a:path h="5490954" w="10522735">
                <a:moveTo>
                  <a:pt x="0" y="0"/>
                </a:moveTo>
                <a:lnTo>
                  <a:pt x="10522735" y="0"/>
                </a:lnTo>
                <a:lnTo>
                  <a:pt x="10522735" y="5490954"/>
                </a:lnTo>
                <a:lnTo>
                  <a:pt x="0" y="549095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a:grpSpLocks noChangeAspect="true"/>
          </p:cNvGrpSpPr>
          <p:nvPr/>
        </p:nvGrpSpPr>
        <p:grpSpPr>
          <a:xfrm rot="0">
            <a:off x="11170530" y="-754555"/>
            <a:ext cx="11434572" cy="11434527"/>
            <a:chOff x="0" y="0"/>
            <a:chExt cx="6350000" cy="6349975"/>
          </a:xfrm>
        </p:grpSpPr>
        <p:sp>
          <p:nvSpPr>
            <p:cNvPr name="Freeform 4" id="4"/>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4"/>
              <a:stretch>
                <a:fillRect l="0" t="0" r="0" b="0"/>
              </a:stretch>
            </a:blipFill>
          </p:spPr>
        </p:sp>
      </p:grpSp>
      <p:grpSp>
        <p:nvGrpSpPr>
          <p:cNvPr name="Group 5" id="5"/>
          <p:cNvGrpSpPr/>
          <p:nvPr/>
        </p:nvGrpSpPr>
        <p:grpSpPr>
          <a:xfrm rot="0">
            <a:off x="7065141" y="8217105"/>
            <a:ext cx="7009358" cy="1398154"/>
            <a:chOff x="0" y="0"/>
            <a:chExt cx="9345810" cy="1864205"/>
          </a:xfrm>
        </p:grpSpPr>
        <p:grpSp>
          <p:nvGrpSpPr>
            <p:cNvPr name="Group 6" id="6"/>
            <p:cNvGrpSpPr/>
            <p:nvPr/>
          </p:nvGrpSpPr>
          <p:grpSpPr>
            <a:xfrm rot="0">
              <a:off x="0" y="0"/>
              <a:ext cx="9345810" cy="1546271"/>
              <a:chOff x="0" y="0"/>
              <a:chExt cx="1250766" cy="206940"/>
            </a:xfrm>
          </p:grpSpPr>
          <p:sp>
            <p:nvSpPr>
              <p:cNvPr name="Freeform 7" id="7"/>
              <p:cNvSpPr/>
              <p:nvPr/>
            </p:nvSpPr>
            <p:spPr>
              <a:xfrm flipH="false" flipV="false" rot="0">
                <a:off x="18844" y="0"/>
                <a:ext cx="1213078" cy="206940"/>
              </a:xfrm>
              <a:custGeom>
                <a:avLst/>
                <a:gdLst/>
                <a:ahLst/>
                <a:cxnLst/>
                <a:rect r="r" b="b" t="t" l="l"/>
                <a:pathLst>
                  <a:path h="206940" w="1213078">
                    <a:moveTo>
                      <a:pt x="218760" y="0"/>
                    </a:moveTo>
                    <a:lnTo>
                      <a:pt x="1197518" y="0"/>
                    </a:lnTo>
                    <a:cubicBezTo>
                      <a:pt x="1203332" y="0"/>
                      <a:pt x="1208579" y="3488"/>
                      <a:pt x="1210829" y="8850"/>
                    </a:cubicBezTo>
                    <a:cubicBezTo>
                      <a:pt x="1213078" y="14212"/>
                      <a:pt x="1211891" y="20399"/>
                      <a:pt x="1207817" y="24548"/>
                    </a:cubicBezTo>
                    <a:lnTo>
                      <a:pt x="1052827" y="182392"/>
                    </a:lnTo>
                    <a:cubicBezTo>
                      <a:pt x="1037408" y="198094"/>
                      <a:pt x="1016325" y="206940"/>
                      <a:pt x="994318" y="206940"/>
                    </a:cubicBezTo>
                    <a:lnTo>
                      <a:pt x="15560" y="206940"/>
                    </a:lnTo>
                    <a:cubicBezTo>
                      <a:pt x="9746" y="206940"/>
                      <a:pt x="4499" y="203452"/>
                      <a:pt x="2249" y="198090"/>
                    </a:cubicBezTo>
                    <a:cubicBezTo>
                      <a:pt x="0" y="192728"/>
                      <a:pt x="1187" y="186541"/>
                      <a:pt x="5261" y="182392"/>
                    </a:cubicBezTo>
                    <a:lnTo>
                      <a:pt x="160251" y="24548"/>
                    </a:lnTo>
                    <a:cubicBezTo>
                      <a:pt x="175670" y="8846"/>
                      <a:pt x="196753" y="0"/>
                      <a:pt x="218760" y="0"/>
                    </a:cubicBezTo>
                    <a:close/>
                  </a:path>
                </a:pathLst>
              </a:custGeom>
              <a:solidFill>
                <a:srgbClr val="3275C5"/>
              </a:solidFill>
            </p:spPr>
          </p:sp>
          <p:sp>
            <p:nvSpPr>
              <p:cNvPr name="TextBox 8" id="8"/>
              <p:cNvSpPr txBox="true"/>
              <p:nvPr/>
            </p:nvSpPr>
            <p:spPr>
              <a:xfrm>
                <a:off x="101600" y="19050"/>
                <a:ext cx="1047566" cy="187890"/>
              </a:xfrm>
              <a:prstGeom prst="rect">
                <a:avLst/>
              </a:prstGeom>
            </p:spPr>
            <p:txBody>
              <a:bodyPr anchor="ctr" rtlCol="false" tIns="50800" lIns="50800" bIns="50800" rIns="50800"/>
              <a:lstStyle/>
              <a:p>
                <a:pPr algn="ctr">
                  <a:lnSpc>
                    <a:spcPts val="1993"/>
                  </a:lnSpc>
                </a:pPr>
              </a:p>
            </p:txBody>
          </p:sp>
        </p:grpSp>
        <p:grpSp>
          <p:nvGrpSpPr>
            <p:cNvPr name="Group 9" id="9"/>
            <p:cNvGrpSpPr/>
            <p:nvPr/>
          </p:nvGrpSpPr>
          <p:grpSpPr>
            <a:xfrm rot="0">
              <a:off x="4451974" y="1170495"/>
              <a:ext cx="4192850" cy="693710"/>
              <a:chOff x="0" y="0"/>
              <a:chExt cx="1250766" cy="206940"/>
            </a:xfrm>
          </p:grpSpPr>
          <p:sp>
            <p:nvSpPr>
              <p:cNvPr name="Freeform 10" id="10"/>
              <p:cNvSpPr/>
              <p:nvPr/>
            </p:nvSpPr>
            <p:spPr>
              <a:xfrm flipH="false" flipV="false" rot="0">
                <a:off x="22107" y="0"/>
                <a:ext cx="1206553" cy="206940"/>
              </a:xfrm>
              <a:custGeom>
                <a:avLst/>
                <a:gdLst/>
                <a:ahLst/>
                <a:cxnLst/>
                <a:rect r="r" b="b" t="t" l="l"/>
                <a:pathLst>
                  <a:path h="206940" w="1206553">
                    <a:moveTo>
                      <a:pt x="221454" y="0"/>
                    </a:moveTo>
                    <a:lnTo>
                      <a:pt x="1188298" y="0"/>
                    </a:lnTo>
                    <a:cubicBezTo>
                      <a:pt x="1195119" y="0"/>
                      <a:pt x="1201274" y="4093"/>
                      <a:pt x="1203913" y="10382"/>
                    </a:cubicBezTo>
                    <a:cubicBezTo>
                      <a:pt x="1206552" y="16672"/>
                      <a:pt x="1205160" y="23932"/>
                      <a:pt x="1200381" y="28799"/>
                    </a:cubicBezTo>
                    <a:lnTo>
                      <a:pt x="1053737" y="178141"/>
                    </a:lnTo>
                    <a:cubicBezTo>
                      <a:pt x="1035649" y="196563"/>
                      <a:pt x="1010915" y="206940"/>
                      <a:pt x="985098" y="206940"/>
                    </a:cubicBezTo>
                    <a:lnTo>
                      <a:pt x="18254" y="206940"/>
                    </a:lnTo>
                    <a:cubicBezTo>
                      <a:pt x="11433" y="206940"/>
                      <a:pt x="5278" y="202848"/>
                      <a:pt x="2639" y="196558"/>
                    </a:cubicBezTo>
                    <a:cubicBezTo>
                      <a:pt x="0" y="190268"/>
                      <a:pt x="1392" y="183008"/>
                      <a:pt x="6171" y="178141"/>
                    </a:cubicBezTo>
                    <a:lnTo>
                      <a:pt x="152815" y="28799"/>
                    </a:lnTo>
                    <a:cubicBezTo>
                      <a:pt x="170903" y="10377"/>
                      <a:pt x="195637" y="0"/>
                      <a:pt x="221454" y="0"/>
                    </a:cubicBezTo>
                    <a:close/>
                  </a:path>
                </a:pathLst>
              </a:custGeom>
              <a:solidFill>
                <a:srgbClr val="64CAF4"/>
              </a:solidFill>
            </p:spPr>
          </p:sp>
          <p:sp>
            <p:nvSpPr>
              <p:cNvPr name="TextBox 11" id="11"/>
              <p:cNvSpPr txBox="true"/>
              <p:nvPr/>
            </p:nvSpPr>
            <p:spPr>
              <a:xfrm>
                <a:off x="101600" y="19050"/>
                <a:ext cx="1047566" cy="187890"/>
              </a:xfrm>
              <a:prstGeom prst="rect">
                <a:avLst/>
              </a:prstGeom>
            </p:spPr>
            <p:txBody>
              <a:bodyPr anchor="ctr" rtlCol="false" tIns="50800" lIns="50800" bIns="50800" rIns="50800"/>
              <a:lstStyle/>
              <a:p>
                <a:pPr algn="ctr">
                  <a:lnSpc>
                    <a:spcPts val="1993"/>
                  </a:lnSpc>
                </a:pPr>
              </a:p>
            </p:txBody>
          </p:sp>
        </p:grpSp>
      </p:grpSp>
      <p:grpSp>
        <p:nvGrpSpPr>
          <p:cNvPr name="Group 12" id="12"/>
          <p:cNvGrpSpPr/>
          <p:nvPr/>
        </p:nvGrpSpPr>
        <p:grpSpPr>
          <a:xfrm rot="0">
            <a:off x="9144000" y="1133475"/>
            <a:ext cx="4593733" cy="4593733"/>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CFEFF"/>
            </a:solidFill>
          </p:spPr>
        </p:sp>
        <p:sp>
          <p:nvSpPr>
            <p:cNvPr name="TextBox 14" id="14"/>
            <p:cNvSpPr txBox="true"/>
            <p:nvPr/>
          </p:nvSpPr>
          <p:spPr>
            <a:xfrm>
              <a:off x="76200" y="95250"/>
              <a:ext cx="660400" cy="641350"/>
            </a:xfrm>
            <a:prstGeom prst="rect">
              <a:avLst/>
            </a:prstGeom>
          </p:spPr>
          <p:txBody>
            <a:bodyPr anchor="ctr" rtlCol="false" tIns="52498" lIns="52498" bIns="52498" rIns="52498"/>
            <a:lstStyle/>
            <a:p>
              <a:pPr algn="ctr">
                <a:lnSpc>
                  <a:spcPts val="1993"/>
                </a:lnSpc>
              </a:pPr>
            </a:p>
          </p:txBody>
        </p:sp>
      </p:grpSp>
      <p:grpSp>
        <p:nvGrpSpPr>
          <p:cNvPr name="Group 15" id="15"/>
          <p:cNvGrpSpPr>
            <a:grpSpLocks noChangeAspect="true"/>
          </p:cNvGrpSpPr>
          <p:nvPr/>
        </p:nvGrpSpPr>
        <p:grpSpPr>
          <a:xfrm rot="0">
            <a:off x="9288344" y="1277828"/>
            <a:ext cx="4305044" cy="4305027"/>
            <a:chOff x="0" y="0"/>
            <a:chExt cx="6350000" cy="6349975"/>
          </a:xfrm>
        </p:grpSpPr>
        <p:sp>
          <p:nvSpPr>
            <p:cNvPr name="Freeform 16" id="16"/>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5"/>
              <a:stretch>
                <a:fillRect l="0" t="0" r="0" b="0"/>
              </a:stretch>
            </a:blipFill>
          </p:spPr>
        </p:sp>
      </p:grpSp>
      <p:sp>
        <p:nvSpPr>
          <p:cNvPr name="TextBox 17" id="17"/>
          <p:cNvSpPr txBox="true"/>
          <p:nvPr/>
        </p:nvSpPr>
        <p:spPr>
          <a:xfrm rot="0">
            <a:off x="1270377" y="3180641"/>
            <a:ext cx="8017967" cy="3250607"/>
          </a:xfrm>
          <a:prstGeom prst="rect">
            <a:avLst/>
          </a:prstGeom>
        </p:spPr>
        <p:txBody>
          <a:bodyPr anchor="t" rtlCol="false" tIns="0" lIns="0" bIns="0" rIns="0">
            <a:spAutoFit/>
          </a:bodyPr>
          <a:lstStyle/>
          <a:p>
            <a:pPr algn="l">
              <a:lnSpc>
                <a:spcPts val="6381"/>
              </a:lnSpc>
            </a:pPr>
            <a:r>
              <a:rPr lang="en-US" sz="5647">
                <a:solidFill>
                  <a:srgbClr val="0661AE"/>
                </a:solidFill>
                <a:latin typeface="Source Sans Pro Bold"/>
                <a:ea typeface="Source Sans Pro Bold"/>
                <a:cs typeface="Source Sans Pro Bold"/>
                <a:sym typeface="Source Sans Pro Bold"/>
              </a:rPr>
              <a:t>Smart Wheelchair for persons with disabilities in lower body and hearing impairements</a:t>
            </a:r>
          </a:p>
        </p:txBody>
      </p:sp>
      <p:sp>
        <p:nvSpPr>
          <p:cNvPr name="TextBox 18" id="18"/>
          <p:cNvSpPr txBox="true"/>
          <p:nvPr/>
        </p:nvSpPr>
        <p:spPr>
          <a:xfrm rot="0">
            <a:off x="8453675" y="7579632"/>
            <a:ext cx="2752431" cy="436245"/>
          </a:xfrm>
          <a:prstGeom prst="rect">
            <a:avLst/>
          </a:prstGeom>
        </p:spPr>
        <p:txBody>
          <a:bodyPr anchor="t" rtlCol="false" tIns="0" lIns="0" bIns="0" rIns="0">
            <a:spAutoFit/>
          </a:bodyPr>
          <a:lstStyle/>
          <a:p>
            <a:pPr algn="l">
              <a:lnSpc>
                <a:spcPts val="3390"/>
              </a:lnSpc>
            </a:pPr>
            <a:r>
              <a:rPr lang="en-US" sz="3000">
                <a:solidFill>
                  <a:srgbClr val="64CAF4"/>
                </a:solidFill>
                <a:latin typeface="Dynamo Medium"/>
                <a:ea typeface="Dynamo Medium"/>
                <a:cs typeface="Dynamo Medium"/>
                <a:sym typeface="Dynamo Medium"/>
              </a:rPr>
              <a:t>Project ID</a:t>
            </a:r>
          </a:p>
        </p:txBody>
      </p:sp>
      <p:sp>
        <p:nvSpPr>
          <p:cNvPr name="TextBox 19" id="19"/>
          <p:cNvSpPr txBox="true"/>
          <p:nvPr/>
        </p:nvSpPr>
        <p:spPr>
          <a:xfrm rot="0">
            <a:off x="8453675" y="8404225"/>
            <a:ext cx="4622964" cy="720725"/>
          </a:xfrm>
          <a:prstGeom prst="rect">
            <a:avLst/>
          </a:prstGeom>
        </p:spPr>
        <p:txBody>
          <a:bodyPr anchor="t" rtlCol="false" tIns="0" lIns="0" bIns="0" rIns="0">
            <a:spAutoFit/>
          </a:bodyPr>
          <a:lstStyle/>
          <a:p>
            <a:pPr algn="l">
              <a:lnSpc>
                <a:spcPts val="5650"/>
              </a:lnSpc>
            </a:pPr>
            <a:r>
              <a:rPr lang="en-US" sz="5000">
                <a:solidFill>
                  <a:srgbClr val="FCFEFF"/>
                </a:solidFill>
                <a:latin typeface="Source Sans Pro Bold"/>
                <a:ea typeface="Source Sans Pro Bold"/>
                <a:cs typeface="Source Sans Pro Bold"/>
                <a:sym typeface="Source Sans Pro Bold"/>
              </a:rPr>
              <a:t>24 – 25J - 048</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CFEFF"/>
        </a:solidFill>
      </p:bgPr>
    </p:bg>
    <p:spTree>
      <p:nvGrpSpPr>
        <p:cNvPr id="1" name=""/>
        <p:cNvGrpSpPr/>
        <p:nvPr/>
      </p:nvGrpSpPr>
      <p:grpSpPr>
        <a:xfrm>
          <a:off x="0" y="0"/>
          <a:ext cx="0" cy="0"/>
          <a:chOff x="0" y="0"/>
          <a:chExt cx="0" cy="0"/>
        </a:xfrm>
      </p:grpSpPr>
      <p:sp>
        <p:nvSpPr>
          <p:cNvPr name="Freeform 2" id="2"/>
          <p:cNvSpPr/>
          <p:nvPr/>
        </p:nvSpPr>
        <p:spPr>
          <a:xfrm flipH="false" flipV="false" rot="-2561783">
            <a:off x="-2150393" y="-1597808"/>
            <a:ext cx="6000674" cy="4342306"/>
          </a:xfrm>
          <a:custGeom>
            <a:avLst/>
            <a:gdLst/>
            <a:ahLst/>
            <a:cxnLst/>
            <a:rect r="r" b="b" t="t" l="l"/>
            <a:pathLst>
              <a:path h="4342306" w="6000674">
                <a:moveTo>
                  <a:pt x="0" y="0"/>
                </a:moveTo>
                <a:lnTo>
                  <a:pt x="6000674" y="0"/>
                </a:lnTo>
                <a:lnTo>
                  <a:pt x="6000674" y="4342306"/>
                </a:lnTo>
                <a:lnTo>
                  <a:pt x="0" y="434230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7616117">
            <a:off x="14754144" y="7087147"/>
            <a:ext cx="6000674" cy="4342306"/>
          </a:xfrm>
          <a:custGeom>
            <a:avLst/>
            <a:gdLst/>
            <a:ahLst/>
            <a:cxnLst/>
            <a:rect r="r" b="b" t="t" l="l"/>
            <a:pathLst>
              <a:path h="4342306" w="6000674">
                <a:moveTo>
                  <a:pt x="0" y="0"/>
                </a:moveTo>
                <a:lnTo>
                  <a:pt x="6000675" y="0"/>
                </a:lnTo>
                <a:lnTo>
                  <a:pt x="6000675" y="4342306"/>
                </a:lnTo>
                <a:lnTo>
                  <a:pt x="0" y="434230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a:grpSpLocks noChangeAspect="true"/>
          </p:cNvGrpSpPr>
          <p:nvPr/>
        </p:nvGrpSpPr>
        <p:grpSpPr>
          <a:xfrm rot="-10800000">
            <a:off x="1450774" y="2752306"/>
            <a:ext cx="5246370" cy="5246370"/>
            <a:chOff x="0" y="0"/>
            <a:chExt cx="6350000" cy="6350000"/>
          </a:xfrm>
        </p:grpSpPr>
        <p:sp>
          <p:nvSpPr>
            <p:cNvPr name="Freeform 5" id="5"/>
            <p:cNvSpPr/>
            <p:nvPr/>
          </p:nvSpPr>
          <p:spPr>
            <a:xfrm flipH="false" flipV="false" rot="0">
              <a:off x="0" y="0"/>
              <a:ext cx="6350000" cy="6350000"/>
            </a:xfrm>
            <a:custGeom>
              <a:avLst/>
              <a:gdLst/>
              <a:ahLst/>
              <a:cxnLst/>
              <a:rect r="r" b="b" t="t" l="l"/>
              <a:pathLst>
                <a:path h="6350000" w="6350000">
                  <a:moveTo>
                    <a:pt x="3175000" y="0"/>
                  </a:moveTo>
                  <a:cubicBezTo>
                    <a:pt x="1421130" y="0"/>
                    <a:pt x="0" y="1421130"/>
                    <a:pt x="0" y="3175000"/>
                  </a:cubicBezTo>
                  <a:lnTo>
                    <a:pt x="0" y="6350000"/>
                  </a:lnTo>
                  <a:lnTo>
                    <a:pt x="3175000" y="6350000"/>
                  </a:lnTo>
                  <a:cubicBezTo>
                    <a:pt x="4928870" y="6350000"/>
                    <a:pt x="6350000" y="4928870"/>
                    <a:pt x="6350000" y="3175000"/>
                  </a:cubicBezTo>
                  <a:cubicBezTo>
                    <a:pt x="6350000" y="1421130"/>
                    <a:pt x="4928870" y="0"/>
                    <a:pt x="3175000" y="0"/>
                  </a:cubicBezTo>
                  <a:close/>
                </a:path>
              </a:pathLst>
            </a:custGeom>
            <a:solidFill>
              <a:srgbClr val="27AAE1"/>
            </a:solidFill>
          </p:spPr>
        </p:sp>
        <p:sp>
          <p:nvSpPr>
            <p:cNvPr name="Freeform 6" id="6"/>
            <p:cNvSpPr/>
            <p:nvPr/>
          </p:nvSpPr>
          <p:spPr>
            <a:xfrm flipH="false" flipV="false" rot="-10800000">
              <a:off x="227013" y="387928"/>
              <a:ext cx="5895974" cy="5627483"/>
            </a:xfrm>
            <a:custGeom>
              <a:avLst/>
              <a:gdLst/>
              <a:ahLst/>
              <a:cxnLst/>
              <a:rect r="r" b="b" t="t" l="l"/>
              <a:pathLst>
                <a:path h="5627483" w="5895974">
                  <a:moveTo>
                    <a:pt x="2947987" y="5622982"/>
                  </a:moveTo>
                  <a:cubicBezTo>
                    <a:pt x="3954625" y="5627484"/>
                    <a:pt x="4886728" y="5093032"/>
                    <a:pt x="5391351" y="4222001"/>
                  </a:cubicBezTo>
                  <a:cubicBezTo>
                    <a:pt x="5895974" y="3350970"/>
                    <a:pt x="5895974" y="2276514"/>
                    <a:pt x="5391351" y="1405483"/>
                  </a:cubicBezTo>
                  <a:cubicBezTo>
                    <a:pt x="4886728" y="534451"/>
                    <a:pt x="3954625" y="0"/>
                    <a:pt x="2947987" y="4502"/>
                  </a:cubicBezTo>
                  <a:cubicBezTo>
                    <a:pt x="1941349" y="0"/>
                    <a:pt x="1009246" y="534451"/>
                    <a:pt x="504623" y="1405483"/>
                  </a:cubicBezTo>
                  <a:cubicBezTo>
                    <a:pt x="0" y="2276514"/>
                    <a:pt x="0" y="3350970"/>
                    <a:pt x="504623" y="4222001"/>
                  </a:cubicBezTo>
                  <a:cubicBezTo>
                    <a:pt x="1009246" y="5093032"/>
                    <a:pt x="1941349" y="5627484"/>
                    <a:pt x="2947987" y="5622982"/>
                  </a:cubicBezTo>
                  <a:close/>
                </a:path>
              </a:pathLst>
            </a:custGeom>
            <a:blipFill>
              <a:blip r:embed="rId4"/>
              <a:stretch>
                <a:fillRect l="-21364" t="0" r="-21364" b="0"/>
              </a:stretch>
            </a:blipFill>
          </p:spPr>
        </p:sp>
      </p:grpSp>
      <p:sp>
        <p:nvSpPr>
          <p:cNvPr name="TextBox 7" id="7"/>
          <p:cNvSpPr txBox="true"/>
          <p:nvPr/>
        </p:nvSpPr>
        <p:spPr>
          <a:xfrm rot="0">
            <a:off x="7763421" y="2589468"/>
            <a:ext cx="8666025" cy="738499"/>
          </a:xfrm>
          <a:prstGeom prst="rect">
            <a:avLst/>
          </a:prstGeom>
        </p:spPr>
        <p:txBody>
          <a:bodyPr anchor="t" rtlCol="false" tIns="0" lIns="0" bIns="0" rIns="0">
            <a:spAutoFit/>
          </a:bodyPr>
          <a:lstStyle/>
          <a:p>
            <a:pPr algn="l">
              <a:lnSpc>
                <a:spcPts val="6020"/>
              </a:lnSpc>
            </a:pPr>
            <a:r>
              <a:rPr lang="en-US" sz="4300">
                <a:solidFill>
                  <a:srgbClr val="56AAF0"/>
                </a:solidFill>
                <a:latin typeface="Dynamo Medium"/>
                <a:ea typeface="Dynamo Medium"/>
                <a:cs typeface="Dynamo Medium"/>
                <a:sym typeface="Dynamo Medium"/>
              </a:rPr>
              <a:t>HOW CAN WE OVERCOME THIS?</a:t>
            </a:r>
          </a:p>
        </p:txBody>
      </p:sp>
      <p:sp>
        <p:nvSpPr>
          <p:cNvPr name="TextBox 8" id="8"/>
          <p:cNvSpPr txBox="true"/>
          <p:nvPr/>
        </p:nvSpPr>
        <p:spPr>
          <a:xfrm rot="0">
            <a:off x="7763421" y="3790950"/>
            <a:ext cx="8941026" cy="4040505"/>
          </a:xfrm>
          <a:prstGeom prst="rect">
            <a:avLst/>
          </a:prstGeom>
        </p:spPr>
        <p:txBody>
          <a:bodyPr anchor="t" rtlCol="false" tIns="0" lIns="0" bIns="0" rIns="0">
            <a:spAutoFit/>
          </a:bodyPr>
          <a:lstStyle/>
          <a:p>
            <a:pPr algn="l">
              <a:lnSpc>
                <a:spcPts val="4619"/>
              </a:lnSpc>
            </a:pPr>
            <a:r>
              <a:rPr lang="en-US" sz="3299" spc="13">
                <a:solidFill>
                  <a:srgbClr val="3275C5"/>
                </a:solidFill>
                <a:latin typeface="Source Sans Pro"/>
                <a:ea typeface="Source Sans Pro"/>
                <a:cs typeface="Source Sans Pro"/>
                <a:sym typeface="Source Sans Pro"/>
              </a:rPr>
              <a:t>By integrating advanced computer vision techniques for real-time sign language recognition, we can develop a more intuitive and accessible control system for hearing-impaired users. This will enhance their ability to navigate and operate wheelchairs independently and safely.</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CFEFF"/>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13030888" y="-621265"/>
            <a:ext cx="5871820" cy="3280879"/>
          </a:xfrm>
          <a:custGeom>
            <a:avLst/>
            <a:gdLst/>
            <a:ahLst/>
            <a:cxnLst/>
            <a:rect r="r" b="b" t="t" l="l"/>
            <a:pathLst>
              <a:path h="3280879" w="5871820">
                <a:moveTo>
                  <a:pt x="0" y="0"/>
                </a:moveTo>
                <a:lnTo>
                  <a:pt x="5871820" y="0"/>
                </a:lnTo>
                <a:lnTo>
                  <a:pt x="5871820" y="3280880"/>
                </a:lnTo>
                <a:lnTo>
                  <a:pt x="0" y="3280880"/>
                </a:lnTo>
                <a:lnTo>
                  <a:pt x="0" y="0"/>
                </a:lnTo>
                <a:close/>
              </a:path>
            </a:pathLst>
          </a:custGeom>
          <a:blipFill>
            <a:blip r:embed="rId2">
              <a:alphaModFix amt="69000"/>
            </a:blip>
            <a:stretch>
              <a:fillRect l="0" t="0" r="0" b="0"/>
            </a:stretch>
          </a:blipFill>
        </p:spPr>
      </p:sp>
      <p:sp>
        <p:nvSpPr>
          <p:cNvPr name="TextBox 3" id="3"/>
          <p:cNvSpPr txBox="true"/>
          <p:nvPr/>
        </p:nvSpPr>
        <p:spPr>
          <a:xfrm rot="0">
            <a:off x="1418043" y="6324600"/>
            <a:ext cx="8316546" cy="3171825"/>
          </a:xfrm>
          <a:prstGeom prst="rect">
            <a:avLst/>
          </a:prstGeom>
        </p:spPr>
        <p:txBody>
          <a:bodyPr anchor="t" rtlCol="false" tIns="0" lIns="0" bIns="0" rIns="0">
            <a:spAutoFit/>
          </a:bodyPr>
          <a:lstStyle/>
          <a:p>
            <a:pPr algn="l" marL="647700" indent="-323850" lvl="1">
              <a:lnSpc>
                <a:spcPts val="4199"/>
              </a:lnSpc>
              <a:buFont typeface="Arial"/>
              <a:buChar char="•"/>
            </a:pPr>
            <a:r>
              <a:rPr lang="en-US" sz="2999" spc="11">
                <a:solidFill>
                  <a:srgbClr val="3275C5"/>
                </a:solidFill>
                <a:latin typeface="Source Sans Pro"/>
                <a:ea typeface="Source Sans Pro"/>
                <a:cs typeface="Source Sans Pro"/>
                <a:sym typeface="Source Sans Pro"/>
              </a:rPr>
              <a:t>Manual and voice-activated wheelchair controls are unsuitable for sign language users.</a:t>
            </a:r>
          </a:p>
          <a:p>
            <a:pPr algn="l" marL="647700" indent="-323850" lvl="1">
              <a:lnSpc>
                <a:spcPts val="4199"/>
              </a:lnSpc>
              <a:buFont typeface="Arial"/>
              <a:buChar char="•"/>
            </a:pPr>
            <a:r>
              <a:rPr lang="en-US" sz="2999" spc="11">
                <a:solidFill>
                  <a:srgbClr val="3275C5"/>
                </a:solidFill>
                <a:latin typeface="Source Sans Pro"/>
                <a:ea typeface="Source Sans Pro"/>
                <a:cs typeface="Source Sans Pro"/>
                <a:sym typeface="Source Sans Pro"/>
              </a:rPr>
              <a:t>They require ongoing human intervention.</a:t>
            </a:r>
          </a:p>
          <a:p>
            <a:pPr algn="l" marL="647700" indent="-323850" lvl="1">
              <a:lnSpc>
                <a:spcPts val="4199"/>
              </a:lnSpc>
              <a:buFont typeface="Arial"/>
              <a:buChar char="•"/>
            </a:pPr>
            <a:r>
              <a:rPr lang="en-US" sz="2999" spc="11">
                <a:solidFill>
                  <a:srgbClr val="3275C5"/>
                </a:solidFill>
                <a:latin typeface="Source Sans Pro"/>
                <a:ea typeface="Source Sans Pro"/>
                <a:cs typeface="Source Sans Pro"/>
                <a:sym typeface="Source Sans Pro"/>
              </a:rPr>
              <a:t>Not fully accessible for hearing-impaired individuals.</a:t>
            </a:r>
          </a:p>
          <a:p>
            <a:pPr algn="l">
              <a:lnSpc>
                <a:spcPts val="4199"/>
              </a:lnSpc>
            </a:pPr>
          </a:p>
        </p:txBody>
      </p:sp>
      <p:grpSp>
        <p:nvGrpSpPr>
          <p:cNvPr name="Group 4" id="4"/>
          <p:cNvGrpSpPr/>
          <p:nvPr/>
        </p:nvGrpSpPr>
        <p:grpSpPr>
          <a:xfrm rot="0">
            <a:off x="1418043" y="2961871"/>
            <a:ext cx="6615043" cy="3018865"/>
            <a:chOff x="0" y="0"/>
            <a:chExt cx="8820057" cy="4025153"/>
          </a:xfrm>
        </p:grpSpPr>
        <p:sp>
          <p:nvSpPr>
            <p:cNvPr name="Freeform 5" id="5"/>
            <p:cNvSpPr/>
            <p:nvPr/>
          </p:nvSpPr>
          <p:spPr>
            <a:xfrm flipH="false" flipV="false" rot="0">
              <a:off x="0" y="0"/>
              <a:ext cx="8820057" cy="4025153"/>
            </a:xfrm>
            <a:custGeom>
              <a:avLst/>
              <a:gdLst/>
              <a:ahLst/>
              <a:cxnLst/>
              <a:rect r="r" b="b" t="t" l="l"/>
              <a:pathLst>
                <a:path h="4025153" w="8820057">
                  <a:moveTo>
                    <a:pt x="0" y="0"/>
                  </a:moveTo>
                  <a:lnTo>
                    <a:pt x="8820057" y="0"/>
                  </a:lnTo>
                  <a:lnTo>
                    <a:pt x="8820057" y="4025153"/>
                  </a:lnTo>
                  <a:lnTo>
                    <a:pt x="0" y="402515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6" id="6"/>
            <p:cNvGrpSpPr>
              <a:grpSpLocks noChangeAspect="true"/>
            </p:cNvGrpSpPr>
            <p:nvPr/>
          </p:nvGrpSpPr>
          <p:grpSpPr>
            <a:xfrm rot="0">
              <a:off x="905034" y="777702"/>
              <a:ext cx="2760354" cy="2390342"/>
              <a:chOff x="0" y="0"/>
              <a:chExt cx="4282440" cy="3708400"/>
            </a:xfrm>
          </p:grpSpPr>
          <p:sp>
            <p:nvSpPr>
              <p:cNvPr name="Freeform 7" id="7"/>
              <p:cNvSpPr/>
              <p:nvPr/>
            </p:nvSpPr>
            <p:spPr>
              <a:xfrm flipH="false" flipV="false" rot="0">
                <a:off x="0" y="0"/>
                <a:ext cx="4282440" cy="3708400"/>
              </a:xfrm>
              <a:custGeom>
                <a:avLst/>
                <a:gdLst/>
                <a:ahLst/>
                <a:cxnLst/>
                <a:rect r="r" b="b" t="t" l="l"/>
                <a:pathLst>
                  <a:path h="3708400" w="4282440">
                    <a:moveTo>
                      <a:pt x="3211830" y="0"/>
                    </a:moveTo>
                    <a:lnTo>
                      <a:pt x="1070610" y="0"/>
                    </a:lnTo>
                    <a:lnTo>
                      <a:pt x="0" y="1854200"/>
                    </a:lnTo>
                    <a:lnTo>
                      <a:pt x="1070610" y="3708400"/>
                    </a:lnTo>
                    <a:lnTo>
                      <a:pt x="3211830" y="3708400"/>
                    </a:lnTo>
                    <a:lnTo>
                      <a:pt x="4282440" y="1854200"/>
                    </a:lnTo>
                    <a:close/>
                  </a:path>
                </a:pathLst>
              </a:custGeom>
              <a:blipFill>
                <a:blip r:embed="rId5"/>
                <a:stretch>
                  <a:fillRect l="-14987" t="0" r="-14987" b="0"/>
                </a:stretch>
              </a:blipFill>
            </p:spPr>
          </p:sp>
        </p:grpSp>
        <p:sp>
          <p:nvSpPr>
            <p:cNvPr name="TextBox 8" id="8"/>
            <p:cNvSpPr txBox="true"/>
            <p:nvPr/>
          </p:nvSpPr>
          <p:spPr>
            <a:xfrm rot="0">
              <a:off x="4320710" y="1147086"/>
              <a:ext cx="3609794" cy="1725081"/>
            </a:xfrm>
            <a:prstGeom prst="rect">
              <a:avLst/>
            </a:prstGeom>
          </p:spPr>
          <p:txBody>
            <a:bodyPr anchor="t" rtlCol="false" tIns="0" lIns="0" bIns="0" rIns="0">
              <a:spAutoFit/>
            </a:bodyPr>
            <a:lstStyle/>
            <a:p>
              <a:pPr algn="ctr">
                <a:lnSpc>
                  <a:spcPts val="3500"/>
                </a:lnSpc>
              </a:pPr>
              <a:r>
                <a:rPr lang="en-US" sz="2500" spc="125">
                  <a:solidFill>
                    <a:srgbClr val="FCFEFF"/>
                  </a:solidFill>
                  <a:latin typeface="Dynamo Medium"/>
                  <a:ea typeface="Dynamo Medium"/>
                  <a:cs typeface="Dynamo Medium"/>
                  <a:sym typeface="Dynamo Medium"/>
                </a:rPr>
                <a:t>CURRENT WHEELCHAIR CONTROL SYSTEMS</a:t>
              </a:r>
            </a:p>
          </p:txBody>
        </p:sp>
      </p:grpSp>
      <p:sp>
        <p:nvSpPr>
          <p:cNvPr name="TextBox 9" id="9"/>
          <p:cNvSpPr txBox="true"/>
          <p:nvPr/>
        </p:nvSpPr>
        <p:spPr>
          <a:xfrm rot="0">
            <a:off x="10136788" y="5704511"/>
            <a:ext cx="7272111" cy="3171825"/>
          </a:xfrm>
          <a:prstGeom prst="rect">
            <a:avLst/>
          </a:prstGeom>
        </p:spPr>
        <p:txBody>
          <a:bodyPr anchor="t" rtlCol="false" tIns="0" lIns="0" bIns="0" rIns="0">
            <a:spAutoFit/>
          </a:bodyPr>
          <a:lstStyle/>
          <a:p>
            <a:pPr algn="l">
              <a:lnSpc>
                <a:spcPts val="4199"/>
              </a:lnSpc>
            </a:pPr>
          </a:p>
          <a:p>
            <a:pPr algn="l" marL="647700" indent="-323850" lvl="1">
              <a:lnSpc>
                <a:spcPts val="4199"/>
              </a:lnSpc>
              <a:buFont typeface="Arial"/>
              <a:buChar char="•"/>
            </a:pPr>
            <a:r>
              <a:rPr lang="en-US" sz="2999" spc="11">
                <a:solidFill>
                  <a:srgbClr val="3275C5"/>
                </a:solidFill>
                <a:latin typeface="Source Sans Pro"/>
                <a:ea typeface="Source Sans Pro"/>
                <a:cs typeface="Source Sans Pro"/>
                <a:sym typeface="Source Sans Pro"/>
              </a:rPr>
              <a:t>A</a:t>
            </a:r>
            <a:r>
              <a:rPr lang="en-US" sz="2999" spc="11">
                <a:solidFill>
                  <a:srgbClr val="3275C5"/>
                </a:solidFill>
                <a:latin typeface="Source Sans Pro"/>
                <a:ea typeface="Source Sans Pro"/>
                <a:cs typeface="Source Sans Pro"/>
                <a:sym typeface="Source Sans Pro"/>
              </a:rPr>
              <a:t>dvances in computer vision enable real-time sign language recognition.</a:t>
            </a:r>
          </a:p>
          <a:p>
            <a:pPr algn="l" marL="647700" indent="-323850" lvl="1">
              <a:lnSpc>
                <a:spcPts val="4199"/>
              </a:lnSpc>
              <a:buFont typeface="Arial"/>
              <a:buChar char="•"/>
            </a:pPr>
            <a:r>
              <a:rPr lang="en-US" sz="2999" spc="11">
                <a:solidFill>
                  <a:srgbClr val="3275C5"/>
                </a:solidFill>
                <a:latin typeface="Source Sans Pro"/>
                <a:ea typeface="Source Sans Pro"/>
                <a:cs typeface="Source Sans Pro"/>
                <a:sym typeface="Source Sans Pro"/>
              </a:rPr>
              <a:t>Provides intuitive, accessible control for hearing-impaired users.</a:t>
            </a:r>
          </a:p>
          <a:p>
            <a:pPr algn="l">
              <a:lnSpc>
                <a:spcPts val="4199"/>
              </a:lnSpc>
            </a:pPr>
          </a:p>
        </p:txBody>
      </p:sp>
      <p:sp>
        <p:nvSpPr>
          <p:cNvPr name="TextBox 10" id="10"/>
          <p:cNvSpPr txBox="true"/>
          <p:nvPr/>
        </p:nvSpPr>
        <p:spPr>
          <a:xfrm rot="0">
            <a:off x="4255957" y="741916"/>
            <a:ext cx="9776085" cy="1953255"/>
          </a:xfrm>
          <a:prstGeom prst="rect">
            <a:avLst/>
          </a:prstGeom>
        </p:spPr>
        <p:txBody>
          <a:bodyPr anchor="t" rtlCol="false" tIns="0" lIns="0" bIns="0" rIns="0">
            <a:spAutoFit/>
          </a:bodyPr>
          <a:lstStyle/>
          <a:p>
            <a:pPr algn="ctr">
              <a:lnSpc>
                <a:spcPts val="7840"/>
              </a:lnSpc>
            </a:pPr>
            <a:r>
              <a:rPr lang="en-US" sz="5600">
                <a:solidFill>
                  <a:srgbClr val="56AAF0"/>
                </a:solidFill>
                <a:latin typeface="Dynamo Medium"/>
                <a:ea typeface="Dynamo Medium"/>
                <a:cs typeface="Dynamo Medium"/>
                <a:sym typeface="Dynamo Medium"/>
              </a:rPr>
              <a:t>INTRODUCTION &amp; BACKGROUND OF THE STUDY</a:t>
            </a:r>
          </a:p>
        </p:txBody>
      </p:sp>
      <p:sp>
        <p:nvSpPr>
          <p:cNvPr name="Freeform 11" id="11"/>
          <p:cNvSpPr/>
          <p:nvPr/>
        </p:nvSpPr>
        <p:spPr>
          <a:xfrm flipH="true" flipV="true" rot="-10800000">
            <a:off x="-691658" y="7886700"/>
            <a:ext cx="5871820" cy="3280879"/>
          </a:xfrm>
          <a:custGeom>
            <a:avLst/>
            <a:gdLst/>
            <a:ahLst/>
            <a:cxnLst/>
            <a:rect r="r" b="b" t="t" l="l"/>
            <a:pathLst>
              <a:path h="3280879" w="5871820">
                <a:moveTo>
                  <a:pt x="5871820" y="3280879"/>
                </a:moveTo>
                <a:lnTo>
                  <a:pt x="0" y="3280879"/>
                </a:lnTo>
                <a:lnTo>
                  <a:pt x="0" y="0"/>
                </a:lnTo>
                <a:lnTo>
                  <a:pt x="5871820" y="0"/>
                </a:lnTo>
                <a:lnTo>
                  <a:pt x="5871820" y="3280879"/>
                </a:lnTo>
                <a:close/>
              </a:path>
            </a:pathLst>
          </a:custGeom>
          <a:blipFill>
            <a:blip r:embed="rId2">
              <a:alphaModFix amt="69000"/>
            </a:blip>
            <a:stretch>
              <a:fillRect l="0" t="0" r="0" b="0"/>
            </a:stretch>
          </a:blipFill>
        </p:spPr>
      </p:sp>
      <p:grpSp>
        <p:nvGrpSpPr>
          <p:cNvPr name="Group 12" id="12"/>
          <p:cNvGrpSpPr/>
          <p:nvPr/>
        </p:nvGrpSpPr>
        <p:grpSpPr>
          <a:xfrm rot="0">
            <a:off x="10522472" y="2961871"/>
            <a:ext cx="6615043" cy="3018865"/>
            <a:chOff x="0" y="0"/>
            <a:chExt cx="8820057" cy="4025153"/>
          </a:xfrm>
        </p:grpSpPr>
        <p:sp>
          <p:nvSpPr>
            <p:cNvPr name="Freeform 13" id="13"/>
            <p:cNvSpPr/>
            <p:nvPr/>
          </p:nvSpPr>
          <p:spPr>
            <a:xfrm flipH="false" flipV="false" rot="0">
              <a:off x="0" y="0"/>
              <a:ext cx="8820057" cy="4025153"/>
            </a:xfrm>
            <a:custGeom>
              <a:avLst/>
              <a:gdLst/>
              <a:ahLst/>
              <a:cxnLst/>
              <a:rect r="r" b="b" t="t" l="l"/>
              <a:pathLst>
                <a:path h="4025153" w="8820057">
                  <a:moveTo>
                    <a:pt x="0" y="0"/>
                  </a:moveTo>
                  <a:lnTo>
                    <a:pt x="8820057" y="0"/>
                  </a:lnTo>
                  <a:lnTo>
                    <a:pt x="8820057" y="4025153"/>
                  </a:lnTo>
                  <a:lnTo>
                    <a:pt x="0" y="402515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14" id="14"/>
            <p:cNvGrpSpPr>
              <a:grpSpLocks noChangeAspect="true"/>
            </p:cNvGrpSpPr>
            <p:nvPr/>
          </p:nvGrpSpPr>
          <p:grpSpPr>
            <a:xfrm rot="0">
              <a:off x="905034" y="777702"/>
              <a:ext cx="2760354" cy="2390342"/>
              <a:chOff x="0" y="0"/>
              <a:chExt cx="4282440" cy="3708400"/>
            </a:xfrm>
          </p:grpSpPr>
          <p:sp>
            <p:nvSpPr>
              <p:cNvPr name="Freeform 15" id="15"/>
              <p:cNvSpPr/>
              <p:nvPr/>
            </p:nvSpPr>
            <p:spPr>
              <a:xfrm flipH="false" flipV="false" rot="0">
                <a:off x="0" y="0"/>
                <a:ext cx="4282440" cy="3708400"/>
              </a:xfrm>
              <a:custGeom>
                <a:avLst/>
                <a:gdLst/>
                <a:ahLst/>
                <a:cxnLst/>
                <a:rect r="r" b="b" t="t" l="l"/>
                <a:pathLst>
                  <a:path h="3708400" w="4282440">
                    <a:moveTo>
                      <a:pt x="3211830" y="0"/>
                    </a:moveTo>
                    <a:lnTo>
                      <a:pt x="1070610" y="0"/>
                    </a:lnTo>
                    <a:lnTo>
                      <a:pt x="0" y="1854200"/>
                    </a:lnTo>
                    <a:lnTo>
                      <a:pt x="1070610" y="3708400"/>
                    </a:lnTo>
                    <a:lnTo>
                      <a:pt x="3211830" y="3708400"/>
                    </a:lnTo>
                    <a:lnTo>
                      <a:pt x="4282440" y="1854200"/>
                    </a:lnTo>
                    <a:close/>
                  </a:path>
                </a:pathLst>
              </a:custGeom>
              <a:blipFill>
                <a:blip r:embed="rId6"/>
                <a:stretch>
                  <a:fillRect l="-14987" t="0" r="-14987" b="0"/>
                </a:stretch>
              </a:blipFill>
            </p:spPr>
          </p:sp>
        </p:grpSp>
        <p:sp>
          <p:nvSpPr>
            <p:cNvPr name="TextBox 16" id="16"/>
            <p:cNvSpPr txBox="true"/>
            <p:nvPr/>
          </p:nvSpPr>
          <p:spPr>
            <a:xfrm rot="0">
              <a:off x="4410028" y="1281907"/>
              <a:ext cx="3609794" cy="1140881"/>
            </a:xfrm>
            <a:prstGeom prst="rect">
              <a:avLst/>
            </a:prstGeom>
          </p:spPr>
          <p:txBody>
            <a:bodyPr anchor="t" rtlCol="false" tIns="0" lIns="0" bIns="0" rIns="0">
              <a:spAutoFit/>
            </a:bodyPr>
            <a:lstStyle/>
            <a:p>
              <a:pPr algn="ctr">
                <a:lnSpc>
                  <a:spcPts val="3500"/>
                </a:lnSpc>
              </a:pPr>
              <a:r>
                <a:rPr lang="en-US" sz="2500" spc="125">
                  <a:solidFill>
                    <a:srgbClr val="FCFEFF"/>
                  </a:solidFill>
                  <a:latin typeface="Dynamo Medium"/>
                  <a:ea typeface="Dynamo Medium"/>
                  <a:cs typeface="Dynamo Medium"/>
                  <a:sym typeface="Dynamo Medium"/>
                </a:rPr>
                <a:t>ADVANCES IN COMPUTER VISION</a:t>
              </a:r>
            </a:p>
          </p:txBody>
        </p:sp>
      </p:gr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CFEFF"/>
        </a:solidFill>
      </p:bgPr>
    </p:bg>
    <p:spTree>
      <p:nvGrpSpPr>
        <p:cNvPr id="1" name=""/>
        <p:cNvGrpSpPr/>
        <p:nvPr/>
      </p:nvGrpSpPr>
      <p:grpSpPr>
        <a:xfrm>
          <a:off x="0" y="0"/>
          <a:ext cx="0" cy="0"/>
          <a:chOff x="0" y="0"/>
          <a:chExt cx="0" cy="0"/>
        </a:xfrm>
      </p:grpSpPr>
      <p:sp>
        <p:nvSpPr>
          <p:cNvPr name="Freeform 2" id="2"/>
          <p:cNvSpPr/>
          <p:nvPr/>
        </p:nvSpPr>
        <p:spPr>
          <a:xfrm flipH="false" flipV="false" rot="0">
            <a:off x="-463075" y="7194550"/>
            <a:ext cx="5863057" cy="4114800"/>
          </a:xfrm>
          <a:custGeom>
            <a:avLst/>
            <a:gdLst/>
            <a:ahLst/>
            <a:cxnLst/>
            <a:rect r="r" b="b" t="t" l="l"/>
            <a:pathLst>
              <a:path h="4114800" w="5863057">
                <a:moveTo>
                  <a:pt x="0" y="0"/>
                </a:moveTo>
                <a:lnTo>
                  <a:pt x="5863057" y="0"/>
                </a:lnTo>
                <a:lnTo>
                  <a:pt x="5863057"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4541099" y="306388"/>
            <a:ext cx="9612367" cy="962660"/>
          </a:xfrm>
          <a:prstGeom prst="rect">
            <a:avLst/>
          </a:prstGeom>
        </p:spPr>
        <p:txBody>
          <a:bodyPr anchor="t" rtlCol="false" tIns="0" lIns="0" bIns="0" rIns="0">
            <a:spAutoFit/>
          </a:bodyPr>
          <a:lstStyle/>
          <a:p>
            <a:pPr algn="ctr">
              <a:lnSpc>
                <a:spcPts val="7840"/>
              </a:lnSpc>
            </a:pPr>
            <a:r>
              <a:rPr lang="en-US" sz="5600">
                <a:solidFill>
                  <a:srgbClr val="56AAF0"/>
                </a:solidFill>
                <a:latin typeface="Dynamo Medium"/>
                <a:ea typeface="Dynamo Medium"/>
                <a:cs typeface="Dynamo Medium"/>
                <a:sym typeface="Dynamo Medium"/>
              </a:rPr>
              <a:t>RESEARCH GAP </a:t>
            </a:r>
          </a:p>
        </p:txBody>
      </p:sp>
      <p:sp>
        <p:nvSpPr>
          <p:cNvPr name="Freeform 4" id="4"/>
          <p:cNvSpPr/>
          <p:nvPr/>
        </p:nvSpPr>
        <p:spPr>
          <a:xfrm flipH="true" flipV="true" rot="0">
            <a:off x="12866828" y="-976689"/>
            <a:ext cx="5863057" cy="4114800"/>
          </a:xfrm>
          <a:custGeom>
            <a:avLst/>
            <a:gdLst/>
            <a:ahLst/>
            <a:cxnLst/>
            <a:rect r="r" b="b" t="t" l="l"/>
            <a:pathLst>
              <a:path h="4114800" w="5863057">
                <a:moveTo>
                  <a:pt x="5863057" y="4114800"/>
                </a:moveTo>
                <a:lnTo>
                  <a:pt x="0" y="4114800"/>
                </a:lnTo>
                <a:lnTo>
                  <a:pt x="0" y="0"/>
                </a:lnTo>
                <a:lnTo>
                  <a:pt x="5863057" y="0"/>
                </a:lnTo>
                <a:lnTo>
                  <a:pt x="5863057" y="4114800"/>
                </a:lnTo>
                <a:close/>
              </a:path>
            </a:pathLst>
          </a:custGeom>
          <a:blipFill>
            <a:blip r:embed="rId2">
              <a:extLst>
                <a:ext uri="{96DAC541-7B7A-43D3-8B79-37D633B846F1}">
                  <asvg:svgBlip xmlns:asvg="http://schemas.microsoft.com/office/drawing/2016/SVG/main" r:embed="rId3"/>
                </a:ext>
              </a:extLst>
            </a:blip>
            <a:stretch>
              <a:fillRect l="0" t="0" r="0" b="0"/>
            </a:stretch>
          </a:blipFill>
        </p:spPr>
      </p:sp>
      <p:graphicFrame>
        <p:nvGraphicFramePr>
          <p:cNvPr name="Table 5" id="5"/>
          <p:cNvGraphicFramePr>
            <a:graphicFrameLocks noGrp="true"/>
          </p:cNvGraphicFramePr>
          <p:nvPr/>
        </p:nvGraphicFramePr>
        <p:xfrm>
          <a:off x="2468454" y="2018186"/>
          <a:ext cx="13109997" cy="6961170"/>
        </p:xfrm>
        <a:graphic>
          <a:graphicData uri="http://schemas.openxmlformats.org/drawingml/2006/table">
            <a:tbl>
              <a:tblPr/>
              <a:tblGrid>
                <a:gridCol w="3062647"/>
                <a:gridCol w="2009470"/>
                <a:gridCol w="2009470"/>
                <a:gridCol w="2009470"/>
                <a:gridCol w="2009470"/>
                <a:gridCol w="2009470"/>
              </a:tblGrid>
              <a:tr h="1265667">
                <a:tc>
                  <a:txBody>
                    <a:bodyPr anchor="t" rtlCol="false"/>
                    <a:lstStyle/>
                    <a:p>
                      <a:pPr algn="ctr">
                        <a:lnSpc>
                          <a:spcPts val="2379"/>
                        </a:lnSpc>
                        <a:defRPr/>
                      </a:pPr>
                      <a:r>
                        <a:rPr lang="en-US" sz="1699">
                          <a:solidFill>
                            <a:srgbClr val="000000"/>
                          </a:solidFill>
                          <a:latin typeface="DM Sans Bold"/>
                          <a:ea typeface="DM Sans Bold"/>
                          <a:cs typeface="DM Sans Bold"/>
                          <a:sym typeface="DM Sans Bold"/>
                        </a:rPr>
                        <a:t>System/Reference</a:t>
                      </a:r>
                      <a:endParaRPr lang="en-US" sz="1100"/>
                    </a:p>
                  </a:txBody>
                  <a:tcPr marL="95250" marR="95250" marT="95250" marB="952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64CAF4"/>
                    </a:solidFill>
                  </a:tcPr>
                </a:tc>
                <a:tc>
                  <a:txBody>
                    <a:bodyPr anchor="t" rtlCol="false"/>
                    <a:lstStyle/>
                    <a:p>
                      <a:pPr algn="ctr">
                        <a:lnSpc>
                          <a:spcPts val="2379"/>
                        </a:lnSpc>
                        <a:defRPr/>
                      </a:pPr>
                      <a:r>
                        <a:rPr lang="en-US" sz="1699">
                          <a:solidFill>
                            <a:srgbClr val="000000"/>
                          </a:solidFill>
                          <a:latin typeface="DM Sans Bold"/>
                          <a:ea typeface="DM Sans Bold"/>
                          <a:cs typeface="DM Sans Bold"/>
                          <a:sym typeface="DM Sans Bold"/>
                        </a:rPr>
                        <a:t>Sign Language Recognition</a:t>
                      </a:r>
                      <a:endParaRPr lang="en-US" sz="1100"/>
                    </a:p>
                  </a:txBody>
                  <a:tcPr marL="95250" marR="95250" marT="95250" marB="952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64CAF4"/>
                    </a:solidFill>
                  </a:tcPr>
                </a:tc>
                <a:tc>
                  <a:txBody>
                    <a:bodyPr anchor="t" rtlCol="false"/>
                    <a:lstStyle/>
                    <a:p>
                      <a:pPr algn="ctr">
                        <a:lnSpc>
                          <a:spcPts val="2379"/>
                        </a:lnSpc>
                        <a:defRPr/>
                      </a:pPr>
                      <a:r>
                        <a:rPr lang="en-US" sz="1699">
                          <a:solidFill>
                            <a:srgbClr val="000000"/>
                          </a:solidFill>
                          <a:latin typeface="DM Sans Bold"/>
                          <a:ea typeface="DM Sans Bold"/>
                          <a:cs typeface="DM Sans Bold"/>
                          <a:sym typeface="DM Sans Bold"/>
                        </a:rPr>
                        <a:t>Real-Time Gesture Detection</a:t>
                      </a:r>
                      <a:endParaRPr lang="en-US" sz="1100"/>
                    </a:p>
                  </a:txBody>
                  <a:tcPr marL="95250" marR="95250" marT="95250" marB="952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64CAF4"/>
                    </a:solidFill>
                  </a:tcPr>
                </a:tc>
                <a:tc>
                  <a:txBody>
                    <a:bodyPr anchor="t" rtlCol="false"/>
                    <a:lstStyle/>
                    <a:p>
                      <a:pPr algn="ctr">
                        <a:lnSpc>
                          <a:spcPts val="2379"/>
                        </a:lnSpc>
                        <a:defRPr/>
                      </a:pPr>
                      <a:r>
                        <a:rPr lang="en-US" sz="1699">
                          <a:solidFill>
                            <a:srgbClr val="000000"/>
                          </a:solidFill>
                          <a:latin typeface="DM Sans Bold"/>
                          <a:ea typeface="DM Sans Bold"/>
                          <a:cs typeface="DM Sans Bold"/>
                          <a:sym typeface="DM Sans Bold"/>
                        </a:rPr>
                        <a:t>Voice Command Alternative</a:t>
                      </a:r>
                      <a:endParaRPr lang="en-US" sz="1100"/>
                    </a:p>
                  </a:txBody>
                  <a:tcPr marL="95250" marR="95250" marT="95250" marB="952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64CAF4"/>
                    </a:solidFill>
                  </a:tcPr>
                </a:tc>
                <a:tc>
                  <a:txBody>
                    <a:bodyPr anchor="t" rtlCol="false"/>
                    <a:lstStyle/>
                    <a:p>
                      <a:pPr algn="ctr">
                        <a:lnSpc>
                          <a:spcPts val="2379"/>
                        </a:lnSpc>
                        <a:defRPr/>
                      </a:pPr>
                      <a:r>
                        <a:rPr lang="en-US" sz="1699">
                          <a:solidFill>
                            <a:srgbClr val="000000"/>
                          </a:solidFill>
                          <a:latin typeface="DM Sans Bold"/>
                          <a:ea typeface="DM Sans Bold"/>
                          <a:cs typeface="DM Sans Bold"/>
                          <a:sym typeface="DM Sans Bold"/>
                        </a:rPr>
                        <a:t>Culturally Relevant Gestures</a:t>
                      </a:r>
                      <a:endParaRPr lang="en-US" sz="1100"/>
                    </a:p>
                  </a:txBody>
                  <a:tcPr marL="95250" marR="95250" marT="95250" marB="952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64CAF4"/>
                    </a:solidFill>
                  </a:tcPr>
                </a:tc>
                <a:tc>
                  <a:txBody>
                    <a:bodyPr anchor="t" rtlCol="false"/>
                    <a:lstStyle/>
                    <a:p>
                      <a:pPr algn="ctr">
                        <a:lnSpc>
                          <a:spcPts val="2379"/>
                        </a:lnSpc>
                        <a:defRPr/>
                      </a:pPr>
                      <a:r>
                        <a:rPr lang="en-US" sz="1699">
                          <a:solidFill>
                            <a:srgbClr val="000000"/>
                          </a:solidFill>
                          <a:latin typeface="DM Sans Bold"/>
                          <a:ea typeface="DM Sans Bold"/>
                          <a:cs typeface="DM Sans Bold"/>
                          <a:sym typeface="DM Sans Bold"/>
                        </a:rPr>
                        <a:t>Accessible for Hearing-Impaired</a:t>
                      </a:r>
                      <a:endParaRPr lang="en-US" sz="1100"/>
                    </a:p>
                  </a:txBody>
                  <a:tcPr marL="95250" marR="95250" marT="95250" marB="952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64CAF4"/>
                    </a:solidFill>
                  </a:tcPr>
                </a:tc>
              </a:tr>
              <a:tr h="949250">
                <a:tc>
                  <a:txBody>
                    <a:bodyPr anchor="t" rtlCol="false"/>
                    <a:lstStyle/>
                    <a:p>
                      <a:pPr algn="l">
                        <a:lnSpc>
                          <a:spcPts val="2379"/>
                        </a:lnSpc>
                        <a:defRPr/>
                      </a:pPr>
                      <a:r>
                        <a:rPr lang="en-US" sz="1699">
                          <a:solidFill>
                            <a:srgbClr val="000000"/>
                          </a:solidFill>
                          <a:latin typeface="DM Sans Bold"/>
                          <a:ea typeface="DM Sans Bold"/>
                          <a:cs typeface="DM Sans Bold"/>
                          <a:sym typeface="DM Sans Bold"/>
                        </a:rPr>
                        <a:t>[1] </a:t>
                      </a:r>
                      <a:r>
                        <a:rPr lang="en-US" sz="1699">
                          <a:solidFill>
                            <a:srgbClr val="000000"/>
                          </a:solidFill>
                          <a:latin typeface="DM Sans Bold"/>
                          <a:ea typeface="DM Sans Bold"/>
                          <a:cs typeface="DM Sans Bold"/>
                          <a:sym typeface="DM Sans Bold"/>
                        </a:rPr>
                        <a:t>Nair et al. (2021)</a:t>
                      </a:r>
                      <a:endParaRPr lang="en-US" sz="1100"/>
                    </a:p>
                  </a:txBody>
                  <a:tcPr marL="95250" marR="95250" marT="95250" marB="952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3499"/>
                        </a:lnSpc>
                        <a:defRPr/>
                      </a:pPr>
                      <a:r>
                        <a:rPr lang="en-US" sz="2499">
                          <a:solidFill>
                            <a:srgbClr val="000000"/>
                          </a:solidFill>
                          <a:latin typeface="DM Sans"/>
                          <a:ea typeface="DM Sans"/>
                          <a:cs typeface="DM Sans"/>
                          <a:sym typeface="DM Sans"/>
                        </a:rPr>
                        <a:t>❌ No</a:t>
                      </a:r>
                      <a:endParaRPr lang="en-US" sz="1100"/>
                    </a:p>
                  </a:txBody>
                  <a:tcPr marL="95250" marR="95250" marT="95250" marB="952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3499"/>
                        </a:lnSpc>
                        <a:defRPr/>
                      </a:pPr>
                      <a:r>
                        <a:rPr lang="en-US" sz="2499">
                          <a:solidFill>
                            <a:srgbClr val="000000"/>
                          </a:solidFill>
                          <a:latin typeface="DM Sans"/>
                          <a:ea typeface="DM Sans"/>
                          <a:cs typeface="DM Sans"/>
                          <a:sym typeface="DM Sans"/>
                        </a:rPr>
                        <a:t>✅ Yes</a:t>
                      </a:r>
                      <a:endParaRPr lang="en-US" sz="1100"/>
                    </a:p>
                  </a:txBody>
                  <a:tcPr marL="95250" marR="95250" marT="95250" marB="952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3499"/>
                        </a:lnSpc>
                        <a:defRPr/>
                      </a:pPr>
                      <a:r>
                        <a:rPr lang="en-US" sz="2499">
                          <a:solidFill>
                            <a:srgbClr val="000000"/>
                          </a:solidFill>
                          <a:latin typeface="DM Sans"/>
                          <a:ea typeface="DM Sans"/>
                          <a:cs typeface="DM Sans"/>
                          <a:sym typeface="DM Sans"/>
                        </a:rPr>
                        <a:t>❌ No</a:t>
                      </a:r>
                      <a:endParaRPr lang="en-US" sz="1100"/>
                    </a:p>
                  </a:txBody>
                  <a:tcPr marL="95250" marR="95250" marT="95250" marB="952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3499"/>
                        </a:lnSpc>
                        <a:defRPr/>
                      </a:pPr>
                      <a:r>
                        <a:rPr lang="en-US" sz="2499">
                          <a:solidFill>
                            <a:srgbClr val="000000"/>
                          </a:solidFill>
                          <a:latin typeface="DM Sans"/>
                          <a:ea typeface="DM Sans"/>
                          <a:cs typeface="DM Sans"/>
                          <a:sym typeface="DM Sans"/>
                        </a:rPr>
                        <a:t>❌ No</a:t>
                      </a:r>
                      <a:endParaRPr lang="en-US" sz="1100"/>
                    </a:p>
                  </a:txBody>
                  <a:tcPr marL="95250" marR="95250" marT="95250" marB="952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3499"/>
                        </a:lnSpc>
                        <a:defRPr/>
                      </a:pPr>
                      <a:r>
                        <a:rPr lang="en-US" sz="2499">
                          <a:solidFill>
                            <a:srgbClr val="000000"/>
                          </a:solidFill>
                          <a:latin typeface="DM Sans"/>
                          <a:ea typeface="DM Sans"/>
                          <a:cs typeface="DM Sans"/>
                          <a:sym typeface="DM Sans"/>
                        </a:rPr>
                        <a:t>❌ No</a:t>
                      </a:r>
                      <a:endParaRPr lang="en-US" sz="1100"/>
                    </a:p>
                  </a:txBody>
                  <a:tcPr marL="95250" marR="95250" marT="95250" marB="952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949250">
                <a:tc>
                  <a:txBody>
                    <a:bodyPr anchor="t" rtlCol="false"/>
                    <a:lstStyle/>
                    <a:p>
                      <a:pPr algn="l">
                        <a:lnSpc>
                          <a:spcPts val="2379"/>
                        </a:lnSpc>
                        <a:defRPr/>
                      </a:pPr>
                      <a:r>
                        <a:rPr lang="en-US" sz="1699">
                          <a:solidFill>
                            <a:srgbClr val="000000"/>
                          </a:solidFill>
                          <a:latin typeface="DM Sans Bold"/>
                          <a:ea typeface="DM Sans Bold"/>
                          <a:cs typeface="DM Sans Bold"/>
                          <a:sym typeface="DM Sans Bold"/>
                        </a:rPr>
                        <a:t>[2] </a:t>
                      </a:r>
                      <a:r>
                        <a:rPr lang="en-US" sz="1699">
                          <a:solidFill>
                            <a:srgbClr val="000000"/>
                          </a:solidFill>
                          <a:latin typeface="DM Sans Bold"/>
                          <a:ea typeface="DM Sans Bold"/>
                          <a:cs typeface="DM Sans Bold"/>
                          <a:sym typeface="DM Sans Bold"/>
                        </a:rPr>
                        <a:t>Aizam et al. (2020)</a:t>
                      </a:r>
                      <a:endParaRPr lang="en-US" sz="1100"/>
                    </a:p>
                  </a:txBody>
                  <a:tcPr marL="95250" marR="95250" marT="95250" marB="952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3499"/>
                        </a:lnSpc>
                        <a:defRPr/>
                      </a:pPr>
                      <a:r>
                        <a:rPr lang="en-US" sz="2499">
                          <a:solidFill>
                            <a:srgbClr val="000000"/>
                          </a:solidFill>
                          <a:latin typeface="DM Sans"/>
                          <a:ea typeface="DM Sans"/>
                          <a:cs typeface="DM Sans"/>
                          <a:sym typeface="DM Sans"/>
                        </a:rPr>
                        <a:t>❌ No</a:t>
                      </a:r>
                      <a:endParaRPr lang="en-US" sz="1100"/>
                    </a:p>
                  </a:txBody>
                  <a:tcPr marL="95250" marR="95250" marT="95250" marB="952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3499"/>
                        </a:lnSpc>
                        <a:defRPr/>
                      </a:pPr>
                      <a:r>
                        <a:rPr lang="en-US" sz="2499">
                          <a:solidFill>
                            <a:srgbClr val="000000"/>
                          </a:solidFill>
                          <a:latin typeface="DM Sans"/>
                          <a:ea typeface="DM Sans"/>
                          <a:cs typeface="DM Sans"/>
                          <a:sym typeface="DM Sans"/>
                        </a:rPr>
                        <a:t>❌ No</a:t>
                      </a:r>
                      <a:endParaRPr lang="en-US" sz="1100"/>
                    </a:p>
                  </a:txBody>
                  <a:tcPr marL="95250" marR="95250" marT="95250" marB="952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3499"/>
                        </a:lnSpc>
                        <a:defRPr/>
                      </a:pPr>
                      <a:r>
                        <a:rPr lang="en-US" sz="2499">
                          <a:solidFill>
                            <a:srgbClr val="000000"/>
                          </a:solidFill>
                          <a:latin typeface="DM Sans"/>
                          <a:ea typeface="DM Sans"/>
                          <a:cs typeface="DM Sans"/>
                          <a:sym typeface="DM Sans"/>
                        </a:rPr>
                        <a:t>✅ Yes</a:t>
                      </a:r>
                      <a:endParaRPr lang="en-US" sz="1100"/>
                    </a:p>
                  </a:txBody>
                  <a:tcPr marL="95250" marR="95250" marT="95250" marB="952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3499"/>
                        </a:lnSpc>
                        <a:defRPr/>
                      </a:pPr>
                      <a:r>
                        <a:rPr lang="en-US" sz="2499">
                          <a:solidFill>
                            <a:srgbClr val="000000"/>
                          </a:solidFill>
                          <a:latin typeface="DM Sans"/>
                          <a:ea typeface="DM Sans"/>
                          <a:cs typeface="DM Sans"/>
                          <a:sym typeface="DM Sans"/>
                        </a:rPr>
                        <a:t>❌ No</a:t>
                      </a:r>
                      <a:endParaRPr lang="en-US" sz="1100"/>
                    </a:p>
                  </a:txBody>
                  <a:tcPr marL="95250" marR="95250" marT="95250" marB="952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3499"/>
                        </a:lnSpc>
                        <a:defRPr/>
                      </a:pPr>
                      <a:r>
                        <a:rPr lang="en-US" sz="2499">
                          <a:solidFill>
                            <a:srgbClr val="000000"/>
                          </a:solidFill>
                          <a:latin typeface="DM Sans"/>
                          <a:ea typeface="DM Sans"/>
                          <a:cs typeface="DM Sans"/>
                          <a:sym typeface="DM Sans"/>
                        </a:rPr>
                        <a:t>❌ No</a:t>
                      </a:r>
                      <a:endParaRPr lang="en-US" sz="1100"/>
                    </a:p>
                  </a:txBody>
                  <a:tcPr marL="95250" marR="95250" marT="95250" marB="952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949250">
                <a:tc>
                  <a:txBody>
                    <a:bodyPr anchor="t" rtlCol="false"/>
                    <a:lstStyle/>
                    <a:p>
                      <a:pPr algn="l">
                        <a:lnSpc>
                          <a:spcPts val="2379"/>
                        </a:lnSpc>
                        <a:defRPr/>
                      </a:pPr>
                      <a:r>
                        <a:rPr lang="en-US" sz="1699">
                          <a:solidFill>
                            <a:srgbClr val="000000"/>
                          </a:solidFill>
                          <a:latin typeface="DM Sans Bold"/>
                          <a:ea typeface="DM Sans Bold"/>
                          <a:cs typeface="DM Sans Bold"/>
                          <a:sym typeface="DM Sans Bold"/>
                        </a:rPr>
                        <a:t>[3] </a:t>
                      </a:r>
                      <a:r>
                        <a:rPr lang="en-US" sz="1699">
                          <a:solidFill>
                            <a:srgbClr val="000000"/>
                          </a:solidFill>
                          <a:latin typeface="DM Sans Bold"/>
                          <a:ea typeface="DM Sans Bold"/>
                          <a:cs typeface="DM Sans Bold"/>
                          <a:sym typeface="DM Sans Bold"/>
                        </a:rPr>
                        <a:t>Patankar et al. (2023)</a:t>
                      </a:r>
                      <a:endParaRPr lang="en-US" sz="1100"/>
                    </a:p>
                  </a:txBody>
                  <a:tcPr marL="95250" marR="95250" marT="95250" marB="952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3499"/>
                        </a:lnSpc>
                        <a:defRPr/>
                      </a:pPr>
                      <a:r>
                        <a:rPr lang="en-US" sz="2499">
                          <a:solidFill>
                            <a:srgbClr val="000000"/>
                          </a:solidFill>
                          <a:latin typeface="DM Sans"/>
                          <a:ea typeface="DM Sans"/>
                          <a:cs typeface="DM Sans"/>
                          <a:sym typeface="DM Sans"/>
                        </a:rPr>
                        <a:t>❌ No</a:t>
                      </a:r>
                      <a:endParaRPr lang="en-US" sz="1100"/>
                    </a:p>
                  </a:txBody>
                  <a:tcPr marL="95250" marR="95250" marT="95250" marB="952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3499"/>
                        </a:lnSpc>
                        <a:defRPr/>
                      </a:pPr>
                      <a:r>
                        <a:rPr lang="en-US" sz="2499">
                          <a:solidFill>
                            <a:srgbClr val="000000"/>
                          </a:solidFill>
                          <a:latin typeface="DM Sans"/>
                          <a:ea typeface="DM Sans"/>
                          <a:cs typeface="DM Sans"/>
                          <a:sym typeface="DM Sans"/>
                        </a:rPr>
                        <a:t>✅ Yes</a:t>
                      </a:r>
                      <a:endParaRPr lang="en-US" sz="1100"/>
                    </a:p>
                  </a:txBody>
                  <a:tcPr marL="95250" marR="95250" marT="95250" marB="952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3499"/>
                        </a:lnSpc>
                        <a:defRPr/>
                      </a:pPr>
                      <a:r>
                        <a:rPr lang="en-US" sz="2499">
                          <a:solidFill>
                            <a:srgbClr val="000000"/>
                          </a:solidFill>
                          <a:latin typeface="DM Sans"/>
                          <a:ea typeface="DM Sans"/>
                          <a:cs typeface="DM Sans"/>
                          <a:sym typeface="DM Sans"/>
                        </a:rPr>
                        <a:t>❌ No</a:t>
                      </a:r>
                      <a:endParaRPr lang="en-US" sz="1100"/>
                    </a:p>
                  </a:txBody>
                  <a:tcPr marL="95250" marR="95250" marT="95250" marB="952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3499"/>
                        </a:lnSpc>
                        <a:defRPr/>
                      </a:pPr>
                      <a:r>
                        <a:rPr lang="en-US" sz="2499">
                          <a:solidFill>
                            <a:srgbClr val="000000"/>
                          </a:solidFill>
                          <a:latin typeface="DM Sans"/>
                          <a:ea typeface="DM Sans"/>
                          <a:cs typeface="DM Sans"/>
                          <a:sym typeface="DM Sans"/>
                        </a:rPr>
                        <a:t>❌ No</a:t>
                      </a:r>
                      <a:endParaRPr lang="en-US" sz="1100"/>
                    </a:p>
                  </a:txBody>
                  <a:tcPr marL="95250" marR="95250" marT="95250" marB="952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3499"/>
                        </a:lnSpc>
                        <a:defRPr/>
                      </a:pPr>
                      <a:r>
                        <a:rPr lang="en-US" sz="2499">
                          <a:solidFill>
                            <a:srgbClr val="000000"/>
                          </a:solidFill>
                          <a:latin typeface="DM Sans"/>
                          <a:ea typeface="DM Sans"/>
                          <a:cs typeface="DM Sans"/>
                          <a:sym typeface="DM Sans"/>
                        </a:rPr>
                        <a:t>❌ No</a:t>
                      </a:r>
                      <a:endParaRPr lang="en-US" sz="1100"/>
                    </a:p>
                  </a:txBody>
                  <a:tcPr marL="95250" marR="95250" marT="95250" marB="952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949250">
                <a:tc>
                  <a:txBody>
                    <a:bodyPr anchor="t" rtlCol="false"/>
                    <a:lstStyle/>
                    <a:p>
                      <a:pPr algn="l">
                        <a:lnSpc>
                          <a:spcPts val="2379"/>
                        </a:lnSpc>
                        <a:defRPr/>
                      </a:pPr>
                      <a:r>
                        <a:rPr lang="en-US" sz="1699">
                          <a:solidFill>
                            <a:srgbClr val="000000"/>
                          </a:solidFill>
                          <a:latin typeface="DM Sans Bold"/>
                          <a:ea typeface="DM Sans Bold"/>
                          <a:cs typeface="DM Sans Bold"/>
                          <a:sym typeface="DM Sans Bold"/>
                        </a:rPr>
                        <a:t>[4] </a:t>
                      </a:r>
                      <a:r>
                        <a:rPr lang="en-US" sz="1699">
                          <a:solidFill>
                            <a:srgbClr val="000000"/>
                          </a:solidFill>
                          <a:latin typeface="DM Sans Bold"/>
                          <a:ea typeface="DM Sans Bold"/>
                          <a:cs typeface="DM Sans Bold"/>
                          <a:sym typeface="DM Sans Bold"/>
                        </a:rPr>
                        <a:t>Kengale et al. (2021)</a:t>
                      </a:r>
                      <a:endParaRPr lang="en-US" sz="1100"/>
                    </a:p>
                  </a:txBody>
                  <a:tcPr marL="95250" marR="95250" marT="95250" marB="952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3499"/>
                        </a:lnSpc>
                        <a:defRPr/>
                      </a:pPr>
                      <a:r>
                        <a:rPr lang="en-US" sz="2499">
                          <a:solidFill>
                            <a:srgbClr val="000000"/>
                          </a:solidFill>
                          <a:latin typeface="DM Sans"/>
                          <a:ea typeface="DM Sans"/>
                          <a:cs typeface="DM Sans"/>
                          <a:sym typeface="DM Sans"/>
                        </a:rPr>
                        <a:t>❌ No</a:t>
                      </a:r>
                      <a:endParaRPr lang="en-US" sz="1100"/>
                    </a:p>
                  </a:txBody>
                  <a:tcPr marL="95250" marR="95250" marT="95250" marB="952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3499"/>
                        </a:lnSpc>
                        <a:defRPr/>
                      </a:pPr>
                      <a:r>
                        <a:rPr lang="en-US" sz="2499">
                          <a:solidFill>
                            <a:srgbClr val="000000"/>
                          </a:solidFill>
                          <a:latin typeface="DM Sans"/>
                          <a:ea typeface="DM Sans"/>
                          <a:cs typeface="DM Sans"/>
                          <a:sym typeface="DM Sans"/>
                        </a:rPr>
                        <a:t>❌ No</a:t>
                      </a:r>
                      <a:endParaRPr lang="en-US" sz="1100"/>
                    </a:p>
                  </a:txBody>
                  <a:tcPr marL="95250" marR="95250" marT="95250" marB="952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3499"/>
                        </a:lnSpc>
                        <a:defRPr/>
                      </a:pPr>
                      <a:r>
                        <a:rPr lang="en-US" sz="2499">
                          <a:solidFill>
                            <a:srgbClr val="000000"/>
                          </a:solidFill>
                          <a:latin typeface="DM Sans"/>
                          <a:ea typeface="DM Sans"/>
                          <a:cs typeface="DM Sans"/>
                          <a:sym typeface="DM Sans"/>
                        </a:rPr>
                        <a:t>❌ No</a:t>
                      </a:r>
                      <a:endParaRPr lang="en-US" sz="1100"/>
                    </a:p>
                  </a:txBody>
                  <a:tcPr marL="95250" marR="95250" marT="95250" marB="952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3499"/>
                        </a:lnSpc>
                        <a:defRPr/>
                      </a:pPr>
                      <a:r>
                        <a:rPr lang="en-US" sz="2499">
                          <a:solidFill>
                            <a:srgbClr val="000000"/>
                          </a:solidFill>
                          <a:latin typeface="DM Sans"/>
                          <a:ea typeface="DM Sans"/>
                          <a:cs typeface="DM Sans"/>
                          <a:sym typeface="DM Sans"/>
                        </a:rPr>
                        <a:t>❌ No</a:t>
                      </a:r>
                      <a:endParaRPr lang="en-US" sz="1100"/>
                    </a:p>
                  </a:txBody>
                  <a:tcPr marL="95250" marR="95250" marT="95250" marB="952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3499"/>
                        </a:lnSpc>
                        <a:defRPr/>
                      </a:pPr>
                      <a:r>
                        <a:rPr lang="en-US" sz="2499">
                          <a:solidFill>
                            <a:srgbClr val="000000"/>
                          </a:solidFill>
                          <a:latin typeface="DM Sans"/>
                          <a:ea typeface="DM Sans"/>
                          <a:cs typeface="DM Sans"/>
                          <a:sym typeface="DM Sans"/>
                        </a:rPr>
                        <a:t>❌ No</a:t>
                      </a:r>
                      <a:endParaRPr lang="en-US" sz="1100"/>
                    </a:p>
                  </a:txBody>
                  <a:tcPr marL="95250" marR="95250" marT="95250" marB="952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949250">
                <a:tc>
                  <a:txBody>
                    <a:bodyPr anchor="t" rtlCol="false"/>
                    <a:lstStyle/>
                    <a:p>
                      <a:pPr algn="l">
                        <a:lnSpc>
                          <a:spcPts val="2379"/>
                        </a:lnSpc>
                        <a:defRPr/>
                      </a:pPr>
                      <a:r>
                        <a:rPr lang="en-US" sz="1699">
                          <a:solidFill>
                            <a:srgbClr val="000000"/>
                          </a:solidFill>
                          <a:latin typeface="DM Sans Bold"/>
                          <a:ea typeface="DM Sans Bold"/>
                          <a:cs typeface="DM Sans Bold"/>
                          <a:sym typeface="DM Sans Bold"/>
                        </a:rPr>
                        <a:t>[5] </a:t>
                      </a:r>
                      <a:r>
                        <a:rPr lang="en-US" sz="1699">
                          <a:solidFill>
                            <a:srgbClr val="000000"/>
                          </a:solidFill>
                          <a:latin typeface="DM Sans Bold"/>
                          <a:ea typeface="DM Sans Bold"/>
                          <a:cs typeface="DM Sans Bold"/>
                          <a:sym typeface="DM Sans Bold"/>
                        </a:rPr>
                        <a:t>Deshmukh et al. (2021)</a:t>
                      </a:r>
                      <a:endParaRPr lang="en-US" sz="1100"/>
                    </a:p>
                  </a:txBody>
                  <a:tcPr marL="95250" marR="95250" marT="95250" marB="952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3499"/>
                        </a:lnSpc>
                        <a:defRPr/>
                      </a:pPr>
                      <a:r>
                        <a:rPr lang="en-US" sz="2499">
                          <a:solidFill>
                            <a:srgbClr val="000000"/>
                          </a:solidFill>
                          <a:latin typeface="DM Sans"/>
                          <a:ea typeface="DM Sans"/>
                          <a:cs typeface="DM Sans"/>
                          <a:sym typeface="DM Sans"/>
                        </a:rPr>
                        <a:t>❌ No</a:t>
                      </a:r>
                      <a:endParaRPr lang="en-US" sz="1100"/>
                    </a:p>
                  </a:txBody>
                  <a:tcPr marL="95250" marR="95250" marT="95250" marB="952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3499"/>
                        </a:lnSpc>
                        <a:defRPr/>
                      </a:pPr>
                      <a:r>
                        <a:rPr lang="en-US" sz="2499">
                          <a:solidFill>
                            <a:srgbClr val="000000"/>
                          </a:solidFill>
                          <a:latin typeface="DM Sans"/>
                          <a:ea typeface="DM Sans"/>
                          <a:cs typeface="DM Sans"/>
                          <a:sym typeface="DM Sans"/>
                        </a:rPr>
                        <a:t>❌ No</a:t>
                      </a:r>
                      <a:endParaRPr lang="en-US" sz="1100"/>
                    </a:p>
                  </a:txBody>
                  <a:tcPr marL="95250" marR="95250" marT="95250" marB="952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3499"/>
                        </a:lnSpc>
                        <a:defRPr/>
                      </a:pPr>
                      <a:r>
                        <a:rPr lang="en-US" sz="2499">
                          <a:solidFill>
                            <a:srgbClr val="000000"/>
                          </a:solidFill>
                          <a:latin typeface="DM Sans"/>
                          <a:ea typeface="DM Sans"/>
                          <a:cs typeface="DM Sans"/>
                          <a:sym typeface="DM Sans"/>
                        </a:rPr>
                        <a:t>❌ No</a:t>
                      </a:r>
                      <a:endParaRPr lang="en-US" sz="1100"/>
                    </a:p>
                  </a:txBody>
                  <a:tcPr marL="95250" marR="95250" marT="95250" marB="952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3499"/>
                        </a:lnSpc>
                        <a:defRPr/>
                      </a:pPr>
                      <a:r>
                        <a:rPr lang="en-US" sz="2499">
                          <a:solidFill>
                            <a:srgbClr val="000000"/>
                          </a:solidFill>
                          <a:latin typeface="DM Sans"/>
                          <a:ea typeface="DM Sans"/>
                          <a:cs typeface="DM Sans"/>
                          <a:sym typeface="DM Sans"/>
                        </a:rPr>
                        <a:t>❌ No</a:t>
                      </a:r>
                      <a:endParaRPr lang="en-US" sz="1100"/>
                    </a:p>
                  </a:txBody>
                  <a:tcPr marL="95250" marR="95250" marT="95250" marB="952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3499"/>
                        </a:lnSpc>
                        <a:defRPr/>
                      </a:pPr>
                      <a:r>
                        <a:rPr lang="en-US" sz="2499">
                          <a:solidFill>
                            <a:srgbClr val="000000"/>
                          </a:solidFill>
                          <a:latin typeface="DM Sans"/>
                          <a:ea typeface="DM Sans"/>
                          <a:cs typeface="DM Sans"/>
                          <a:sym typeface="DM Sans"/>
                        </a:rPr>
                        <a:t>❌ No</a:t>
                      </a:r>
                      <a:endParaRPr lang="en-US" sz="1100"/>
                    </a:p>
                  </a:txBody>
                  <a:tcPr marL="95250" marR="95250" marT="95250" marB="952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949250">
                <a:tc>
                  <a:txBody>
                    <a:bodyPr anchor="t" rtlCol="false"/>
                    <a:lstStyle/>
                    <a:p>
                      <a:pPr algn="l">
                        <a:lnSpc>
                          <a:spcPts val="2379"/>
                        </a:lnSpc>
                        <a:defRPr/>
                      </a:pPr>
                      <a:r>
                        <a:rPr lang="en-US" sz="1699">
                          <a:solidFill>
                            <a:srgbClr val="000000"/>
                          </a:solidFill>
                          <a:latin typeface="DM Sans Bold"/>
                          <a:ea typeface="DM Sans Bold"/>
                          <a:cs typeface="DM Sans Bold"/>
                          <a:sym typeface="DM Sans Bold"/>
                        </a:rPr>
                        <a:t>[6] </a:t>
                      </a:r>
                      <a:r>
                        <a:rPr lang="en-US" sz="1699">
                          <a:solidFill>
                            <a:srgbClr val="000000"/>
                          </a:solidFill>
                          <a:latin typeface="DM Sans Bold"/>
                          <a:ea typeface="DM Sans Bold"/>
                          <a:cs typeface="DM Sans Bold"/>
                          <a:sym typeface="DM Sans Bold"/>
                        </a:rPr>
                        <a:t>PROPOSED SYSTEM</a:t>
                      </a:r>
                      <a:endParaRPr lang="en-US" sz="1100"/>
                    </a:p>
                  </a:txBody>
                  <a:tcPr marL="95250" marR="95250" marT="95250" marB="952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3499"/>
                        </a:lnSpc>
                        <a:defRPr/>
                      </a:pPr>
                      <a:r>
                        <a:rPr lang="en-US" sz="2499">
                          <a:solidFill>
                            <a:srgbClr val="000000"/>
                          </a:solidFill>
                          <a:latin typeface="DM Sans"/>
                          <a:ea typeface="DM Sans"/>
                          <a:cs typeface="DM Sans"/>
                          <a:sym typeface="DM Sans"/>
                        </a:rPr>
                        <a:t>✅ Yes</a:t>
                      </a:r>
                      <a:endParaRPr lang="en-US" sz="1100"/>
                    </a:p>
                  </a:txBody>
                  <a:tcPr marL="95250" marR="95250" marT="95250" marB="952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3499"/>
                        </a:lnSpc>
                        <a:defRPr/>
                      </a:pPr>
                      <a:r>
                        <a:rPr lang="en-US" sz="2499">
                          <a:solidFill>
                            <a:srgbClr val="000000"/>
                          </a:solidFill>
                          <a:latin typeface="DM Sans"/>
                          <a:ea typeface="DM Sans"/>
                          <a:cs typeface="DM Sans"/>
                          <a:sym typeface="DM Sans"/>
                        </a:rPr>
                        <a:t>✅ Yes</a:t>
                      </a:r>
                      <a:endParaRPr lang="en-US" sz="1100"/>
                    </a:p>
                  </a:txBody>
                  <a:tcPr marL="95250" marR="95250" marT="95250" marB="952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3499"/>
                        </a:lnSpc>
                        <a:defRPr/>
                      </a:pPr>
                      <a:r>
                        <a:rPr lang="en-US" sz="2499">
                          <a:solidFill>
                            <a:srgbClr val="000000"/>
                          </a:solidFill>
                          <a:latin typeface="DM Sans"/>
                          <a:ea typeface="DM Sans"/>
                          <a:cs typeface="DM Sans"/>
                          <a:sym typeface="DM Sans"/>
                        </a:rPr>
                        <a:t>✅ Yes</a:t>
                      </a:r>
                      <a:endParaRPr lang="en-US" sz="1100"/>
                    </a:p>
                  </a:txBody>
                  <a:tcPr marL="95250" marR="95250" marT="95250" marB="952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3499"/>
                        </a:lnSpc>
                        <a:defRPr/>
                      </a:pPr>
                      <a:r>
                        <a:rPr lang="en-US" sz="2499">
                          <a:solidFill>
                            <a:srgbClr val="000000"/>
                          </a:solidFill>
                          <a:latin typeface="DM Sans"/>
                          <a:ea typeface="DM Sans"/>
                          <a:cs typeface="DM Sans"/>
                          <a:sym typeface="DM Sans"/>
                        </a:rPr>
                        <a:t>✅ Yes</a:t>
                      </a:r>
                      <a:endParaRPr lang="en-US" sz="1100"/>
                    </a:p>
                  </a:txBody>
                  <a:tcPr marL="95250" marR="95250" marT="95250" marB="952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3499"/>
                        </a:lnSpc>
                        <a:defRPr/>
                      </a:pPr>
                      <a:r>
                        <a:rPr lang="en-US" sz="2499">
                          <a:solidFill>
                            <a:srgbClr val="000000"/>
                          </a:solidFill>
                          <a:latin typeface="DM Sans"/>
                          <a:ea typeface="DM Sans"/>
                          <a:cs typeface="DM Sans"/>
                          <a:sym typeface="DM Sans"/>
                        </a:rPr>
                        <a:t>✅ Yes</a:t>
                      </a:r>
                      <a:endParaRPr lang="en-US" sz="1100"/>
                    </a:p>
                  </a:txBody>
                  <a:tcPr marL="95250" marR="95250" marT="95250" marB="952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bl>
          </a:graphicData>
        </a:graphic>
      </p:graphicFrame>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CFEFF"/>
        </a:solidFill>
      </p:bgPr>
    </p:bg>
    <p:spTree>
      <p:nvGrpSpPr>
        <p:cNvPr id="1" name=""/>
        <p:cNvGrpSpPr/>
        <p:nvPr/>
      </p:nvGrpSpPr>
      <p:grpSpPr>
        <a:xfrm>
          <a:off x="0" y="0"/>
          <a:ext cx="0" cy="0"/>
          <a:chOff x="0" y="0"/>
          <a:chExt cx="0" cy="0"/>
        </a:xfrm>
      </p:grpSpPr>
      <p:sp>
        <p:nvSpPr>
          <p:cNvPr name="Freeform 2" id="2"/>
          <p:cNvSpPr/>
          <p:nvPr/>
        </p:nvSpPr>
        <p:spPr>
          <a:xfrm flipH="true" flipV="true" rot="0">
            <a:off x="1241892" y="2947589"/>
            <a:ext cx="4816126" cy="2329254"/>
          </a:xfrm>
          <a:custGeom>
            <a:avLst/>
            <a:gdLst/>
            <a:ahLst/>
            <a:cxnLst/>
            <a:rect r="r" b="b" t="t" l="l"/>
            <a:pathLst>
              <a:path h="2329254" w="4816126">
                <a:moveTo>
                  <a:pt x="4816126" y="2329254"/>
                </a:moveTo>
                <a:lnTo>
                  <a:pt x="0" y="2329254"/>
                </a:lnTo>
                <a:lnTo>
                  <a:pt x="0" y="0"/>
                </a:lnTo>
                <a:lnTo>
                  <a:pt x="4816126" y="0"/>
                </a:lnTo>
                <a:lnTo>
                  <a:pt x="4816126" y="2329254"/>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true" rot="0">
            <a:off x="6692565" y="2795357"/>
            <a:ext cx="4737182" cy="2291073"/>
          </a:xfrm>
          <a:custGeom>
            <a:avLst/>
            <a:gdLst/>
            <a:ahLst/>
            <a:cxnLst/>
            <a:rect r="r" b="b" t="t" l="l"/>
            <a:pathLst>
              <a:path h="2291073" w="4737182">
                <a:moveTo>
                  <a:pt x="4737182" y="2291074"/>
                </a:moveTo>
                <a:lnTo>
                  <a:pt x="0" y="2291074"/>
                </a:lnTo>
                <a:lnTo>
                  <a:pt x="0" y="0"/>
                </a:lnTo>
                <a:lnTo>
                  <a:pt x="4737182" y="0"/>
                </a:lnTo>
                <a:lnTo>
                  <a:pt x="4737182" y="2291074"/>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true" flipV="true" rot="0">
            <a:off x="11828942" y="2954793"/>
            <a:ext cx="4646001" cy="2246975"/>
          </a:xfrm>
          <a:custGeom>
            <a:avLst/>
            <a:gdLst/>
            <a:ahLst/>
            <a:cxnLst/>
            <a:rect r="r" b="b" t="t" l="l"/>
            <a:pathLst>
              <a:path h="2246975" w="4646001">
                <a:moveTo>
                  <a:pt x="4646001" y="2246975"/>
                </a:moveTo>
                <a:lnTo>
                  <a:pt x="0" y="2246975"/>
                </a:lnTo>
                <a:lnTo>
                  <a:pt x="0" y="0"/>
                </a:lnTo>
                <a:lnTo>
                  <a:pt x="4646001" y="0"/>
                </a:lnTo>
                <a:lnTo>
                  <a:pt x="4646001" y="2246975"/>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913842" y="3683750"/>
            <a:ext cx="913458" cy="920150"/>
          </a:xfrm>
          <a:custGeom>
            <a:avLst/>
            <a:gdLst/>
            <a:ahLst/>
            <a:cxnLst/>
            <a:rect r="r" b="b" t="t" l="l"/>
            <a:pathLst>
              <a:path h="920150" w="913458">
                <a:moveTo>
                  <a:pt x="0" y="0"/>
                </a:moveTo>
                <a:lnTo>
                  <a:pt x="913458" y="0"/>
                </a:lnTo>
                <a:lnTo>
                  <a:pt x="913458" y="920150"/>
                </a:lnTo>
                <a:lnTo>
                  <a:pt x="0" y="92015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7351037" y="3506688"/>
            <a:ext cx="812053" cy="928543"/>
          </a:xfrm>
          <a:custGeom>
            <a:avLst/>
            <a:gdLst/>
            <a:ahLst/>
            <a:cxnLst/>
            <a:rect r="r" b="b" t="t" l="l"/>
            <a:pathLst>
              <a:path h="928543" w="812053">
                <a:moveTo>
                  <a:pt x="0" y="0"/>
                </a:moveTo>
                <a:lnTo>
                  <a:pt x="812053" y="0"/>
                </a:lnTo>
                <a:lnTo>
                  <a:pt x="812053" y="928542"/>
                </a:lnTo>
                <a:lnTo>
                  <a:pt x="0" y="92854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12450445" y="3637967"/>
            <a:ext cx="920150" cy="920150"/>
          </a:xfrm>
          <a:custGeom>
            <a:avLst/>
            <a:gdLst/>
            <a:ahLst/>
            <a:cxnLst/>
            <a:rect r="r" b="b" t="t" l="l"/>
            <a:pathLst>
              <a:path h="920150" w="920150">
                <a:moveTo>
                  <a:pt x="0" y="0"/>
                </a:moveTo>
                <a:lnTo>
                  <a:pt x="920150" y="0"/>
                </a:lnTo>
                <a:lnTo>
                  <a:pt x="920150" y="920150"/>
                </a:lnTo>
                <a:lnTo>
                  <a:pt x="0" y="92015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8" id="8"/>
          <p:cNvSpPr/>
          <p:nvPr/>
        </p:nvSpPr>
        <p:spPr>
          <a:xfrm flipH="false" flipV="false" rot="0">
            <a:off x="-1175975" y="8323647"/>
            <a:ext cx="5863057" cy="4114800"/>
          </a:xfrm>
          <a:custGeom>
            <a:avLst/>
            <a:gdLst/>
            <a:ahLst/>
            <a:cxnLst/>
            <a:rect r="r" b="b" t="t" l="l"/>
            <a:pathLst>
              <a:path h="4114800" w="5863057">
                <a:moveTo>
                  <a:pt x="0" y="0"/>
                </a:moveTo>
                <a:lnTo>
                  <a:pt x="5863057" y="0"/>
                </a:lnTo>
                <a:lnTo>
                  <a:pt x="5863057"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9" id="9"/>
          <p:cNvSpPr txBox="true"/>
          <p:nvPr/>
        </p:nvSpPr>
        <p:spPr>
          <a:xfrm rot="0">
            <a:off x="4394802" y="814352"/>
            <a:ext cx="9612367" cy="1377949"/>
          </a:xfrm>
          <a:prstGeom prst="rect">
            <a:avLst/>
          </a:prstGeom>
        </p:spPr>
        <p:txBody>
          <a:bodyPr anchor="t" rtlCol="false" tIns="0" lIns="0" bIns="0" rIns="0">
            <a:spAutoFit/>
          </a:bodyPr>
          <a:lstStyle/>
          <a:p>
            <a:pPr algn="ctr">
              <a:lnSpc>
                <a:spcPts val="11200"/>
              </a:lnSpc>
            </a:pPr>
            <a:r>
              <a:rPr lang="en-US" sz="8000">
                <a:solidFill>
                  <a:srgbClr val="56AAF0"/>
                </a:solidFill>
                <a:latin typeface="Dynamo Medium"/>
                <a:ea typeface="Dynamo Medium"/>
                <a:cs typeface="Dynamo Medium"/>
                <a:sym typeface="Dynamo Medium"/>
              </a:rPr>
              <a:t>SPECIFIC OBJECTIVES</a:t>
            </a:r>
          </a:p>
        </p:txBody>
      </p:sp>
      <p:sp>
        <p:nvSpPr>
          <p:cNvPr name="Freeform 10" id="10"/>
          <p:cNvSpPr/>
          <p:nvPr/>
        </p:nvSpPr>
        <p:spPr>
          <a:xfrm flipH="true" flipV="true" rot="0">
            <a:off x="13657311" y="-1340000"/>
            <a:ext cx="5863057" cy="4114800"/>
          </a:xfrm>
          <a:custGeom>
            <a:avLst/>
            <a:gdLst/>
            <a:ahLst/>
            <a:cxnLst/>
            <a:rect r="r" b="b" t="t" l="l"/>
            <a:pathLst>
              <a:path h="4114800" w="5863057">
                <a:moveTo>
                  <a:pt x="5863057" y="4114800"/>
                </a:moveTo>
                <a:lnTo>
                  <a:pt x="0" y="4114800"/>
                </a:lnTo>
                <a:lnTo>
                  <a:pt x="0" y="0"/>
                </a:lnTo>
                <a:lnTo>
                  <a:pt x="5863057" y="0"/>
                </a:lnTo>
                <a:lnTo>
                  <a:pt x="5863057" y="411480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11" id="11"/>
          <p:cNvSpPr txBox="true"/>
          <p:nvPr/>
        </p:nvSpPr>
        <p:spPr>
          <a:xfrm rot="0">
            <a:off x="3089334" y="4057866"/>
            <a:ext cx="2643046" cy="962401"/>
          </a:xfrm>
          <a:prstGeom prst="rect">
            <a:avLst/>
          </a:prstGeom>
        </p:spPr>
        <p:txBody>
          <a:bodyPr anchor="t" rtlCol="false" tIns="0" lIns="0" bIns="0" rIns="0">
            <a:spAutoFit/>
          </a:bodyPr>
          <a:lstStyle/>
          <a:p>
            <a:pPr algn="ctr">
              <a:lnSpc>
                <a:spcPts val="2604"/>
              </a:lnSpc>
            </a:pPr>
            <a:r>
              <a:rPr lang="en-US" sz="1860" spc="93">
                <a:solidFill>
                  <a:srgbClr val="FCFEFF"/>
                </a:solidFill>
                <a:latin typeface="Dynamo Medium"/>
                <a:ea typeface="Dynamo Medium"/>
                <a:cs typeface="Dynamo Medium"/>
                <a:sym typeface="Dynamo Medium"/>
              </a:rPr>
              <a:t>CAPTURE REAL-TIME GESTURES WITH SENSORS AND CAMERAS</a:t>
            </a:r>
          </a:p>
        </p:txBody>
      </p:sp>
      <p:sp>
        <p:nvSpPr>
          <p:cNvPr name="TextBox 12" id="12"/>
          <p:cNvSpPr txBox="true"/>
          <p:nvPr/>
        </p:nvSpPr>
        <p:spPr>
          <a:xfrm rot="0">
            <a:off x="8674450" y="3942828"/>
            <a:ext cx="2622025" cy="946705"/>
          </a:xfrm>
          <a:prstGeom prst="rect">
            <a:avLst/>
          </a:prstGeom>
        </p:spPr>
        <p:txBody>
          <a:bodyPr anchor="t" rtlCol="false" tIns="0" lIns="0" bIns="0" rIns="0">
            <a:spAutoFit/>
          </a:bodyPr>
          <a:lstStyle/>
          <a:p>
            <a:pPr algn="ctr">
              <a:lnSpc>
                <a:spcPts val="2535"/>
              </a:lnSpc>
            </a:pPr>
            <a:r>
              <a:rPr lang="en-US" sz="1811" spc="90">
                <a:solidFill>
                  <a:srgbClr val="FCFEFF"/>
                </a:solidFill>
                <a:latin typeface="Dynamo Medium"/>
                <a:ea typeface="Dynamo Medium"/>
                <a:cs typeface="Dynamo Medium"/>
                <a:sym typeface="Dynamo Medium"/>
              </a:rPr>
              <a:t>PROCESS GESTURE DATA FOR RECOGNITION AND CLASSIFICATION</a:t>
            </a:r>
          </a:p>
        </p:txBody>
      </p:sp>
      <p:sp>
        <p:nvSpPr>
          <p:cNvPr name="TextBox 13" id="13"/>
          <p:cNvSpPr txBox="true"/>
          <p:nvPr/>
        </p:nvSpPr>
        <p:spPr>
          <a:xfrm rot="0">
            <a:off x="13654529" y="4080214"/>
            <a:ext cx="2788927" cy="927952"/>
          </a:xfrm>
          <a:prstGeom prst="rect">
            <a:avLst/>
          </a:prstGeom>
        </p:spPr>
        <p:txBody>
          <a:bodyPr anchor="t" rtlCol="false" tIns="0" lIns="0" bIns="0" rIns="0">
            <a:spAutoFit/>
          </a:bodyPr>
          <a:lstStyle/>
          <a:p>
            <a:pPr algn="ctr">
              <a:lnSpc>
                <a:spcPts val="2461"/>
              </a:lnSpc>
            </a:pPr>
            <a:r>
              <a:rPr lang="en-US" sz="1758" spc="87">
                <a:solidFill>
                  <a:srgbClr val="FCFEFF"/>
                </a:solidFill>
                <a:latin typeface="Dynamo Medium"/>
                <a:ea typeface="Dynamo Medium"/>
                <a:cs typeface="Dynamo Medium"/>
                <a:sym typeface="Dynamo Medium"/>
              </a:rPr>
              <a:t>DETECT AND INTERPRET ONE GESTURE COMMAND AT A TIME</a:t>
            </a:r>
          </a:p>
        </p:txBody>
      </p:sp>
      <p:sp>
        <p:nvSpPr>
          <p:cNvPr name="TextBox 14" id="14"/>
          <p:cNvSpPr txBox="true"/>
          <p:nvPr/>
        </p:nvSpPr>
        <p:spPr>
          <a:xfrm rot="0">
            <a:off x="2584892" y="5707211"/>
            <a:ext cx="3574274" cy="2594610"/>
          </a:xfrm>
          <a:prstGeom prst="rect">
            <a:avLst/>
          </a:prstGeom>
        </p:spPr>
        <p:txBody>
          <a:bodyPr anchor="t" rtlCol="false" tIns="0" lIns="0" bIns="0" rIns="0">
            <a:spAutoFit/>
          </a:bodyPr>
          <a:lstStyle/>
          <a:p>
            <a:pPr algn="l" marL="453390" indent="-226695" lvl="1">
              <a:lnSpc>
                <a:spcPts val="2939"/>
              </a:lnSpc>
              <a:buFont typeface="Arial"/>
              <a:buChar char="•"/>
            </a:pPr>
            <a:r>
              <a:rPr lang="en-US" sz="2099" spc="8">
                <a:solidFill>
                  <a:srgbClr val="3275C5"/>
                </a:solidFill>
                <a:latin typeface="Source Sans Pro"/>
                <a:ea typeface="Source Sans Pro"/>
                <a:cs typeface="Source Sans Pro"/>
                <a:sym typeface="Source Sans Pro"/>
              </a:rPr>
              <a:t>Implement reliable sensors and cameras.</a:t>
            </a:r>
          </a:p>
          <a:p>
            <a:pPr algn="l" marL="453390" indent="-226695" lvl="1">
              <a:lnSpc>
                <a:spcPts val="2939"/>
              </a:lnSpc>
              <a:buFont typeface="Arial"/>
              <a:buChar char="•"/>
            </a:pPr>
            <a:r>
              <a:rPr lang="en-US" sz="2099" spc="8">
                <a:solidFill>
                  <a:srgbClr val="3275C5"/>
                </a:solidFill>
                <a:latin typeface="Source Sans Pro"/>
                <a:ea typeface="Source Sans Pro"/>
                <a:cs typeface="Source Sans Pro"/>
                <a:sym typeface="Source Sans Pro"/>
              </a:rPr>
              <a:t>Ensure natural movement is not hindered.</a:t>
            </a:r>
          </a:p>
          <a:p>
            <a:pPr algn="l" marL="453390" indent="-226695" lvl="1">
              <a:lnSpc>
                <a:spcPts val="2939"/>
              </a:lnSpc>
              <a:buFont typeface="Arial"/>
              <a:buChar char="•"/>
            </a:pPr>
            <a:r>
              <a:rPr lang="en-US" sz="2099" spc="8">
                <a:solidFill>
                  <a:srgbClr val="3275C5"/>
                </a:solidFill>
                <a:latin typeface="Source Sans Pro"/>
                <a:ea typeface="Source Sans Pro"/>
                <a:cs typeface="Source Sans Pro"/>
                <a:sym typeface="Source Sans Pro"/>
              </a:rPr>
              <a:t>Focus on essential gesture angles.</a:t>
            </a:r>
          </a:p>
          <a:p>
            <a:pPr algn="l">
              <a:lnSpc>
                <a:spcPts val="2939"/>
              </a:lnSpc>
            </a:pPr>
          </a:p>
        </p:txBody>
      </p:sp>
      <p:sp>
        <p:nvSpPr>
          <p:cNvPr name="TextBox 15" id="15"/>
          <p:cNvSpPr txBox="true"/>
          <p:nvPr/>
        </p:nvSpPr>
        <p:spPr>
          <a:xfrm rot="0">
            <a:off x="8011249" y="5707211"/>
            <a:ext cx="3560518" cy="2594610"/>
          </a:xfrm>
          <a:prstGeom prst="rect">
            <a:avLst/>
          </a:prstGeom>
        </p:spPr>
        <p:txBody>
          <a:bodyPr anchor="t" rtlCol="false" tIns="0" lIns="0" bIns="0" rIns="0">
            <a:spAutoFit/>
          </a:bodyPr>
          <a:lstStyle/>
          <a:p>
            <a:pPr algn="l" marL="453390" indent="-226695" lvl="1">
              <a:lnSpc>
                <a:spcPts val="2939"/>
              </a:lnSpc>
              <a:buFont typeface="Arial"/>
              <a:buChar char="•"/>
            </a:pPr>
            <a:r>
              <a:rPr lang="en-US" sz="2099" spc="8">
                <a:solidFill>
                  <a:srgbClr val="3275C5"/>
                </a:solidFill>
                <a:latin typeface="Source Sans Pro"/>
                <a:ea typeface="Source Sans Pro"/>
                <a:cs typeface="Source Sans Pro"/>
                <a:sym typeface="Source Sans Pro"/>
              </a:rPr>
              <a:t>Develop algorithms to process gesture data.</a:t>
            </a:r>
          </a:p>
          <a:p>
            <a:pPr algn="l" marL="453390" indent="-226695" lvl="1">
              <a:lnSpc>
                <a:spcPts val="2939"/>
              </a:lnSpc>
              <a:buFont typeface="Arial"/>
              <a:buChar char="•"/>
            </a:pPr>
            <a:r>
              <a:rPr lang="en-US" sz="2099" spc="8">
                <a:solidFill>
                  <a:srgbClr val="3275C5"/>
                </a:solidFill>
                <a:latin typeface="Source Sans Pro"/>
                <a:ea typeface="Source Sans Pro"/>
                <a:cs typeface="Source Sans Pro"/>
                <a:sym typeface="Source Sans Pro"/>
              </a:rPr>
              <a:t>Use computer vision and machine learning.</a:t>
            </a:r>
          </a:p>
          <a:p>
            <a:pPr algn="l" marL="453390" indent="-226695" lvl="1">
              <a:lnSpc>
                <a:spcPts val="2939"/>
              </a:lnSpc>
              <a:buFont typeface="Arial"/>
              <a:buChar char="•"/>
            </a:pPr>
            <a:r>
              <a:rPr lang="en-US" sz="2099" spc="8">
                <a:solidFill>
                  <a:srgbClr val="3275C5"/>
                </a:solidFill>
                <a:latin typeface="Source Sans Pro"/>
                <a:ea typeface="Source Sans Pro"/>
                <a:cs typeface="Source Sans Pro"/>
                <a:sym typeface="Source Sans Pro"/>
              </a:rPr>
              <a:t>Train on annotated datasets for accuracy.</a:t>
            </a:r>
          </a:p>
          <a:p>
            <a:pPr algn="l">
              <a:lnSpc>
                <a:spcPts val="2939"/>
              </a:lnSpc>
            </a:pPr>
          </a:p>
        </p:txBody>
      </p:sp>
      <p:sp>
        <p:nvSpPr>
          <p:cNvPr name="TextBox 16" id="16"/>
          <p:cNvSpPr txBox="true"/>
          <p:nvPr/>
        </p:nvSpPr>
        <p:spPr>
          <a:xfrm rot="0">
            <a:off x="13559279" y="5839943"/>
            <a:ext cx="3391260" cy="2223135"/>
          </a:xfrm>
          <a:prstGeom prst="rect">
            <a:avLst/>
          </a:prstGeom>
        </p:spPr>
        <p:txBody>
          <a:bodyPr anchor="t" rtlCol="false" tIns="0" lIns="0" bIns="0" rIns="0">
            <a:spAutoFit/>
          </a:bodyPr>
          <a:lstStyle/>
          <a:p>
            <a:pPr algn="l" marL="453390" indent="-226695" lvl="1">
              <a:lnSpc>
                <a:spcPts val="2939"/>
              </a:lnSpc>
              <a:buFont typeface="Arial"/>
              <a:buChar char="•"/>
            </a:pPr>
            <a:r>
              <a:rPr lang="en-US" sz="2099" spc="8">
                <a:solidFill>
                  <a:srgbClr val="3275C5"/>
                </a:solidFill>
                <a:latin typeface="Source Sans Pro"/>
                <a:ea typeface="Source Sans Pro"/>
                <a:cs typeface="Source Sans Pro"/>
                <a:sym typeface="Source Sans Pro"/>
              </a:rPr>
              <a:t>Refine algorithms to detect and interpret commands.</a:t>
            </a:r>
          </a:p>
          <a:p>
            <a:pPr algn="l" marL="453390" indent="-226695" lvl="1">
              <a:lnSpc>
                <a:spcPts val="2939"/>
              </a:lnSpc>
              <a:buFont typeface="Arial"/>
              <a:buChar char="•"/>
            </a:pPr>
            <a:r>
              <a:rPr lang="en-US" sz="2099" spc="8">
                <a:solidFill>
                  <a:srgbClr val="3275C5"/>
                </a:solidFill>
                <a:latin typeface="Source Sans Pro"/>
                <a:ea typeface="Source Sans Pro"/>
                <a:cs typeface="Source Sans Pro"/>
                <a:sym typeface="Source Sans Pro"/>
              </a:rPr>
              <a:t>Minimize false positives and negatives.</a:t>
            </a:r>
          </a:p>
          <a:p>
            <a:pPr algn="l">
              <a:lnSpc>
                <a:spcPts val="2939"/>
              </a:lnSpc>
            </a:pP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CFEFF"/>
        </a:solidFill>
      </p:bgPr>
    </p:bg>
    <p:spTree>
      <p:nvGrpSpPr>
        <p:cNvPr id="1" name=""/>
        <p:cNvGrpSpPr/>
        <p:nvPr/>
      </p:nvGrpSpPr>
      <p:grpSpPr>
        <a:xfrm>
          <a:off x="0" y="0"/>
          <a:ext cx="0" cy="0"/>
          <a:chOff x="0" y="0"/>
          <a:chExt cx="0" cy="0"/>
        </a:xfrm>
      </p:grpSpPr>
      <p:sp>
        <p:nvSpPr>
          <p:cNvPr name="Freeform 2" id="2"/>
          <p:cNvSpPr/>
          <p:nvPr/>
        </p:nvSpPr>
        <p:spPr>
          <a:xfrm flipH="true" flipV="true" rot="0">
            <a:off x="1241892" y="2947589"/>
            <a:ext cx="4816126" cy="2329254"/>
          </a:xfrm>
          <a:custGeom>
            <a:avLst/>
            <a:gdLst/>
            <a:ahLst/>
            <a:cxnLst/>
            <a:rect r="r" b="b" t="t" l="l"/>
            <a:pathLst>
              <a:path h="2329254" w="4816126">
                <a:moveTo>
                  <a:pt x="4816126" y="2329254"/>
                </a:moveTo>
                <a:lnTo>
                  <a:pt x="0" y="2329254"/>
                </a:lnTo>
                <a:lnTo>
                  <a:pt x="0" y="0"/>
                </a:lnTo>
                <a:lnTo>
                  <a:pt x="4816126" y="0"/>
                </a:lnTo>
                <a:lnTo>
                  <a:pt x="4816126" y="2329254"/>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true" rot="0">
            <a:off x="6692565" y="2795357"/>
            <a:ext cx="4737182" cy="2291073"/>
          </a:xfrm>
          <a:custGeom>
            <a:avLst/>
            <a:gdLst/>
            <a:ahLst/>
            <a:cxnLst/>
            <a:rect r="r" b="b" t="t" l="l"/>
            <a:pathLst>
              <a:path h="2291073" w="4737182">
                <a:moveTo>
                  <a:pt x="4737182" y="2291074"/>
                </a:moveTo>
                <a:lnTo>
                  <a:pt x="0" y="2291074"/>
                </a:lnTo>
                <a:lnTo>
                  <a:pt x="0" y="0"/>
                </a:lnTo>
                <a:lnTo>
                  <a:pt x="4737182" y="0"/>
                </a:lnTo>
                <a:lnTo>
                  <a:pt x="4737182" y="2291074"/>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true" flipV="true" rot="0">
            <a:off x="11828942" y="2954793"/>
            <a:ext cx="4646001" cy="2246975"/>
          </a:xfrm>
          <a:custGeom>
            <a:avLst/>
            <a:gdLst/>
            <a:ahLst/>
            <a:cxnLst/>
            <a:rect r="r" b="b" t="t" l="l"/>
            <a:pathLst>
              <a:path h="2246975" w="4646001">
                <a:moveTo>
                  <a:pt x="4646001" y="2246975"/>
                </a:moveTo>
                <a:lnTo>
                  <a:pt x="0" y="2246975"/>
                </a:lnTo>
                <a:lnTo>
                  <a:pt x="0" y="0"/>
                </a:lnTo>
                <a:lnTo>
                  <a:pt x="4646001" y="0"/>
                </a:lnTo>
                <a:lnTo>
                  <a:pt x="4646001" y="2246975"/>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913842" y="3683750"/>
            <a:ext cx="913458" cy="920150"/>
          </a:xfrm>
          <a:custGeom>
            <a:avLst/>
            <a:gdLst/>
            <a:ahLst/>
            <a:cxnLst/>
            <a:rect r="r" b="b" t="t" l="l"/>
            <a:pathLst>
              <a:path h="920150" w="913458">
                <a:moveTo>
                  <a:pt x="0" y="0"/>
                </a:moveTo>
                <a:lnTo>
                  <a:pt x="913458" y="0"/>
                </a:lnTo>
                <a:lnTo>
                  <a:pt x="913458" y="920150"/>
                </a:lnTo>
                <a:lnTo>
                  <a:pt x="0" y="92015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7351037" y="3506688"/>
            <a:ext cx="812053" cy="928543"/>
          </a:xfrm>
          <a:custGeom>
            <a:avLst/>
            <a:gdLst/>
            <a:ahLst/>
            <a:cxnLst/>
            <a:rect r="r" b="b" t="t" l="l"/>
            <a:pathLst>
              <a:path h="928543" w="812053">
                <a:moveTo>
                  <a:pt x="0" y="0"/>
                </a:moveTo>
                <a:lnTo>
                  <a:pt x="812053" y="0"/>
                </a:lnTo>
                <a:lnTo>
                  <a:pt x="812053" y="928542"/>
                </a:lnTo>
                <a:lnTo>
                  <a:pt x="0" y="92854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12450445" y="3637967"/>
            <a:ext cx="920150" cy="920150"/>
          </a:xfrm>
          <a:custGeom>
            <a:avLst/>
            <a:gdLst/>
            <a:ahLst/>
            <a:cxnLst/>
            <a:rect r="r" b="b" t="t" l="l"/>
            <a:pathLst>
              <a:path h="920150" w="920150">
                <a:moveTo>
                  <a:pt x="0" y="0"/>
                </a:moveTo>
                <a:lnTo>
                  <a:pt x="920150" y="0"/>
                </a:lnTo>
                <a:lnTo>
                  <a:pt x="920150" y="920150"/>
                </a:lnTo>
                <a:lnTo>
                  <a:pt x="0" y="92015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8" id="8"/>
          <p:cNvSpPr/>
          <p:nvPr/>
        </p:nvSpPr>
        <p:spPr>
          <a:xfrm flipH="false" flipV="false" rot="0">
            <a:off x="-1175975" y="8323647"/>
            <a:ext cx="5863057" cy="4114800"/>
          </a:xfrm>
          <a:custGeom>
            <a:avLst/>
            <a:gdLst/>
            <a:ahLst/>
            <a:cxnLst/>
            <a:rect r="r" b="b" t="t" l="l"/>
            <a:pathLst>
              <a:path h="4114800" w="5863057">
                <a:moveTo>
                  <a:pt x="0" y="0"/>
                </a:moveTo>
                <a:lnTo>
                  <a:pt x="5863057" y="0"/>
                </a:lnTo>
                <a:lnTo>
                  <a:pt x="5863057"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9" id="9"/>
          <p:cNvSpPr txBox="true"/>
          <p:nvPr/>
        </p:nvSpPr>
        <p:spPr>
          <a:xfrm rot="0">
            <a:off x="4394802" y="814352"/>
            <a:ext cx="9612367" cy="1377949"/>
          </a:xfrm>
          <a:prstGeom prst="rect">
            <a:avLst/>
          </a:prstGeom>
        </p:spPr>
        <p:txBody>
          <a:bodyPr anchor="t" rtlCol="false" tIns="0" lIns="0" bIns="0" rIns="0">
            <a:spAutoFit/>
          </a:bodyPr>
          <a:lstStyle/>
          <a:p>
            <a:pPr algn="ctr">
              <a:lnSpc>
                <a:spcPts val="11200"/>
              </a:lnSpc>
            </a:pPr>
            <a:r>
              <a:rPr lang="en-US" sz="8000">
                <a:solidFill>
                  <a:srgbClr val="56AAF0"/>
                </a:solidFill>
                <a:latin typeface="Dynamo Medium"/>
                <a:ea typeface="Dynamo Medium"/>
                <a:cs typeface="Dynamo Medium"/>
                <a:sym typeface="Dynamo Medium"/>
              </a:rPr>
              <a:t>SPECIFIC OBJECTIVES</a:t>
            </a:r>
          </a:p>
        </p:txBody>
      </p:sp>
      <p:sp>
        <p:nvSpPr>
          <p:cNvPr name="Freeform 10" id="10"/>
          <p:cNvSpPr/>
          <p:nvPr/>
        </p:nvSpPr>
        <p:spPr>
          <a:xfrm flipH="true" flipV="true" rot="0">
            <a:off x="13657311" y="-1340000"/>
            <a:ext cx="5863057" cy="4114800"/>
          </a:xfrm>
          <a:custGeom>
            <a:avLst/>
            <a:gdLst/>
            <a:ahLst/>
            <a:cxnLst/>
            <a:rect r="r" b="b" t="t" l="l"/>
            <a:pathLst>
              <a:path h="4114800" w="5863057">
                <a:moveTo>
                  <a:pt x="5863057" y="4114800"/>
                </a:moveTo>
                <a:lnTo>
                  <a:pt x="0" y="4114800"/>
                </a:lnTo>
                <a:lnTo>
                  <a:pt x="0" y="0"/>
                </a:lnTo>
                <a:lnTo>
                  <a:pt x="5863057" y="0"/>
                </a:lnTo>
                <a:lnTo>
                  <a:pt x="5863057" y="411480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11" id="11"/>
          <p:cNvSpPr txBox="true"/>
          <p:nvPr/>
        </p:nvSpPr>
        <p:spPr>
          <a:xfrm rot="0">
            <a:off x="3175059" y="4057866"/>
            <a:ext cx="2643046" cy="962401"/>
          </a:xfrm>
          <a:prstGeom prst="rect">
            <a:avLst/>
          </a:prstGeom>
        </p:spPr>
        <p:txBody>
          <a:bodyPr anchor="t" rtlCol="false" tIns="0" lIns="0" bIns="0" rIns="0">
            <a:spAutoFit/>
          </a:bodyPr>
          <a:lstStyle/>
          <a:p>
            <a:pPr algn="ctr">
              <a:lnSpc>
                <a:spcPts val="2604"/>
              </a:lnSpc>
            </a:pPr>
            <a:r>
              <a:rPr lang="en-US" sz="1860" spc="93">
                <a:solidFill>
                  <a:srgbClr val="FCFEFF"/>
                </a:solidFill>
                <a:latin typeface="Dynamo Medium"/>
                <a:ea typeface="Dynamo Medium"/>
                <a:cs typeface="Dynamo Medium"/>
                <a:sym typeface="Dynamo Medium"/>
              </a:rPr>
              <a:t>INTEGRATE DETECTION SYSTEM WITH WHEELCHAIR CONTROLS</a:t>
            </a:r>
          </a:p>
        </p:txBody>
      </p:sp>
      <p:sp>
        <p:nvSpPr>
          <p:cNvPr name="TextBox 12" id="12"/>
          <p:cNvSpPr txBox="true"/>
          <p:nvPr/>
        </p:nvSpPr>
        <p:spPr>
          <a:xfrm rot="0">
            <a:off x="8285809" y="3902794"/>
            <a:ext cx="3143939" cy="946705"/>
          </a:xfrm>
          <a:prstGeom prst="rect">
            <a:avLst/>
          </a:prstGeom>
        </p:spPr>
        <p:txBody>
          <a:bodyPr anchor="t" rtlCol="false" tIns="0" lIns="0" bIns="0" rIns="0">
            <a:spAutoFit/>
          </a:bodyPr>
          <a:lstStyle/>
          <a:p>
            <a:pPr algn="ctr">
              <a:lnSpc>
                <a:spcPts val="2535"/>
              </a:lnSpc>
            </a:pPr>
            <a:r>
              <a:rPr lang="en-US" sz="1811" spc="90">
                <a:solidFill>
                  <a:srgbClr val="FCFEFF"/>
                </a:solidFill>
                <a:latin typeface="Dynamo Medium"/>
                <a:ea typeface="Dynamo Medium"/>
                <a:cs typeface="Dynamo Medium"/>
                <a:sym typeface="Dynamo Medium"/>
              </a:rPr>
              <a:t>IMPLEMENT ADAPTIVE LEARNING FOR PERSONALIZED RECOGNITION</a:t>
            </a:r>
          </a:p>
        </p:txBody>
      </p:sp>
      <p:sp>
        <p:nvSpPr>
          <p:cNvPr name="TextBox 13" id="13"/>
          <p:cNvSpPr txBox="true"/>
          <p:nvPr/>
        </p:nvSpPr>
        <p:spPr>
          <a:xfrm rot="0">
            <a:off x="13559279" y="3983030"/>
            <a:ext cx="2788927" cy="927952"/>
          </a:xfrm>
          <a:prstGeom prst="rect">
            <a:avLst/>
          </a:prstGeom>
        </p:spPr>
        <p:txBody>
          <a:bodyPr anchor="t" rtlCol="false" tIns="0" lIns="0" bIns="0" rIns="0">
            <a:spAutoFit/>
          </a:bodyPr>
          <a:lstStyle/>
          <a:p>
            <a:pPr algn="ctr">
              <a:lnSpc>
                <a:spcPts val="2461"/>
              </a:lnSpc>
            </a:pPr>
            <a:r>
              <a:rPr lang="en-US" sz="1758" spc="87">
                <a:solidFill>
                  <a:srgbClr val="FCFEFF"/>
                </a:solidFill>
                <a:latin typeface="Dynamo Medium"/>
                <a:ea typeface="Dynamo Medium"/>
                <a:cs typeface="Dynamo Medium"/>
                <a:sym typeface="Dynamo Medium"/>
              </a:rPr>
              <a:t> ENSURE REAL-TIME PROCESSING AND RESPONSIVENESS</a:t>
            </a:r>
          </a:p>
        </p:txBody>
      </p:sp>
      <p:sp>
        <p:nvSpPr>
          <p:cNvPr name="TextBox 14" id="14"/>
          <p:cNvSpPr txBox="true"/>
          <p:nvPr/>
        </p:nvSpPr>
        <p:spPr>
          <a:xfrm rot="0">
            <a:off x="2483744" y="5592457"/>
            <a:ext cx="3574274" cy="2223135"/>
          </a:xfrm>
          <a:prstGeom prst="rect">
            <a:avLst/>
          </a:prstGeom>
        </p:spPr>
        <p:txBody>
          <a:bodyPr anchor="t" rtlCol="false" tIns="0" lIns="0" bIns="0" rIns="0">
            <a:spAutoFit/>
          </a:bodyPr>
          <a:lstStyle/>
          <a:p>
            <a:pPr algn="l" marL="453390" indent="-226695" lvl="1">
              <a:lnSpc>
                <a:spcPts val="2939"/>
              </a:lnSpc>
              <a:buFont typeface="Arial"/>
              <a:buChar char="•"/>
            </a:pPr>
            <a:r>
              <a:rPr lang="en-US" sz="2099" spc="8">
                <a:solidFill>
                  <a:srgbClr val="3275C5"/>
                </a:solidFill>
                <a:latin typeface="Source Sans Pro"/>
                <a:ea typeface="Source Sans Pro"/>
                <a:cs typeface="Source Sans Pro"/>
                <a:sym typeface="Source Sans Pro"/>
              </a:rPr>
              <a:t>Seamlessly connect gesture recognition to wheelchair controls.</a:t>
            </a:r>
          </a:p>
          <a:p>
            <a:pPr algn="l" marL="453390" indent="-226695" lvl="1">
              <a:lnSpc>
                <a:spcPts val="2939"/>
              </a:lnSpc>
              <a:buFont typeface="Arial"/>
              <a:buChar char="•"/>
            </a:pPr>
            <a:r>
              <a:rPr lang="en-US" sz="2099" spc="8">
                <a:solidFill>
                  <a:srgbClr val="3275C5"/>
                </a:solidFill>
                <a:latin typeface="Source Sans Pro"/>
                <a:ea typeface="Source Sans Pro"/>
                <a:cs typeface="Source Sans Pro"/>
                <a:sym typeface="Source Sans Pro"/>
              </a:rPr>
              <a:t>Enable real-time, smooth navigation.</a:t>
            </a:r>
          </a:p>
          <a:p>
            <a:pPr algn="l">
              <a:lnSpc>
                <a:spcPts val="2939"/>
              </a:lnSpc>
            </a:pPr>
          </a:p>
        </p:txBody>
      </p:sp>
      <p:sp>
        <p:nvSpPr>
          <p:cNvPr name="TextBox 15" id="15"/>
          <p:cNvSpPr txBox="true"/>
          <p:nvPr/>
        </p:nvSpPr>
        <p:spPr>
          <a:xfrm rot="0">
            <a:off x="7869229" y="5473916"/>
            <a:ext cx="3560518" cy="2223135"/>
          </a:xfrm>
          <a:prstGeom prst="rect">
            <a:avLst/>
          </a:prstGeom>
        </p:spPr>
        <p:txBody>
          <a:bodyPr anchor="t" rtlCol="false" tIns="0" lIns="0" bIns="0" rIns="0">
            <a:spAutoFit/>
          </a:bodyPr>
          <a:lstStyle/>
          <a:p>
            <a:pPr algn="l" marL="453390" indent="-226695" lvl="1">
              <a:lnSpc>
                <a:spcPts val="2939"/>
              </a:lnSpc>
              <a:buFont typeface="Arial"/>
              <a:buChar char="•"/>
            </a:pPr>
            <a:r>
              <a:rPr lang="en-US" sz="2099" spc="8">
                <a:solidFill>
                  <a:srgbClr val="3275C5"/>
                </a:solidFill>
                <a:latin typeface="Source Sans Pro"/>
                <a:ea typeface="Source Sans Pro"/>
                <a:cs typeface="Source Sans Pro"/>
                <a:sym typeface="Source Sans Pro"/>
              </a:rPr>
              <a:t>Incorporate adaptive learning for personalization.</a:t>
            </a:r>
          </a:p>
          <a:p>
            <a:pPr algn="l" marL="453390" indent="-226695" lvl="1">
              <a:lnSpc>
                <a:spcPts val="2939"/>
              </a:lnSpc>
              <a:buFont typeface="Arial"/>
              <a:buChar char="•"/>
            </a:pPr>
            <a:r>
              <a:rPr lang="en-US" sz="2099" spc="8">
                <a:solidFill>
                  <a:srgbClr val="3275C5"/>
                </a:solidFill>
                <a:latin typeface="Source Sans Pro"/>
                <a:ea typeface="Source Sans Pro"/>
                <a:cs typeface="Source Sans Pro"/>
                <a:sym typeface="Source Sans Pro"/>
              </a:rPr>
              <a:t>Continuously learn from user patterns.</a:t>
            </a:r>
          </a:p>
          <a:p>
            <a:pPr algn="l">
              <a:lnSpc>
                <a:spcPts val="2939"/>
              </a:lnSpc>
            </a:pPr>
          </a:p>
        </p:txBody>
      </p:sp>
      <p:sp>
        <p:nvSpPr>
          <p:cNvPr name="TextBox 16" id="16"/>
          <p:cNvSpPr txBox="true"/>
          <p:nvPr/>
        </p:nvSpPr>
        <p:spPr>
          <a:xfrm rot="0">
            <a:off x="13419617" y="5473916"/>
            <a:ext cx="3391260" cy="1851660"/>
          </a:xfrm>
          <a:prstGeom prst="rect">
            <a:avLst/>
          </a:prstGeom>
        </p:spPr>
        <p:txBody>
          <a:bodyPr anchor="t" rtlCol="false" tIns="0" lIns="0" bIns="0" rIns="0">
            <a:spAutoFit/>
          </a:bodyPr>
          <a:lstStyle/>
          <a:p>
            <a:pPr algn="l" marL="453390" indent="-226695" lvl="1">
              <a:lnSpc>
                <a:spcPts val="2939"/>
              </a:lnSpc>
              <a:buFont typeface="Arial"/>
              <a:buChar char="•"/>
            </a:pPr>
            <a:r>
              <a:rPr lang="en-US" sz="2099" spc="8">
                <a:solidFill>
                  <a:srgbClr val="3275C5"/>
                </a:solidFill>
                <a:latin typeface="Source Sans Pro"/>
                <a:ea typeface="Source Sans Pro"/>
                <a:cs typeface="Source Sans Pro"/>
                <a:sym typeface="Source Sans Pro"/>
              </a:rPr>
              <a:t>Optimize for real-time processing.</a:t>
            </a:r>
          </a:p>
          <a:p>
            <a:pPr algn="l" marL="453390" indent="-226695" lvl="1">
              <a:lnSpc>
                <a:spcPts val="2939"/>
              </a:lnSpc>
              <a:buFont typeface="Arial"/>
              <a:buChar char="•"/>
            </a:pPr>
            <a:r>
              <a:rPr lang="en-US" sz="2099" spc="8">
                <a:solidFill>
                  <a:srgbClr val="3275C5"/>
                </a:solidFill>
                <a:latin typeface="Source Sans Pro"/>
                <a:ea typeface="Source Sans Pro"/>
                <a:cs typeface="Source Sans Pro"/>
                <a:sym typeface="Source Sans Pro"/>
              </a:rPr>
              <a:t>Reduce latency for immediate responses.</a:t>
            </a:r>
          </a:p>
          <a:p>
            <a:pPr algn="l">
              <a:lnSpc>
                <a:spcPts val="2939"/>
              </a:lnSpc>
            </a:pP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CFEFF"/>
        </a:solidFill>
      </p:bgPr>
    </p:bg>
    <p:spTree>
      <p:nvGrpSpPr>
        <p:cNvPr id="1" name=""/>
        <p:cNvGrpSpPr/>
        <p:nvPr/>
      </p:nvGrpSpPr>
      <p:grpSpPr>
        <a:xfrm>
          <a:off x="0" y="0"/>
          <a:ext cx="0" cy="0"/>
          <a:chOff x="0" y="0"/>
          <a:chExt cx="0" cy="0"/>
        </a:xfrm>
      </p:grpSpPr>
      <p:grpSp>
        <p:nvGrpSpPr>
          <p:cNvPr name="Group 2" id="2"/>
          <p:cNvGrpSpPr/>
          <p:nvPr/>
        </p:nvGrpSpPr>
        <p:grpSpPr>
          <a:xfrm rot="0">
            <a:off x="1028700" y="2892252"/>
            <a:ext cx="1614003" cy="1866586"/>
            <a:chOff x="0" y="0"/>
            <a:chExt cx="2152004" cy="2488782"/>
          </a:xfrm>
        </p:grpSpPr>
        <p:sp>
          <p:nvSpPr>
            <p:cNvPr name="Freeform 3" id="3"/>
            <p:cNvSpPr/>
            <p:nvPr/>
          </p:nvSpPr>
          <p:spPr>
            <a:xfrm flipH="false" flipV="false" rot="0">
              <a:off x="0" y="0"/>
              <a:ext cx="2151888" cy="2488819"/>
            </a:xfrm>
            <a:custGeom>
              <a:avLst/>
              <a:gdLst/>
              <a:ahLst/>
              <a:cxnLst/>
              <a:rect r="r" b="b" t="t" l="l"/>
              <a:pathLst>
                <a:path h="2488819" w="2151888">
                  <a:moveTo>
                    <a:pt x="1075944" y="0"/>
                  </a:moveTo>
                  <a:lnTo>
                    <a:pt x="1613916" y="311023"/>
                  </a:lnTo>
                  <a:lnTo>
                    <a:pt x="2151888" y="622046"/>
                  </a:lnTo>
                  <a:lnTo>
                    <a:pt x="2151888" y="1244854"/>
                  </a:lnTo>
                  <a:lnTo>
                    <a:pt x="2151888" y="1866773"/>
                  </a:lnTo>
                  <a:lnTo>
                    <a:pt x="1613916" y="2177796"/>
                  </a:lnTo>
                  <a:lnTo>
                    <a:pt x="1075944" y="2488819"/>
                  </a:lnTo>
                  <a:lnTo>
                    <a:pt x="537972" y="2177796"/>
                  </a:lnTo>
                  <a:lnTo>
                    <a:pt x="0" y="1866773"/>
                  </a:lnTo>
                  <a:lnTo>
                    <a:pt x="0" y="1244854"/>
                  </a:lnTo>
                  <a:lnTo>
                    <a:pt x="0" y="621919"/>
                  </a:lnTo>
                  <a:lnTo>
                    <a:pt x="537972" y="311023"/>
                  </a:lnTo>
                  <a:lnTo>
                    <a:pt x="1075944" y="0"/>
                  </a:lnTo>
                  <a:close/>
                </a:path>
              </a:pathLst>
            </a:custGeom>
            <a:solidFill>
              <a:srgbClr val="42C5E7"/>
            </a:solidFill>
          </p:spPr>
        </p:sp>
      </p:grpSp>
      <p:grpSp>
        <p:nvGrpSpPr>
          <p:cNvPr name="Group 4" id="4"/>
          <p:cNvGrpSpPr/>
          <p:nvPr/>
        </p:nvGrpSpPr>
        <p:grpSpPr>
          <a:xfrm rot="0">
            <a:off x="9017522" y="2892252"/>
            <a:ext cx="1614003" cy="1866586"/>
            <a:chOff x="0" y="0"/>
            <a:chExt cx="2152004" cy="2488782"/>
          </a:xfrm>
        </p:grpSpPr>
        <p:sp>
          <p:nvSpPr>
            <p:cNvPr name="Freeform 5" id="5"/>
            <p:cNvSpPr/>
            <p:nvPr/>
          </p:nvSpPr>
          <p:spPr>
            <a:xfrm flipH="false" flipV="false" rot="0">
              <a:off x="0" y="0"/>
              <a:ext cx="2151888" cy="2488819"/>
            </a:xfrm>
            <a:custGeom>
              <a:avLst/>
              <a:gdLst/>
              <a:ahLst/>
              <a:cxnLst/>
              <a:rect r="r" b="b" t="t" l="l"/>
              <a:pathLst>
                <a:path h="2488819" w="2151888">
                  <a:moveTo>
                    <a:pt x="1075944" y="0"/>
                  </a:moveTo>
                  <a:lnTo>
                    <a:pt x="1613916" y="311023"/>
                  </a:lnTo>
                  <a:lnTo>
                    <a:pt x="2151888" y="622046"/>
                  </a:lnTo>
                  <a:lnTo>
                    <a:pt x="2151888" y="1244854"/>
                  </a:lnTo>
                  <a:lnTo>
                    <a:pt x="2151888" y="1866773"/>
                  </a:lnTo>
                  <a:lnTo>
                    <a:pt x="1613916" y="2177796"/>
                  </a:lnTo>
                  <a:lnTo>
                    <a:pt x="1075944" y="2488819"/>
                  </a:lnTo>
                  <a:lnTo>
                    <a:pt x="537972" y="2177796"/>
                  </a:lnTo>
                  <a:lnTo>
                    <a:pt x="0" y="1866773"/>
                  </a:lnTo>
                  <a:lnTo>
                    <a:pt x="0" y="1244854"/>
                  </a:lnTo>
                  <a:lnTo>
                    <a:pt x="0" y="621919"/>
                  </a:lnTo>
                  <a:lnTo>
                    <a:pt x="537972" y="311023"/>
                  </a:lnTo>
                  <a:lnTo>
                    <a:pt x="1075944" y="0"/>
                  </a:lnTo>
                  <a:close/>
                </a:path>
              </a:pathLst>
            </a:custGeom>
            <a:solidFill>
              <a:srgbClr val="42C5E7"/>
            </a:solidFill>
          </p:spPr>
        </p:sp>
      </p:grpSp>
      <p:sp>
        <p:nvSpPr>
          <p:cNvPr name="TextBox 6" id="6"/>
          <p:cNvSpPr txBox="true"/>
          <p:nvPr/>
        </p:nvSpPr>
        <p:spPr>
          <a:xfrm rot="0">
            <a:off x="2857954" y="3436970"/>
            <a:ext cx="4774609" cy="6149340"/>
          </a:xfrm>
          <a:prstGeom prst="rect">
            <a:avLst/>
          </a:prstGeom>
        </p:spPr>
        <p:txBody>
          <a:bodyPr anchor="t" rtlCol="false" tIns="0" lIns="0" bIns="0" rIns="0">
            <a:spAutoFit/>
          </a:bodyPr>
          <a:lstStyle/>
          <a:p>
            <a:pPr algn="l" marL="388620" indent="-194310" lvl="1">
              <a:lnSpc>
                <a:spcPts val="3240"/>
              </a:lnSpc>
              <a:buFont typeface="Arial"/>
              <a:buChar char="•"/>
            </a:pPr>
            <a:r>
              <a:rPr lang="en-US" sz="1800">
                <a:solidFill>
                  <a:srgbClr val="000000"/>
                </a:solidFill>
                <a:latin typeface="Futura Bold"/>
                <a:ea typeface="Futura Bold"/>
                <a:cs typeface="Futura Bold"/>
                <a:sym typeface="Futura Bold"/>
              </a:rPr>
              <a:t>Pyth</a:t>
            </a:r>
            <a:r>
              <a:rPr lang="en-US" sz="1800">
                <a:solidFill>
                  <a:srgbClr val="000000"/>
                </a:solidFill>
                <a:latin typeface="Futura Bold"/>
                <a:ea typeface="Futura Bold"/>
                <a:cs typeface="Futura Bold"/>
                <a:sym typeface="Futura Bold"/>
              </a:rPr>
              <a:t>on</a:t>
            </a:r>
            <a:r>
              <a:rPr lang="en-US" sz="1800">
                <a:solidFill>
                  <a:srgbClr val="000000"/>
                </a:solidFill>
                <a:latin typeface="Futura"/>
                <a:ea typeface="Futura"/>
                <a:cs typeface="Futura"/>
                <a:sym typeface="Futura"/>
              </a:rPr>
              <a:t>: The primary programming language used for writing code.</a:t>
            </a:r>
          </a:p>
          <a:p>
            <a:pPr algn="l" marL="388620" indent="-194310" lvl="1">
              <a:lnSpc>
                <a:spcPts val="3240"/>
              </a:lnSpc>
              <a:buFont typeface="Arial"/>
              <a:buChar char="•"/>
            </a:pPr>
            <a:r>
              <a:rPr lang="en-US" sz="1800">
                <a:solidFill>
                  <a:srgbClr val="000000"/>
                </a:solidFill>
                <a:latin typeface="Futura"/>
                <a:ea typeface="Futura"/>
                <a:cs typeface="Futura"/>
                <a:sym typeface="Futura"/>
              </a:rPr>
              <a:t>TensorFlow: Utilized for machine learning and deep learning applications.</a:t>
            </a:r>
          </a:p>
          <a:p>
            <a:pPr algn="l" marL="388620" indent="-194310" lvl="1">
              <a:lnSpc>
                <a:spcPts val="3240"/>
              </a:lnSpc>
              <a:buFont typeface="Arial"/>
              <a:buChar char="•"/>
            </a:pPr>
            <a:r>
              <a:rPr lang="en-US" sz="1800">
                <a:solidFill>
                  <a:srgbClr val="000000"/>
                </a:solidFill>
                <a:latin typeface="Futura Bold"/>
                <a:ea typeface="Futura Bold"/>
                <a:cs typeface="Futura Bold"/>
                <a:sym typeface="Futura Bold"/>
              </a:rPr>
              <a:t>OpenCV</a:t>
            </a:r>
            <a:r>
              <a:rPr lang="en-US" sz="1800">
                <a:solidFill>
                  <a:srgbClr val="000000"/>
                </a:solidFill>
                <a:latin typeface="Futura"/>
                <a:ea typeface="Futura"/>
                <a:cs typeface="Futura"/>
                <a:sym typeface="Futura"/>
              </a:rPr>
              <a:t>: For real-time computer vision tasks, such as reading video frames and performing image processing.</a:t>
            </a:r>
          </a:p>
          <a:p>
            <a:pPr algn="l" marL="388620" indent="-194310" lvl="1">
              <a:lnSpc>
                <a:spcPts val="3240"/>
              </a:lnSpc>
              <a:buFont typeface="Arial"/>
              <a:buChar char="•"/>
            </a:pPr>
            <a:r>
              <a:rPr lang="en-US" sz="1800">
                <a:solidFill>
                  <a:srgbClr val="000000"/>
                </a:solidFill>
                <a:latin typeface="Futura Bold"/>
                <a:ea typeface="Futura Bold"/>
                <a:cs typeface="Futura Bold"/>
                <a:sym typeface="Futura Bold"/>
              </a:rPr>
              <a:t>NumPy</a:t>
            </a:r>
            <a:r>
              <a:rPr lang="en-US" sz="1800">
                <a:solidFill>
                  <a:srgbClr val="000000"/>
                </a:solidFill>
                <a:latin typeface="Futura"/>
                <a:ea typeface="Futura"/>
                <a:cs typeface="Futura"/>
                <a:sym typeface="Futura"/>
              </a:rPr>
              <a:t>: Essential for numerical computations and manipulating data arrays.</a:t>
            </a:r>
          </a:p>
          <a:p>
            <a:pPr algn="l" marL="388620" indent="-194310" lvl="1">
              <a:lnSpc>
                <a:spcPts val="3240"/>
              </a:lnSpc>
              <a:buFont typeface="Arial"/>
              <a:buChar char="•"/>
            </a:pPr>
            <a:r>
              <a:rPr lang="en-US" sz="1800">
                <a:solidFill>
                  <a:srgbClr val="000000"/>
                </a:solidFill>
                <a:latin typeface="Futura Bold"/>
                <a:ea typeface="Futura Bold"/>
                <a:cs typeface="Futura Bold"/>
                <a:sym typeface="Futura Bold"/>
              </a:rPr>
              <a:t>Node.js</a:t>
            </a:r>
            <a:r>
              <a:rPr lang="en-US" sz="1800">
                <a:solidFill>
                  <a:srgbClr val="000000"/>
                </a:solidFill>
                <a:latin typeface="Futura"/>
                <a:ea typeface="Futura"/>
                <a:cs typeface="Futura"/>
                <a:sym typeface="Futura"/>
              </a:rPr>
              <a:t>: Used for building scalable network applications</a:t>
            </a:r>
            <a:r>
              <a:rPr lang="en-US" sz="1800">
                <a:solidFill>
                  <a:srgbClr val="000000"/>
                </a:solidFill>
                <a:latin typeface="Futura Bold"/>
                <a:ea typeface="Futura Bold"/>
                <a:cs typeface="Futura Bold"/>
                <a:sym typeface="Futura Bold"/>
              </a:rPr>
              <a:t>.</a:t>
            </a:r>
          </a:p>
          <a:p>
            <a:pPr algn="l" marL="388620" indent="-194310" lvl="1">
              <a:lnSpc>
                <a:spcPts val="3240"/>
              </a:lnSpc>
              <a:buFont typeface="Arial"/>
              <a:buChar char="•"/>
            </a:pPr>
            <a:r>
              <a:rPr lang="en-US" sz="1800">
                <a:solidFill>
                  <a:srgbClr val="000000"/>
                </a:solidFill>
                <a:latin typeface="Futura Bold"/>
                <a:ea typeface="Futura Bold"/>
                <a:cs typeface="Futura Bold"/>
                <a:sym typeface="Futura Bold"/>
              </a:rPr>
              <a:t>Pandas</a:t>
            </a:r>
            <a:r>
              <a:rPr lang="en-US" sz="1800">
                <a:solidFill>
                  <a:srgbClr val="000000"/>
                </a:solidFill>
                <a:latin typeface="Futura"/>
                <a:ea typeface="Futura"/>
                <a:cs typeface="Futura"/>
                <a:sym typeface="Futura"/>
              </a:rPr>
              <a:t>: Provides data manipulation and analysis capabilities.</a:t>
            </a:r>
          </a:p>
          <a:p>
            <a:pPr algn="l">
              <a:lnSpc>
                <a:spcPts val="3240"/>
              </a:lnSpc>
            </a:pPr>
          </a:p>
        </p:txBody>
      </p:sp>
      <p:sp>
        <p:nvSpPr>
          <p:cNvPr name="TextBox 7" id="7"/>
          <p:cNvSpPr txBox="true"/>
          <p:nvPr/>
        </p:nvSpPr>
        <p:spPr>
          <a:xfrm rot="0">
            <a:off x="10974425" y="2835102"/>
            <a:ext cx="4651033" cy="514350"/>
          </a:xfrm>
          <a:prstGeom prst="rect">
            <a:avLst/>
          </a:prstGeom>
        </p:spPr>
        <p:txBody>
          <a:bodyPr anchor="t" rtlCol="false" tIns="0" lIns="0" bIns="0" rIns="0">
            <a:spAutoFit/>
          </a:bodyPr>
          <a:lstStyle/>
          <a:p>
            <a:pPr algn="l">
              <a:lnSpc>
                <a:spcPts val="4199"/>
              </a:lnSpc>
            </a:pPr>
            <a:r>
              <a:rPr lang="en-US" sz="2999">
                <a:solidFill>
                  <a:srgbClr val="56AAF0"/>
                </a:solidFill>
                <a:latin typeface="Dynamo Medium"/>
                <a:ea typeface="Dynamo Medium"/>
                <a:cs typeface="Dynamo Medium"/>
                <a:sym typeface="Dynamo Medium"/>
              </a:rPr>
              <a:t>ALORITHMS</a:t>
            </a:r>
          </a:p>
        </p:txBody>
      </p:sp>
      <p:sp>
        <p:nvSpPr>
          <p:cNvPr name="Freeform 8" id="8"/>
          <p:cNvSpPr/>
          <p:nvPr/>
        </p:nvSpPr>
        <p:spPr>
          <a:xfrm flipH="false" flipV="false" rot="0">
            <a:off x="-463075" y="7194550"/>
            <a:ext cx="5863057" cy="4114800"/>
          </a:xfrm>
          <a:custGeom>
            <a:avLst/>
            <a:gdLst/>
            <a:ahLst/>
            <a:cxnLst/>
            <a:rect r="r" b="b" t="t" l="l"/>
            <a:pathLst>
              <a:path h="4114800" w="5863057">
                <a:moveTo>
                  <a:pt x="0" y="0"/>
                </a:moveTo>
                <a:lnTo>
                  <a:pt x="5863057" y="0"/>
                </a:lnTo>
                <a:lnTo>
                  <a:pt x="5863057"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true" flipV="true" rot="0">
            <a:off x="12866828" y="-976689"/>
            <a:ext cx="5863057" cy="4114800"/>
          </a:xfrm>
          <a:custGeom>
            <a:avLst/>
            <a:gdLst/>
            <a:ahLst/>
            <a:cxnLst/>
            <a:rect r="r" b="b" t="t" l="l"/>
            <a:pathLst>
              <a:path h="4114800" w="5863057">
                <a:moveTo>
                  <a:pt x="5863057" y="4114800"/>
                </a:moveTo>
                <a:lnTo>
                  <a:pt x="0" y="4114800"/>
                </a:lnTo>
                <a:lnTo>
                  <a:pt x="0" y="0"/>
                </a:lnTo>
                <a:lnTo>
                  <a:pt x="5863057" y="0"/>
                </a:lnTo>
                <a:lnTo>
                  <a:pt x="5863057" y="411480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0">
            <a:off x="1330303" y="3354000"/>
            <a:ext cx="1010798" cy="1010798"/>
          </a:xfrm>
          <a:custGeom>
            <a:avLst/>
            <a:gdLst/>
            <a:ahLst/>
            <a:cxnLst/>
            <a:rect r="r" b="b" t="t" l="l"/>
            <a:pathLst>
              <a:path h="1010798" w="1010798">
                <a:moveTo>
                  <a:pt x="0" y="0"/>
                </a:moveTo>
                <a:lnTo>
                  <a:pt x="1010797" y="0"/>
                </a:lnTo>
                <a:lnTo>
                  <a:pt x="1010797" y="1010798"/>
                </a:lnTo>
                <a:lnTo>
                  <a:pt x="0" y="101079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1" id="11"/>
          <p:cNvSpPr/>
          <p:nvPr/>
        </p:nvSpPr>
        <p:spPr>
          <a:xfrm flipH="false" flipV="false" rot="0">
            <a:off x="9246245" y="3244990"/>
            <a:ext cx="1156557" cy="1180160"/>
          </a:xfrm>
          <a:custGeom>
            <a:avLst/>
            <a:gdLst/>
            <a:ahLst/>
            <a:cxnLst/>
            <a:rect r="r" b="b" t="t" l="l"/>
            <a:pathLst>
              <a:path h="1180160" w="1156557">
                <a:moveTo>
                  <a:pt x="0" y="0"/>
                </a:moveTo>
                <a:lnTo>
                  <a:pt x="1156557" y="0"/>
                </a:lnTo>
                <a:lnTo>
                  <a:pt x="1156557" y="1180160"/>
                </a:lnTo>
                <a:lnTo>
                  <a:pt x="0" y="118016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2" id="12"/>
          <p:cNvSpPr txBox="true"/>
          <p:nvPr/>
        </p:nvSpPr>
        <p:spPr>
          <a:xfrm rot="0">
            <a:off x="1151324" y="481967"/>
            <a:ext cx="9025652" cy="979165"/>
          </a:xfrm>
          <a:prstGeom prst="rect">
            <a:avLst/>
          </a:prstGeom>
        </p:spPr>
        <p:txBody>
          <a:bodyPr anchor="t" rtlCol="false" tIns="0" lIns="0" bIns="0" rIns="0">
            <a:spAutoFit/>
          </a:bodyPr>
          <a:lstStyle/>
          <a:p>
            <a:pPr algn="ctr">
              <a:lnSpc>
                <a:spcPts val="7980"/>
              </a:lnSpc>
            </a:pPr>
            <a:r>
              <a:rPr lang="en-US" sz="5700">
                <a:solidFill>
                  <a:srgbClr val="56AAF0"/>
                </a:solidFill>
                <a:latin typeface="Dynamo Medium"/>
                <a:ea typeface="Dynamo Medium"/>
                <a:cs typeface="Dynamo Medium"/>
                <a:sym typeface="Dynamo Medium"/>
              </a:rPr>
              <a:t>TECHNOLOGIES, ALGORITHMS</a:t>
            </a:r>
          </a:p>
        </p:txBody>
      </p:sp>
      <p:sp>
        <p:nvSpPr>
          <p:cNvPr name="TextBox 13" id="13"/>
          <p:cNvSpPr txBox="true"/>
          <p:nvPr/>
        </p:nvSpPr>
        <p:spPr>
          <a:xfrm rot="0">
            <a:off x="10970352" y="3436970"/>
            <a:ext cx="5693092" cy="2872740"/>
          </a:xfrm>
          <a:prstGeom prst="rect">
            <a:avLst/>
          </a:prstGeom>
        </p:spPr>
        <p:txBody>
          <a:bodyPr anchor="t" rtlCol="false" tIns="0" lIns="0" bIns="0" rIns="0">
            <a:spAutoFit/>
          </a:bodyPr>
          <a:lstStyle/>
          <a:p>
            <a:pPr algn="l" marL="388620" indent="-194310" lvl="1">
              <a:lnSpc>
                <a:spcPts val="3240"/>
              </a:lnSpc>
              <a:buFont typeface="Arial"/>
              <a:buChar char="•"/>
            </a:pPr>
            <a:r>
              <a:rPr lang="en-US" sz="1800">
                <a:solidFill>
                  <a:srgbClr val="000000"/>
                </a:solidFill>
                <a:latin typeface="Futura Bold"/>
                <a:ea typeface="Futura Bold"/>
                <a:cs typeface="Futura Bold"/>
                <a:sym typeface="Futura Bold"/>
              </a:rPr>
              <a:t>OpenP</a:t>
            </a:r>
            <a:r>
              <a:rPr lang="en-US" sz="1800">
                <a:solidFill>
                  <a:srgbClr val="000000"/>
                </a:solidFill>
                <a:latin typeface="Futura Bold"/>
                <a:ea typeface="Futura Bold"/>
                <a:cs typeface="Futura Bold"/>
                <a:sym typeface="Futura Bold"/>
              </a:rPr>
              <a:t>ose</a:t>
            </a:r>
            <a:r>
              <a:rPr lang="en-US" sz="1800">
                <a:solidFill>
                  <a:srgbClr val="000000"/>
                </a:solidFill>
                <a:latin typeface="Futura"/>
                <a:ea typeface="Futura"/>
                <a:cs typeface="Futura"/>
                <a:sym typeface="Futura"/>
              </a:rPr>
              <a:t>: Used for real-time multi-person keypoint detection.</a:t>
            </a:r>
          </a:p>
          <a:p>
            <a:pPr algn="l" marL="388620" indent="-194310" lvl="1">
              <a:lnSpc>
                <a:spcPts val="3240"/>
              </a:lnSpc>
              <a:buFont typeface="Arial"/>
              <a:buChar char="•"/>
            </a:pPr>
            <a:r>
              <a:rPr lang="en-US" sz="1800">
                <a:solidFill>
                  <a:srgbClr val="000000"/>
                </a:solidFill>
                <a:latin typeface="Futura Bold"/>
                <a:ea typeface="Futura Bold"/>
                <a:cs typeface="Futura Bold"/>
                <a:sym typeface="Futura Bold"/>
              </a:rPr>
              <a:t>MediaPipe</a:t>
            </a:r>
            <a:r>
              <a:rPr lang="en-US" sz="1800">
                <a:solidFill>
                  <a:srgbClr val="000000"/>
                </a:solidFill>
                <a:latin typeface="Futura"/>
                <a:ea typeface="Futura"/>
                <a:cs typeface="Futura"/>
                <a:sym typeface="Futura"/>
              </a:rPr>
              <a:t>: A framework for building perception pipelines, useful for hand and pose tracking.</a:t>
            </a:r>
          </a:p>
          <a:p>
            <a:pPr algn="l" marL="388620" indent="-194310" lvl="1">
              <a:lnSpc>
                <a:spcPts val="3240"/>
              </a:lnSpc>
              <a:buFont typeface="Arial"/>
              <a:buChar char="•"/>
            </a:pPr>
            <a:r>
              <a:rPr lang="en-US" sz="1800">
                <a:solidFill>
                  <a:srgbClr val="000000"/>
                </a:solidFill>
                <a:latin typeface="Futura Bold"/>
                <a:ea typeface="Futura Bold"/>
                <a:cs typeface="Futura Bold"/>
                <a:sym typeface="Futura Bold"/>
              </a:rPr>
              <a:t>SVM </a:t>
            </a:r>
            <a:r>
              <a:rPr lang="en-US" sz="1800">
                <a:solidFill>
                  <a:srgbClr val="000000"/>
                </a:solidFill>
                <a:latin typeface="Futura"/>
                <a:ea typeface="Futura"/>
                <a:cs typeface="Futura"/>
                <a:sym typeface="Futura"/>
              </a:rPr>
              <a:t>(Support Vector Machine): A supervised learning model used for classification task</a:t>
            </a:r>
          </a:p>
          <a:p>
            <a:pPr algn="l">
              <a:lnSpc>
                <a:spcPts val="3240"/>
              </a:lnSpc>
            </a:pPr>
          </a:p>
        </p:txBody>
      </p:sp>
      <p:sp>
        <p:nvSpPr>
          <p:cNvPr name="TextBox 14" id="14"/>
          <p:cNvSpPr txBox="true"/>
          <p:nvPr/>
        </p:nvSpPr>
        <p:spPr>
          <a:xfrm rot="0">
            <a:off x="2981530" y="2839650"/>
            <a:ext cx="4651033" cy="514350"/>
          </a:xfrm>
          <a:prstGeom prst="rect">
            <a:avLst/>
          </a:prstGeom>
        </p:spPr>
        <p:txBody>
          <a:bodyPr anchor="t" rtlCol="false" tIns="0" lIns="0" bIns="0" rIns="0">
            <a:spAutoFit/>
          </a:bodyPr>
          <a:lstStyle/>
          <a:p>
            <a:pPr algn="l">
              <a:lnSpc>
                <a:spcPts val="4199"/>
              </a:lnSpc>
            </a:pPr>
            <a:r>
              <a:rPr lang="en-US" sz="2999">
                <a:solidFill>
                  <a:srgbClr val="56AAF0"/>
                </a:solidFill>
                <a:latin typeface="Dynamo Medium"/>
                <a:ea typeface="Dynamo Medium"/>
                <a:cs typeface="Dynamo Medium"/>
                <a:sym typeface="Dynamo Medium"/>
              </a:rPr>
              <a:t>TECHNOLOGIES</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CFEFF"/>
        </a:solidFill>
      </p:bgPr>
    </p:bg>
    <p:spTree>
      <p:nvGrpSpPr>
        <p:cNvPr id="1" name=""/>
        <p:cNvGrpSpPr/>
        <p:nvPr/>
      </p:nvGrpSpPr>
      <p:grpSpPr>
        <a:xfrm>
          <a:off x="0" y="0"/>
          <a:ext cx="0" cy="0"/>
          <a:chOff x="0" y="0"/>
          <a:chExt cx="0" cy="0"/>
        </a:xfrm>
      </p:grpSpPr>
      <p:sp>
        <p:nvSpPr>
          <p:cNvPr name="Freeform 2" id="2"/>
          <p:cNvSpPr/>
          <p:nvPr/>
        </p:nvSpPr>
        <p:spPr>
          <a:xfrm flipH="false" flipV="false" rot="-1780280">
            <a:off x="-1814154" y="-2572471"/>
            <a:ext cx="8627188" cy="5144941"/>
          </a:xfrm>
          <a:custGeom>
            <a:avLst/>
            <a:gdLst/>
            <a:ahLst/>
            <a:cxnLst/>
            <a:rect r="r" b="b" t="t" l="l"/>
            <a:pathLst>
              <a:path h="5144941" w="8627188">
                <a:moveTo>
                  <a:pt x="0" y="0"/>
                </a:moveTo>
                <a:lnTo>
                  <a:pt x="8627188" y="0"/>
                </a:lnTo>
                <a:lnTo>
                  <a:pt x="8627188" y="5144942"/>
                </a:lnTo>
                <a:lnTo>
                  <a:pt x="0" y="514494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8820853">
            <a:off x="11232533" y="7572586"/>
            <a:ext cx="8627188" cy="5144941"/>
          </a:xfrm>
          <a:custGeom>
            <a:avLst/>
            <a:gdLst/>
            <a:ahLst/>
            <a:cxnLst/>
            <a:rect r="r" b="b" t="t" l="l"/>
            <a:pathLst>
              <a:path h="5144941" w="8627188">
                <a:moveTo>
                  <a:pt x="0" y="0"/>
                </a:moveTo>
                <a:lnTo>
                  <a:pt x="8627188" y="0"/>
                </a:lnTo>
                <a:lnTo>
                  <a:pt x="8627188" y="5144941"/>
                </a:lnTo>
                <a:lnTo>
                  <a:pt x="0" y="514494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4127208" y="2062327"/>
            <a:ext cx="10033584" cy="7195973"/>
          </a:xfrm>
          <a:custGeom>
            <a:avLst/>
            <a:gdLst/>
            <a:ahLst/>
            <a:cxnLst/>
            <a:rect r="r" b="b" t="t" l="l"/>
            <a:pathLst>
              <a:path h="7195973" w="10033584">
                <a:moveTo>
                  <a:pt x="0" y="0"/>
                </a:moveTo>
                <a:lnTo>
                  <a:pt x="10033584" y="0"/>
                </a:lnTo>
                <a:lnTo>
                  <a:pt x="10033584" y="7195973"/>
                </a:lnTo>
                <a:lnTo>
                  <a:pt x="0" y="7195973"/>
                </a:lnTo>
                <a:lnTo>
                  <a:pt x="0" y="0"/>
                </a:lnTo>
                <a:close/>
              </a:path>
            </a:pathLst>
          </a:custGeom>
          <a:blipFill>
            <a:blip r:embed="rId4"/>
            <a:stretch>
              <a:fillRect l="0" t="0" r="-699" b="0"/>
            </a:stretch>
          </a:blipFill>
        </p:spPr>
      </p:sp>
      <p:sp>
        <p:nvSpPr>
          <p:cNvPr name="TextBox 5" id="5"/>
          <p:cNvSpPr txBox="true"/>
          <p:nvPr/>
        </p:nvSpPr>
        <p:spPr>
          <a:xfrm rot="0">
            <a:off x="7115235" y="534990"/>
            <a:ext cx="10144065" cy="873120"/>
          </a:xfrm>
          <a:prstGeom prst="rect">
            <a:avLst/>
          </a:prstGeom>
        </p:spPr>
        <p:txBody>
          <a:bodyPr anchor="t" rtlCol="false" tIns="0" lIns="0" bIns="0" rIns="0">
            <a:spAutoFit/>
          </a:bodyPr>
          <a:lstStyle/>
          <a:p>
            <a:pPr algn="l">
              <a:lnSpc>
                <a:spcPts val="7000"/>
              </a:lnSpc>
            </a:pPr>
            <a:r>
              <a:rPr lang="en-US" sz="5000">
                <a:solidFill>
                  <a:srgbClr val="56AAF0"/>
                </a:solidFill>
                <a:latin typeface="Dynamo Medium"/>
                <a:ea typeface="Dynamo Medium"/>
                <a:cs typeface="Dynamo Medium"/>
                <a:sym typeface="Dynamo Medium"/>
              </a:rPr>
              <a:t>COMPONENT OVERVIEW DIAGRAM</a:t>
            </a:r>
          </a:p>
        </p:txBody>
      </p:sp>
    </p:spTree>
  </p:cSld>
  <p:clrMapOvr>
    <a:masterClrMapping/>
  </p:clrMapOvr>
</p:sld>
</file>

<file path=ppt/slides/slide17.xml><?xml version="1.0" encoding="utf-8"?>
<p:sld xmlns:p="http://schemas.openxmlformats.org/presentationml/2006/main" xmlns:a="http://schemas.openxmlformats.org/drawingml/2006/main">
  <p:cSld>
    <p:bg>
      <p:bgPr>
        <a:solidFill>
          <a:srgbClr val="FCFEFF"/>
        </a:solidFill>
      </p:bgPr>
    </p:bg>
    <p:spTree>
      <p:nvGrpSpPr>
        <p:cNvPr id="1" name=""/>
        <p:cNvGrpSpPr/>
        <p:nvPr/>
      </p:nvGrpSpPr>
      <p:grpSpPr>
        <a:xfrm>
          <a:off x="0" y="0"/>
          <a:ext cx="0" cy="0"/>
          <a:chOff x="0" y="0"/>
          <a:chExt cx="0" cy="0"/>
        </a:xfrm>
      </p:grpSpPr>
      <p:sp>
        <p:nvSpPr>
          <p:cNvPr name="TextBox 2" id="2"/>
          <p:cNvSpPr txBox="true"/>
          <p:nvPr/>
        </p:nvSpPr>
        <p:spPr>
          <a:xfrm rot="0">
            <a:off x="3763698" y="413168"/>
            <a:ext cx="10760605" cy="821049"/>
          </a:xfrm>
          <a:prstGeom prst="rect">
            <a:avLst/>
          </a:prstGeom>
        </p:spPr>
        <p:txBody>
          <a:bodyPr anchor="t" rtlCol="false" tIns="0" lIns="0" bIns="0" rIns="0">
            <a:spAutoFit/>
          </a:bodyPr>
          <a:lstStyle/>
          <a:p>
            <a:pPr algn="ctr">
              <a:lnSpc>
                <a:spcPts val="6720"/>
              </a:lnSpc>
            </a:pPr>
            <a:r>
              <a:rPr lang="en-US" sz="4800">
                <a:solidFill>
                  <a:srgbClr val="56AAF0"/>
                </a:solidFill>
                <a:latin typeface="Dynamo Medium"/>
                <a:ea typeface="Dynamo Medium"/>
                <a:cs typeface="Dynamo Medium"/>
                <a:sym typeface="Dynamo Medium"/>
              </a:rPr>
              <a:t>WORK BREAKDOWN STRUCTURE</a:t>
            </a:r>
          </a:p>
        </p:txBody>
      </p:sp>
      <p:grpSp>
        <p:nvGrpSpPr>
          <p:cNvPr name="Group 3" id="3"/>
          <p:cNvGrpSpPr/>
          <p:nvPr/>
        </p:nvGrpSpPr>
        <p:grpSpPr>
          <a:xfrm rot="0">
            <a:off x="-4006574" y="-369454"/>
            <a:ext cx="7009358" cy="1159703"/>
            <a:chOff x="0" y="0"/>
            <a:chExt cx="1250766" cy="206940"/>
          </a:xfrm>
        </p:grpSpPr>
        <p:sp>
          <p:nvSpPr>
            <p:cNvPr name="Freeform 4" id="4"/>
            <p:cNvSpPr/>
            <p:nvPr/>
          </p:nvSpPr>
          <p:spPr>
            <a:xfrm flipH="false" flipV="false" rot="0">
              <a:off x="11494" y="0"/>
              <a:ext cx="1227777" cy="206940"/>
            </a:xfrm>
            <a:custGeom>
              <a:avLst/>
              <a:gdLst/>
              <a:ahLst/>
              <a:cxnLst/>
              <a:rect r="r" b="b" t="t" l="l"/>
              <a:pathLst>
                <a:path h="206940" w="1227777">
                  <a:moveTo>
                    <a:pt x="212692" y="0"/>
                  </a:moveTo>
                  <a:lnTo>
                    <a:pt x="1218286" y="0"/>
                  </a:lnTo>
                  <a:cubicBezTo>
                    <a:pt x="1221833" y="0"/>
                    <a:pt x="1225033" y="2128"/>
                    <a:pt x="1226405" y="5398"/>
                  </a:cubicBezTo>
                  <a:cubicBezTo>
                    <a:pt x="1227778" y="8669"/>
                    <a:pt x="1227054" y="12443"/>
                    <a:pt x="1224569" y="14974"/>
                  </a:cubicBezTo>
                  <a:lnTo>
                    <a:pt x="1050775" y="191966"/>
                  </a:lnTo>
                  <a:cubicBezTo>
                    <a:pt x="1041370" y="201544"/>
                    <a:pt x="1028510" y="206940"/>
                    <a:pt x="1015086" y="206940"/>
                  </a:cubicBezTo>
                  <a:lnTo>
                    <a:pt x="9492" y="206940"/>
                  </a:lnTo>
                  <a:cubicBezTo>
                    <a:pt x="5945" y="206940"/>
                    <a:pt x="2745" y="204812"/>
                    <a:pt x="1373" y="201542"/>
                  </a:cubicBezTo>
                  <a:cubicBezTo>
                    <a:pt x="0" y="198271"/>
                    <a:pt x="724" y="194497"/>
                    <a:pt x="3209" y="191966"/>
                  </a:cubicBezTo>
                  <a:lnTo>
                    <a:pt x="177003" y="14974"/>
                  </a:lnTo>
                  <a:cubicBezTo>
                    <a:pt x="186408" y="5396"/>
                    <a:pt x="199268" y="0"/>
                    <a:pt x="212692" y="0"/>
                  </a:cubicBezTo>
                  <a:close/>
                </a:path>
              </a:pathLst>
            </a:custGeom>
            <a:solidFill>
              <a:srgbClr val="3275C5"/>
            </a:solidFill>
          </p:spPr>
        </p:sp>
        <p:sp>
          <p:nvSpPr>
            <p:cNvPr name="TextBox 5" id="5"/>
            <p:cNvSpPr txBox="true"/>
            <p:nvPr/>
          </p:nvSpPr>
          <p:spPr>
            <a:xfrm>
              <a:off x="101600" y="19050"/>
              <a:ext cx="1047566" cy="187890"/>
            </a:xfrm>
            <a:prstGeom prst="rect">
              <a:avLst/>
            </a:prstGeom>
          </p:spPr>
          <p:txBody>
            <a:bodyPr anchor="ctr" rtlCol="false" tIns="83282" lIns="83282" bIns="83282" rIns="83282"/>
            <a:lstStyle/>
            <a:p>
              <a:pPr algn="ctr">
                <a:lnSpc>
                  <a:spcPts val="1993"/>
                </a:lnSpc>
              </a:pPr>
            </a:p>
          </p:txBody>
        </p:sp>
      </p:grpSp>
      <p:grpSp>
        <p:nvGrpSpPr>
          <p:cNvPr name="Group 6" id="6"/>
          <p:cNvGrpSpPr/>
          <p:nvPr/>
        </p:nvGrpSpPr>
        <p:grpSpPr>
          <a:xfrm rot="0">
            <a:off x="-1748459" y="508418"/>
            <a:ext cx="3144637" cy="520282"/>
            <a:chOff x="0" y="0"/>
            <a:chExt cx="1250766" cy="206940"/>
          </a:xfrm>
        </p:grpSpPr>
        <p:sp>
          <p:nvSpPr>
            <p:cNvPr name="Freeform 7" id="7"/>
            <p:cNvSpPr/>
            <p:nvPr/>
          </p:nvSpPr>
          <p:spPr>
            <a:xfrm flipH="false" flipV="false" rot="0">
              <a:off x="13485" y="0"/>
              <a:ext cx="1223797" cy="206940"/>
            </a:xfrm>
            <a:custGeom>
              <a:avLst/>
              <a:gdLst/>
              <a:ahLst/>
              <a:cxnLst/>
              <a:rect r="r" b="b" t="t" l="l"/>
              <a:pathLst>
                <a:path h="206940" w="1223797">
                  <a:moveTo>
                    <a:pt x="214334" y="0"/>
                  </a:moveTo>
                  <a:lnTo>
                    <a:pt x="1212662" y="0"/>
                  </a:lnTo>
                  <a:cubicBezTo>
                    <a:pt x="1216822" y="0"/>
                    <a:pt x="1220577" y="2496"/>
                    <a:pt x="1222187" y="6333"/>
                  </a:cubicBezTo>
                  <a:cubicBezTo>
                    <a:pt x="1223796" y="10170"/>
                    <a:pt x="1222947" y="14598"/>
                    <a:pt x="1220032" y="17567"/>
                  </a:cubicBezTo>
                  <a:lnTo>
                    <a:pt x="1051330" y="189373"/>
                  </a:lnTo>
                  <a:cubicBezTo>
                    <a:pt x="1040297" y="200610"/>
                    <a:pt x="1025210" y="206940"/>
                    <a:pt x="1009462" y="206940"/>
                  </a:cubicBezTo>
                  <a:lnTo>
                    <a:pt x="11134" y="206940"/>
                  </a:lnTo>
                  <a:cubicBezTo>
                    <a:pt x="6974" y="206940"/>
                    <a:pt x="3219" y="204444"/>
                    <a:pt x="1609" y="200607"/>
                  </a:cubicBezTo>
                  <a:cubicBezTo>
                    <a:pt x="0" y="196770"/>
                    <a:pt x="849" y="192342"/>
                    <a:pt x="3764" y="189373"/>
                  </a:cubicBezTo>
                  <a:lnTo>
                    <a:pt x="172466" y="17567"/>
                  </a:lnTo>
                  <a:cubicBezTo>
                    <a:pt x="183499" y="6330"/>
                    <a:pt x="198586" y="0"/>
                    <a:pt x="214334" y="0"/>
                  </a:cubicBezTo>
                  <a:close/>
                </a:path>
              </a:pathLst>
            </a:custGeom>
            <a:solidFill>
              <a:srgbClr val="64CAF4"/>
            </a:solidFill>
          </p:spPr>
        </p:sp>
        <p:sp>
          <p:nvSpPr>
            <p:cNvPr name="TextBox 8" id="8"/>
            <p:cNvSpPr txBox="true"/>
            <p:nvPr/>
          </p:nvSpPr>
          <p:spPr>
            <a:xfrm>
              <a:off x="101600" y="19050"/>
              <a:ext cx="1047566" cy="187890"/>
            </a:xfrm>
            <a:prstGeom prst="rect">
              <a:avLst/>
            </a:prstGeom>
          </p:spPr>
          <p:txBody>
            <a:bodyPr anchor="ctr" rtlCol="false" tIns="83282" lIns="83282" bIns="83282" rIns="83282"/>
            <a:lstStyle/>
            <a:p>
              <a:pPr algn="ctr">
                <a:lnSpc>
                  <a:spcPts val="1993"/>
                </a:lnSpc>
              </a:pPr>
            </a:p>
          </p:txBody>
        </p:sp>
      </p:grpSp>
      <p:grpSp>
        <p:nvGrpSpPr>
          <p:cNvPr name="Group 9" id="9"/>
          <p:cNvGrpSpPr/>
          <p:nvPr/>
        </p:nvGrpSpPr>
        <p:grpSpPr>
          <a:xfrm rot="0">
            <a:off x="14410002" y="-369454"/>
            <a:ext cx="7009358" cy="1138013"/>
            <a:chOff x="0" y="0"/>
            <a:chExt cx="812800" cy="131963"/>
          </a:xfrm>
        </p:grpSpPr>
        <p:sp>
          <p:nvSpPr>
            <p:cNvPr name="Freeform 10" id="10"/>
            <p:cNvSpPr/>
            <p:nvPr/>
          </p:nvSpPr>
          <p:spPr>
            <a:xfrm flipH="false" flipV="false" rot="0">
              <a:off x="14243" y="0"/>
              <a:ext cx="784313" cy="131963"/>
            </a:xfrm>
            <a:custGeom>
              <a:avLst/>
              <a:gdLst/>
              <a:ahLst/>
              <a:cxnLst/>
              <a:rect r="r" b="b" t="t" l="l"/>
              <a:pathLst>
                <a:path h="131963" w="784313">
                  <a:moveTo>
                    <a:pt x="574371" y="0"/>
                  </a:moveTo>
                  <a:lnTo>
                    <a:pt x="6743" y="0"/>
                  </a:lnTo>
                  <a:cubicBezTo>
                    <a:pt x="3990" y="0"/>
                    <a:pt x="1564" y="1811"/>
                    <a:pt x="782" y="4451"/>
                  </a:cubicBezTo>
                  <a:cubicBezTo>
                    <a:pt x="0" y="7091"/>
                    <a:pt x="1048" y="9930"/>
                    <a:pt x="3357" y="11430"/>
                  </a:cubicBezTo>
                  <a:lnTo>
                    <a:pt x="171357" y="120533"/>
                  </a:lnTo>
                  <a:cubicBezTo>
                    <a:pt x="182844" y="127993"/>
                    <a:pt x="196246" y="131963"/>
                    <a:pt x="209943" y="131963"/>
                  </a:cubicBezTo>
                  <a:lnTo>
                    <a:pt x="777571" y="131963"/>
                  </a:lnTo>
                  <a:cubicBezTo>
                    <a:pt x="780324" y="131963"/>
                    <a:pt x="782750" y="130152"/>
                    <a:pt x="783532" y="127512"/>
                  </a:cubicBezTo>
                  <a:cubicBezTo>
                    <a:pt x="784314" y="124873"/>
                    <a:pt x="783266" y="122033"/>
                    <a:pt x="780957" y="120533"/>
                  </a:cubicBezTo>
                  <a:lnTo>
                    <a:pt x="612957" y="11430"/>
                  </a:lnTo>
                  <a:cubicBezTo>
                    <a:pt x="601470" y="3970"/>
                    <a:pt x="588068" y="0"/>
                    <a:pt x="574371" y="0"/>
                  </a:cubicBezTo>
                  <a:close/>
                </a:path>
              </a:pathLst>
            </a:custGeom>
            <a:solidFill>
              <a:srgbClr val="3275C5"/>
            </a:solidFill>
          </p:spPr>
        </p:sp>
        <p:sp>
          <p:nvSpPr>
            <p:cNvPr name="TextBox 11" id="11"/>
            <p:cNvSpPr txBox="true"/>
            <p:nvPr/>
          </p:nvSpPr>
          <p:spPr>
            <a:xfrm>
              <a:off x="101600" y="19050"/>
              <a:ext cx="609600" cy="112913"/>
            </a:xfrm>
            <a:prstGeom prst="rect">
              <a:avLst/>
            </a:prstGeom>
          </p:spPr>
          <p:txBody>
            <a:bodyPr anchor="ctr" rtlCol="false" tIns="83282" lIns="83282" bIns="83282" rIns="83282"/>
            <a:lstStyle/>
            <a:p>
              <a:pPr algn="ctr">
                <a:lnSpc>
                  <a:spcPts val="1993"/>
                </a:lnSpc>
              </a:pPr>
            </a:p>
          </p:txBody>
        </p:sp>
      </p:grpSp>
      <p:grpSp>
        <p:nvGrpSpPr>
          <p:cNvPr name="Group 12" id="12"/>
          <p:cNvGrpSpPr/>
          <p:nvPr/>
        </p:nvGrpSpPr>
        <p:grpSpPr>
          <a:xfrm rot="0">
            <a:off x="16629956" y="508418"/>
            <a:ext cx="3144637" cy="520282"/>
            <a:chOff x="0" y="0"/>
            <a:chExt cx="812800" cy="134478"/>
          </a:xfrm>
        </p:grpSpPr>
        <p:sp>
          <p:nvSpPr>
            <p:cNvPr name="Freeform 13" id="13"/>
            <p:cNvSpPr/>
            <p:nvPr/>
          </p:nvSpPr>
          <p:spPr>
            <a:xfrm flipH="false" flipV="false" rot="0">
              <a:off x="26532" y="0"/>
              <a:ext cx="759735" cy="134478"/>
            </a:xfrm>
            <a:custGeom>
              <a:avLst/>
              <a:gdLst/>
              <a:ahLst/>
              <a:cxnLst/>
              <a:rect r="r" b="b" t="t" l="l"/>
              <a:pathLst>
                <a:path h="134478" w="759735">
                  <a:moveTo>
                    <a:pt x="543677" y="0"/>
                  </a:moveTo>
                  <a:lnTo>
                    <a:pt x="12859" y="0"/>
                  </a:lnTo>
                  <a:cubicBezTo>
                    <a:pt x="7628" y="0"/>
                    <a:pt x="3015" y="3429"/>
                    <a:pt x="1508" y="8438"/>
                  </a:cubicBezTo>
                  <a:cubicBezTo>
                    <a:pt x="0" y="13447"/>
                    <a:pt x="1955" y="18853"/>
                    <a:pt x="6317" y="21740"/>
                  </a:cubicBezTo>
                  <a:lnTo>
                    <a:pt x="143819" y="112739"/>
                  </a:lnTo>
                  <a:cubicBezTo>
                    <a:pt x="165244" y="126918"/>
                    <a:pt x="190367" y="134478"/>
                    <a:pt x="216059" y="134478"/>
                  </a:cubicBezTo>
                  <a:lnTo>
                    <a:pt x="746877" y="134478"/>
                  </a:lnTo>
                  <a:cubicBezTo>
                    <a:pt x="752108" y="134478"/>
                    <a:pt x="756721" y="131049"/>
                    <a:pt x="758228" y="126040"/>
                  </a:cubicBezTo>
                  <a:cubicBezTo>
                    <a:pt x="759736" y="121031"/>
                    <a:pt x="757781" y="115626"/>
                    <a:pt x="753419" y="112739"/>
                  </a:cubicBezTo>
                  <a:lnTo>
                    <a:pt x="615917" y="21740"/>
                  </a:lnTo>
                  <a:cubicBezTo>
                    <a:pt x="594492" y="7561"/>
                    <a:pt x="569369" y="0"/>
                    <a:pt x="543677" y="0"/>
                  </a:cubicBezTo>
                  <a:close/>
                </a:path>
              </a:pathLst>
            </a:custGeom>
            <a:solidFill>
              <a:srgbClr val="64CAF4"/>
            </a:solidFill>
          </p:spPr>
        </p:sp>
        <p:sp>
          <p:nvSpPr>
            <p:cNvPr name="TextBox 14" id="14"/>
            <p:cNvSpPr txBox="true"/>
            <p:nvPr/>
          </p:nvSpPr>
          <p:spPr>
            <a:xfrm>
              <a:off x="101600" y="19050"/>
              <a:ext cx="609600" cy="115428"/>
            </a:xfrm>
            <a:prstGeom prst="rect">
              <a:avLst/>
            </a:prstGeom>
          </p:spPr>
          <p:txBody>
            <a:bodyPr anchor="ctr" rtlCol="false" tIns="83282" lIns="83282" bIns="83282" rIns="83282"/>
            <a:lstStyle/>
            <a:p>
              <a:pPr algn="ctr">
                <a:lnSpc>
                  <a:spcPts val="1993"/>
                </a:lnSpc>
              </a:pPr>
            </a:p>
          </p:txBody>
        </p:sp>
      </p:grpSp>
      <p:grpSp>
        <p:nvGrpSpPr>
          <p:cNvPr name="Group 15" id="15"/>
          <p:cNvGrpSpPr/>
          <p:nvPr/>
        </p:nvGrpSpPr>
        <p:grpSpPr>
          <a:xfrm rot="0">
            <a:off x="603050" y="7180639"/>
            <a:ext cx="2595360" cy="839509"/>
            <a:chOff x="0" y="0"/>
            <a:chExt cx="699974" cy="226417"/>
          </a:xfrm>
        </p:grpSpPr>
        <p:sp>
          <p:nvSpPr>
            <p:cNvPr name="Freeform 16" id="16"/>
            <p:cNvSpPr/>
            <p:nvPr/>
          </p:nvSpPr>
          <p:spPr>
            <a:xfrm flipH="false" flipV="false" rot="0">
              <a:off x="0" y="0"/>
              <a:ext cx="699974" cy="226417"/>
            </a:xfrm>
            <a:custGeom>
              <a:avLst/>
              <a:gdLst/>
              <a:ahLst/>
              <a:cxnLst/>
              <a:rect r="r" b="b" t="t" l="l"/>
              <a:pathLst>
                <a:path h="226417" w="699974">
                  <a:moveTo>
                    <a:pt x="44745" y="0"/>
                  </a:moveTo>
                  <a:lnTo>
                    <a:pt x="655229" y="0"/>
                  </a:lnTo>
                  <a:cubicBezTo>
                    <a:pt x="679941" y="0"/>
                    <a:pt x="699974" y="20033"/>
                    <a:pt x="699974" y="44745"/>
                  </a:cubicBezTo>
                  <a:lnTo>
                    <a:pt x="699974" y="181673"/>
                  </a:lnTo>
                  <a:cubicBezTo>
                    <a:pt x="699974" y="206385"/>
                    <a:pt x="679941" y="226417"/>
                    <a:pt x="655229" y="226417"/>
                  </a:cubicBezTo>
                  <a:lnTo>
                    <a:pt x="44745" y="226417"/>
                  </a:lnTo>
                  <a:cubicBezTo>
                    <a:pt x="20033" y="226417"/>
                    <a:pt x="0" y="206385"/>
                    <a:pt x="0" y="181673"/>
                  </a:cubicBezTo>
                  <a:lnTo>
                    <a:pt x="0" y="44745"/>
                  </a:lnTo>
                  <a:cubicBezTo>
                    <a:pt x="0" y="20033"/>
                    <a:pt x="20033" y="0"/>
                    <a:pt x="44745" y="0"/>
                  </a:cubicBezTo>
                  <a:close/>
                </a:path>
              </a:pathLst>
            </a:custGeom>
            <a:solidFill>
              <a:srgbClr val="E1E7FF"/>
            </a:solidFill>
          </p:spPr>
        </p:sp>
        <p:sp>
          <p:nvSpPr>
            <p:cNvPr name="TextBox 17" id="17"/>
            <p:cNvSpPr txBox="true"/>
            <p:nvPr/>
          </p:nvSpPr>
          <p:spPr>
            <a:xfrm>
              <a:off x="0" y="0"/>
              <a:ext cx="699974" cy="226417"/>
            </a:xfrm>
            <a:prstGeom prst="rect">
              <a:avLst/>
            </a:prstGeom>
          </p:spPr>
          <p:txBody>
            <a:bodyPr anchor="ctr" rtlCol="false" tIns="127000" lIns="127000" bIns="127000" rIns="127000"/>
            <a:lstStyle/>
            <a:p>
              <a:pPr algn="ctr">
                <a:lnSpc>
                  <a:spcPts val="1560"/>
                </a:lnSpc>
              </a:pPr>
              <a:r>
                <a:rPr lang="en-US" sz="1300">
                  <a:solidFill>
                    <a:srgbClr val="004E35"/>
                  </a:solidFill>
                  <a:latin typeface="DM Sans"/>
                  <a:ea typeface="DM Sans"/>
                  <a:cs typeface="DM Sans"/>
                  <a:sym typeface="DM Sans"/>
                </a:rPr>
                <a:t>1.3 Feasibility Study</a:t>
              </a:r>
            </a:p>
            <a:p>
              <a:pPr algn="ctr">
                <a:lnSpc>
                  <a:spcPts val="1560"/>
                </a:lnSpc>
              </a:pPr>
            </a:p>
          </p:txBody>
        </p:sp>
      </p:grpSp>
      <p:grpSp>
        <p:nvGrpSpPr>
          <p:cNvPr name="Group 18" id="18"/>
          <p:cNvGrpSpPr/>
          <p:nvPr/>
        </p:nvGrpSpPr>
        <p:grpSpPr>
          <a:xfrm rot="0">
            <a:off x="603050" y="6192137"/>
            <a:ext cx="2595360" cy="839509"/>
            <a:chOff x="0" y="0"/>
            <a:chExt cx="699974" cy="226417"/>
          </a:xfrm>
        </p:grpSpPr>
        <p:sp>
          <p:nvSpPr>
            <p:cNvPr name="Freeform 19" id="19"/>
            <p:cNvSpPr/>
            <p:nvPr/>
          </p:nvSpPr>
          <p:spPr>
            <a:xfrm flipH="false" flipV="false" rot="0">
              <a:off x="0" y="0"/>
              <a:ext cx="699974" cy="226417"/>
            </a:xfrm>
            <a:custGeom>
              <a:avLst/>
              <a:gdLst/>
              <a:ahLst/>
              <a:cxnLst/>
              <a:rect r="r" b="b" t="t" l="l"/>
              <a:pathLst>
                <a:path h="226417" w="699974">
                  <a:moveTo>
                    <a:pt x="44745" y="0"/>
                  </a:moveTo>
                  <a:lnTo>
                    <a:pt x="655229" y="0"/>
                  </a:lnTo>
                  <a:cubicBezTo>
                    <a:pt x="679941" y="0"/>
                    <a:pt x="699974" y="20033"/>
                    <a:pt x="699974" y="44745"/>
                  </a:cubicBezTo>
                  <a:lnTo>
                    <a:pt x="699974" y="181673"/>
                  </a:lnTo>
                  <a:cubicBezTo>
                    <a:pt x="699974" y="206385"/>
                    <a:pt x="679941" y="226417"/>
                    <a:pt x="655229" y="226417"/>
                  </a:cubicBezTo>
                  <a:lnTo>
                    <a:pt x="44745" y="226417"/>
                  </a:lnTo>
                  <a:cubicBezTo>
                    <a:pt x="20033" y="226417"/>
                    <a:pt x="0" y="206385"/>
                    <a:pt x="0" y="181673"/>
                  </a:cubicBezTo>
                  <a:lnTo>
                    <a:pt x="0" y="44745"/>
                  </a:lnTo>
                  <a:cubicBezTo>
                    <a:pt x="0" y="20033"/>
                    <a:pt x="20033" y="0"/>
                    <a:pt x="44745" y="0"/>
                  </a:cubicBezTo>
                  <a:close/>
                </a:path>
              </a:pathLst>
            </a:custGeom>
            <a:solidFill>
              <a:srgbClr val="E1E7FF"/>
            </a:solidFill>
          </p:spPr>
        </p:sp>
        <p:sp>
          <p:nvSpPr>
            <p:cNvPr name="TextBox 20" id="20"/>
            <p:cNvSpPr txBox="true"/>
            <p:nvPr/>
          </p:nvSpPr>
          <p:spPr>
            <a:xfrm>
              <a:off x="0" y="0"/>
              <a:ext cx="699974" cy="226417"/>
            </a:xfrm>
            <a:prstGeom prst="rect">
              <a:avLst/>
            </a:prstGeom>
          </p:spPr>
          <p:txBody>
            <a:bodyPr anchor="ctr" rtlCol="false" tIns="127000" lIns="127000" bIns="127000" rIns="127000"/>
            <a:lstStyle/>
            <a:p>
              <a:pPr algn="ctr">
                <a:lnSpc>
                  <a:spcPts val="1560"/>
                </a:lnSpc>
              </a:pPr>
              <a:r>
                <a:rPr lang="en-US" sz="1300">
                  <a:solidFill>
                    <a:srgbClr val="004E35"/>
                  </a:solidFill>
                  <a:latin typeface="DM Sans"/>
                  <a:ea typeface="DM Sans"/>
                  <a:cs typeface="DM Sans"/>
                  <a:sym typeface="DM Sans"/>
                </a:rPr>
                <a:t>1.2 Requirement Gathering</a:t>
              </a:r>
            </a:p>
            <a:p>
              <a:pPr algn="ctr">
                <a:lnSpc>
                  <a:spcPts val="1560"/>
                </a:lnSpc>
              </a:pPr>
            </a:p>
          </p:txBody>
        </p:sp>
      </p:grpSp>
      <p:grpSp>
        <p:nvGrpSpPr>
          <p:cNvPr name="Group 21" id="21"/>
          <p:cNvGrpSpPr/>
          <p:nvPr/>
        </p:nvGrpSpPr>
        <p:grpSpPr>
          <a:xfrm rot="0">
            <a:off x="603050" y="5203634"/>
            <a:ext cx="2595360" cy="839509"/>
            <a:chOff x="0" y="0"/>
            <a:chExt cx="699974" cy="226417"/>
          </a:xfrm>
        </p:grpSpPr>
        <p:sp>
          <p:nvSpPr>
            <p:cNvPr name="Freeform 22" id="22"/>
            <p:cNvSpPr/>
            <p:nvPr/>
          </p:nvSpPr>
          <p:spPr>
            <a:xfrm flipH="false" flipV="false" rot="0">
              <a:off x="0" y="0"/>
              <a:ext cx="699974" cy="226417"/>
            </a:xfrm>
            <a:custGeom>
              <a:avLst/>
              <a:gdLst/>
              <a:ahLst/>
              <a:cxnLst/>
              <a:rect r="r" b="b" t="t" l="l"/>
              <a:pathLst>
                <a:path h="226417" w="699974">
                  <a:moveTo>
                    <a:pt x="44745" y="0"/>
                  </a:moveTo>
                  <a:lnTo>
                    <a:pt x="655229" y="0"/>
                  </a:lnTo>
                  <a:cubicBezTo>
                    <a:pt x="679941" y="0"/>
                    <a:pt x="699974" y="20033"/>
                    <a:pt x="699974" y="44745"/>
                  </a:cubicBezTo>
                  <a:lnTo>
                    <a:pt x="699974" y="181673"/>
                  </a:lnTo>
                  <a:cubicBezTo>
                    <a:pt x="699974" y="206385"/>
                    <a:pt x="679941" y="226417"/>
                    <a:pt x="655229" y="226417"/>
                  </a:cubicBezTo>
                  <a:lnTo>
                    <a:pt x="44745" y="226417"/>
                  </a:lnTo>
                  <a:cubicBezTo>
                    <a:pt x="20033" y="226417"/>
                    <a:pt x="0" y="206385"/>
                    <a:pt x="0" y="181673"/>
                  </a:cubicBezTo>
                  <a:lnTo>
                    <a:pt x="0" y="44745"/>
                  </a:lnTo>
                  <a:cubicBezTo>
                    <a:pt x="0" y="20033"/>
                    <a:pt x="20033" y="0"/>
                    <a:pt x="44745" y="0"/>
                  </a:cubicBezTo>
                  <a:close/>
                </a:path>
              </a:pathLst>
            </a:custGeom>
            <a:solidFill>
              <a:srgbClr val="E1E7FF"/>
            </a:solidFill>
          </p:spPr>
        </p:sp>
        <p:sp>
          <p:nvSpPr>
            <p:cNvPr name="TextBox 23" id="23"/>
            <p:cNvSpPr txBox="true"/>
            <p:nvPr/>
          </p:nvSpPr>
          <p:spPr>
            <a:xfrm>
              <a:off x="0" y="0"/>
              <a:ext cx="699974" cy="226417"/>
            </a:xfrm>
            <a:prstGeom prst="rect">
              <a:avLst/>
            </a:prstGeom>
          </p:spPr>
          <p:txBody>
            <a:bodyPr anchor="ctr" rtlCol="false" tIns="127000" lIns="127000" bIns="127000" rIns="127000"/>
            <a:lstStyle/>
            <a:p>
              <a:pPr algn="ctr">
                <a:lnSpc>
                  <a:spcPts val="1560"/>
                </a:lnSpc>
              </a:pPr>
              <a:r>
                <a:rPr lang="en-US" sz="1300">
                  <a:solidFill>
                    <a:srgbClr val="004E35"/>
                  </a:solidFill>
                  <a:latin typeface="DM Sans"/>
                  <a:ea typeface="DM Sans"/>
                  <a:cs typeface="DM Sans"/>
                  <a:sym typeface="DM Sans"/>
                </a:rPr>
                <a:t>1.1 Research on Sign Language Recognition</a:t>
              </a:r>
            </a:p>
          </p:txBody>
        </p:sp>
      </p:grpSp>
      <p:grpSp>
        <p:nvGrpSpPr>
          <p:cNvPr name="Group 24" id="24"/>
          <p:cNvGrpSpPr/>
          <p:nvPr/>
        </p:nvGrpSpPr>
        <p:grpSpPr>
          <a:xfrm rot="0">
            <a:off x="603050" y="4452195"/>
            <a:ext cx="2595360" cy="602445"/>
            <a:chOff x="0" y="0"/>
            <a:chExt cx="699974" cy="162481"/>
          </a:xfrm>
        </p:grpSpPr>
        <p:sp>
          <p:nvSpPr>
            <p:cNvPr name="Freeform 25" id="25"/>
            <p:cNvSpPr/>
            <p:nvPr/>
          </p:nvSpPr>
          <p:spPr>
            <a:xfrm flipH="false" flipV="false" rot="0">
              <a:off x="0" y="0"/>
              <a:ext cx="699974" cy="162481"/>
            </a:xfrm>
            <a:custGeom>
              <a:avLst/>
              <a:gdLst/>
              <a:ahLst/>
              <a:cxnLst/>
              <a:rect r="r" b="b" t="t" l="l"/>
              <a:pathLst>
                <a:path h="162481" w="699974">
                  <a:moveTo>
                    <a:pt x="29830" y="0"/>
                  </a:moveTo>
                  <a:lnTo>
                    <a:pt x="670144" y="0"/>
                  </a:lnTo>
                  <a:cubicBezTo>
                    <a:pt x="686619" y="0"/>
                    <a:pt x="699974" y="13355"/>
                    <a:pt x="699974" y="29830"/>
                  </a:cubicBezTo>
                  <a:lnTo>
                    <a:pt x="699974" y="132651"/>
                  </a:lnTo>
                  <a:cubicBezTo>
                    <a:pt x="699974" y="140562"/>
                    <a:pt x="696831" y="148150"/>
                    <a:pt x="691237" y="153744"/>
                  </a:cubicBezTo>
                  <a:cubicBezTo>
                    <a:pt x="685643" y="159338"/>
                    <a:pt x="678056" y="162481"/>
                    <a:pt x="670144" y="162481"/>
                  </a:cubicBezTo>
                  <a:lnTo>
                    <a:pt x="29830" y="162481"/>
                  </a:lnTo>
                  <a:cubicBezTo>
                    <a:pt x="13355" y="162481"/>
                    <a:pt x="0" y="149126"/>
                    <a:pt x="0" y="132651"/>
                  </a:cubicBezTo>
                  <a:lnTo>
                    <a:pt x="0" y="29830"/>
                  </a:lnTo>
                  <a:cubicBezTo>
                    <a:pt x="0" y="21918"/>
                    <a:pt x="3143" y="14331"/>
                    <a:pt x="8737" y="8737"/>
                  </a:cubicBezTo>
                  <a:cubicBezTo>
                    <a:pt x="14331" y="3143"/>
                    <a:pt x="21918" y="0"/>
                    <a:pt x="29830" y="0"/>
                  </a:cubicBezTo>
                  <a:close/>
                </a:path>
              </a:pathLst>
            </a:custGeom>
            <a:solidFill>
              <a:srgbClr val="A7C2FF"/>
            </a:solidFill>
          </p:spPr>
        </p:sp>
        <p:sp>
          <p:nvSpPr>
            <p:cNvPr name="TextBox 26" id="26"/>
            <p:cNvSpPr txBox="true"/>
            <p:nvPr/>
          </p:nvSpPr>
          <p:spPr>
            <a:xfrm>
              <a:off x="0" y="0"/>
              <a:ext cx="699974" cy="162481"/>
            </a:xfrm>
            <a:prstGeom prst="rect">
              <a:avLst/>
            </a:prstGeom>
          </p:spPr>
          <p:txBody>
            <a:bodyPr anchor="ctr" rtlCol="false" tIns="127000" lIns="127000" bIns="127000" rIns="127000"/>
            <a:lstStyle/>
            <a:p>
              <a:pPr algn="ctr">
                <a:lnSpc>
                  <a:spcPts val="1680"/>
                </a:lnSpc>
              </a:pPr>
              <a:r>
                <a:rPr lang="en-US" sz="1400">
                  <a:solidFill>
                    <a:srgbClr val="004E35"/>
                  </a:solidFill>
                  <a:latin typeface="DM Sans Bold"/>
                  <a:ea typeface="DM Sans Bold"/>
                  <a:cs typeface="DM Sans Bold"/>
                  <a:sym typeface="DM Sans Bold"/>
                </a:rPr>
                <a:t>Initial Phase</a:t>
              </a:r>
            </a:p>
          </p:txBody>
        </p:sp>
      </p:grpSp>
      <p:grpSp>
        <p:nvGrpSpPr>
          <p:cNvPr name="Group 27" id="27"/>
          <p:cNvGrpSpPr/>
          <p:nvPr/>
        </p:nvGrpSpPr>
        <p:grpSpPr>
          <a:xfrm rot="0">
            <a:off x="3401575" y="7180639"/>
            <a:ext cx="2595360" cy="839509"/>
            <a:chOff x="0" y="0"/>
            <a:chExt cx="699974" cy="226417"/>
          </a:xfrm>
        </p:grpSpPr>
        <p:sp>
          <p:nvSpPr>
            <p:cNvPr name="Freeform 28" id="28"/>
            <p:cNvSpPr/>
            <p:nvPr/>
          </p:nvSpPr>
          <p:spPr>
            <a:xfrm flipH="false" flipV="false" rot="0">
              <a:off x="0" y="0"/>
              <a:ext cx="699974" cy="226417"/>
            </a:xfrm>
            <a:custGeom>
              <a:avLst/>
              <a:gdLst/>
              <a:ahLst/>
              <a:cxnLst/>
              <a:rect r="r" b="b" t="t" l="l"/>
              <a:pathLst>
                <a:path h="226417" w="699974">
                  <a:moveTo>
                    <a:pt x="44745" y="0"/>
                  </a:moveTo>
                  <a:lnTo>
                    <a:pt x="655229" y="0"/>
                  </a:lnTo>
                  <a:cubicBezTo>
                    <a:pt x="679941" y="0"/>
                    <a:pt x="699974" y="20033"/>
                    <a:pt x="699974" y="44745"/>
                  </a:cubicBezTo>
                  <a:lnTo>
                    <a:pt x="699974" y="181673"/>
                  </a:lnTo>
                  <a:cubicBezTo>
                    <a:pt x="699974" y="206385"/>
                    <a:pt x="679941" y="226417"/>
                    <a:pt x="655229" y="226417"/>
                  </a:cubicBezTo>
                  <a:lnTo>
                    <a:pt x="44745" y="226417"/>
                  </a:lnTo>
                  <a:cubicBezTo>
                    <a:pt x="20033" y="226417"/>
                    <a:pt x="0" y="206385"/>
                    <a:pt x="0" y="181673"/>
                  </a:cubicBezTo>
                  <a:lnTo>
                    <a:pt x="0" y="44745"/>
                  </a:lnTo>
                  <a:cubicBezTo>
                    <a:pt x="0" y="20033"/>
                    <a:pt x="20033" y="0"/>
                    <a:pt x="44745" y="0"/>
                  </a:cubicBezTo>
                  <a:close/>
                </a:path>
              </a:pathLst>
            </a:custGeom>
            <a:solidFill>
              <a:srgbClr val="E1E7FF"/>
            </a:solidFill>
          </p:spPr>
        </p:sp>
        <p:sp>
          <p:nvSpPr>
            <p:cNvPr name="TextBox 29" id="29"/>
            <p:cNvSpPr txBox="true"/>
            <p:nvPr/>
          </p:nvSpPr>
          <p:spPr>
            <a:xfrm>
              <a:off x="0" y="0"/>
              <a:ext cx="699974" cy="226417"/>
            </a:xfrm>
            <a:prstGeom prst="rect">
              <a:avLst/>
            </a:prstGeom>
          </p:spPr>
          <p:txBody>
            <a:bodyPr anchor="ctr" rtlCol="false" tIns="127000" lIns="127000" bIns="127000" rIns="127000"/>
            <a:lstStyle/>
            <a:p>
              <a:pPr algn="ctr">
                <a:lnSpc>
                  <a:spcPts val="1560"/>
                </a:lnSpc>
              </a:pPr>
              <a:r>
                <a:rPr lang="en-US" sz="1300">
                  <a:solidFill>
                    <a:srgbClr val="004E35"/>
                  </a:solidFill>
                  <a:latin typeface="DM Sans"/>
                  <a:ea typeface="DM Sans"/>
                  <a:cs typeface="DM Sans"/>
                  <a:sym typeface="DM Sans"/>
                </a:rPr>
                <a:t>2.3 Risk Assessment</a:t>
              </a:r>
            </a:p>
          </p:txBody>
        </p:sp>
      </p:grpSp>
      <p:grpSp>
        <p:nvGrpSpPr>
          <p:cNvPr name="Group 30" id="30"/>
          <p:cNvGrpSpPr/>
          <p:nvPr/>
        </p:nvGrpSpPr>
        <p:grpSpPr>
          <a:xfrm rot="0">
            <a:off x="3401575" y="6192137"/>
            <a:ext cx="2595360" cy="839509"/>
            <a:chOff x="0" y="0"/>
            <a:chExt cx="699974" cy="226417"/>
          </a:xfrm>
        </p:grpSpPr>
        <p:sp>
          <p:nvSpPr>
            <p:cNvPr name="Freeform 31" id="31"/>
            <p:cNvSpPr/>
            <p:nvPr/>
          </p:nvSpPr>
          <p:spPr>
            <a:xfrm flipH="false" flipV="false" rot="0">
              <a:off x="0" y="0"/>
              <a:ext cx="699974" cy="226417"/>
            </a:xfrm>
            <a:custGeom>
              <a:avLst/>
              <a:gdLst/>
              <a:ahLst/>
              <a:cxnLst/>
              <a:rect r="r" b="b" t="t" l="l"/>
              <a:pathLst>
                <a:path h="226417" w="699974">
                  <a:moveTo>
                    <a:pt x="44745" y="0"/>
                  </a:moveTo>
                  <a:lnTo>
                    <a:pt x="655229" y="0"/>
                  </a:lnTo>
                  <a:cubicBezTo>
                    <a:pt x="679941" y="0"/>
                    <a:pt x="699974" y="20033"/>
                    <a:pt x="699974" y="44745"/>
                  </a:cubicBezTo>
                  <a:lnTo>
                    <a:pt x="699974" y="181673"/>
                  </a:lnTo>
                  <a:cubicBezTo>
                    <a:pt x="699974" y="206385"/>
                    <a:pt x="679941" y="226417"/>
                    <a:pt x="655229" y="226417"/>
                  </a:cubicBezTo>
                  <a:lnTo>
                    <a:pt x="44745" y="226417"/>
                  </a:lnTo>
                  <a:cubicBezTo>
                    <a:pt x="20033" y="226417"/>
                    <a:pt x="0" y="206385"/>
                    <a:pt x="0" y="181673"/>
                  </a:cubicBezTo>
                  <a:lnTo>
                    <a:pt x="0" y="44745"/>
                  </a:lnTo>
                  <a:cubicBezTo>
                    <a:pt x="0" y="20033"/>
                    <a:pt x="20033" y="0"/>
                    <a:pt x="44745" y="0"/>
                  </a:cubicBezTo>
                  <a:close/>
                </a:path>
              </a:pathLst>
            </a:custGeom>
            <a:solidFill>
              <a:srgbClr val="E1E7FF"/>
            </a:solidFill>
          </p:spPr>
        </p:sp>
        <p:sp>
          <p:nvSpPr>
            <p:cNvPr name="TextBox 32" id="32"/>
            <p:cNvSpPr txBox="true"/>
            <p:nvPr/>
          </p:nvSpPr>
          <p:spPr>
            <a:xfrm>
              <a:off x="0" y="0"/>
              <a:ext cx="699974" cy="226417"/>
            </a:xfrm>
            <a:prstGeom prst="rect">
              <a:avLst/>
            </a:prstGeom>
          </p:spPr>
          <p:txBody>
            <a:bodyPr anchor="ctr" rtlCol="false" tIns="127000" lIns="127000" bIns="127000" rIns="127000"/>
            <a:lstStyle/>
            <a:p>
              <a:pPr algn="ctr">
                <a:lnSpc>
                  <a:spcPts val="1560"/>
                </a:lnSpc>
              </a:pPr>
              <a:r>
                <a:rPr lang="en-US" sz="1300">
                  <a:solidFill>
                    <a:srgbClr val="004E35"/>
                  </a:solidFill>
                  <a:latin typeface="DM Sans"/>
                  <a:ea typeface="DM Sans"/>
                  <a:cs typeface="DM Sans"/>
                  <a:sym typeface="DM Sans"/>
                </a:rPr>
                <a:t>2.2 Technology Selection</a:t>
              </a:r>
            </a:p>
          </p:txBody>
        </p:sp>
      </p:grpSp>
      <p:grpSp>
        <p:nvGrpSpPr>
          <p:cNvPr name="Group 33" id="33"/>
          <p:cNvGrpSpPr/>
          <p:nvPr/>
        </p:nvGrpSpPr>
        <p:grpSpPr>
          <a:xfrm rot="0">
            <a:off x="3401575" y="5203634"/>
            <a:ext cx="2595360" cy="839509"/>
            <a:chOff x="0" y="0"/>
            <a:chExt cx="699974" cy="226417"/>
          </a:xfrm>
        </p:grpSpPr>
        <p:sp>
          <p:nvSpPr>
            <p:cNvPr name="Freeform 34" id="34"/>
            <p:cNvSpPr/>
            <p:nvPr/>
          </p:nvSpPr>
          <p:spPr>
            <a:xfrm flipH="false" flipV="false" rot="0">
              <a:off x="0" y="0"/>
              <a:ext cx="699974" cy="226417"/>
            </a:xfrm>
            <a:custGeom>
              <a:avLst/>
              <a:gdLst/>
              <a:ahLst/>
              <a:cxnLst/>
              <a:rect r="r" b="b" t="t" l="l"/>
              <a:pathLst>
                <a:path h="226417" w="699974">
                  <a:moveTo>
                    <a:pt x="44745" y="0"/>
                  </a:moveTo>
                  <a:lnTo>
                    <a:pt x="655229" y="0"/>
                  </a:lnTo>
                  <a:cubicBezTo>
                    <a:pt x="679941" y="0"/>
                    <a:pt x="699974" y="20033"/>
                    <a:pt x="699974" y="44745"/>
                  </a:cubicBezTo>
                  <a:lnTo>
                    <a:pt x="699974" y="181673"/>
                  </a:lnTo>
                  <a:cubicBezTo>
                    <a:pt x="699974" y="206385"/>
                    <a:pt x="679941" y="226417"/>
                    <a:pt x="655229" y="226417"/>
                  </a:cubicBezTo>
                  <a:lnTo>
                    <a:pt x="44745" y="226417"/>
                  </a:lnTo>
                  <a:cubicBezTo>
                    <a:pt x="20033" y="226417"/>
                    <a:pt x="0" y="206385"/>
                    <a:pt x="0" y="181673"/>
                  </a:cubicBezTo>
                  <a:lnTo>
                    <a:pt x="0" y="44745"/>
                  </a:lnTo>
                  <a:cubicBezTo>
                    <a:pt x="0" y="20033"/>
                    <a:pt x="20033" y="0"/>
                    <a:pt x="44745" y="0"/>
                  </a:cubicBezTo>
                  <a:close/>
                </a:path>
              </a:pathLst>
            </a:custGeom>
            <a:solidFill>
              <a:srgbClr val="E1E7FF"/>
            </a:solidFill>
          </p:spPr>
        </p:sp>
        <p:sp>
          <p:nvSpPr>
            <p:cNvPr name="TextBox 35" id="35"/>
            <p:cNvSpPr txBox="true"/>
            <p:nvPr/>
          </p:nvSpPr>
          <p:spPr>
            <a:xfrm>
              <a:off x="0" y="0"/>
              <a:ext cx="699974" cy="226417"/>
            </a:xfrm>
            <a:prstGeom prst="rect">
              <a:avLst/>
            </a:prstGeom>
          </p:spPr>
          <p:txBody>
            <a:bodyPr anchor="ctr" rtlCol="false" tIns="127000" lIns="127000" bIns="127000" rIns="127000"/>
            <a:lstStyle/>
            <a:p>
              <a:pPr algn="ctr">
                <a:lnSpc>
                  <a:spcPts val="1560"/>
                </a:lnSpc>
              </a:pPr>
              <a:r>
                <a:rPr lang="en-US" sz="1300">
                  <a:solidFill>
                    <a:srgbClr val="004E35"/>
                  </a:solidFill>
                  <a:latin typeface="DM Sans"/>
                  <a:ea typeface="DM Sans"/>
                  <a:cs typeface="DM Sans"/>
                  <a:sym typeface="DM Sans"/>
                </a:rPr>
                <a:t>2.1 Selection of Sign Language Gestures</a:t>
              </a:r>
            </a:p>
          </p:txBody>
        </p:sp>
      </p:grpSp>
      <p:grpSp>
        <p:nvGrpSpPr>
          <p:cNvPr name="Group 36" id="36"/>
          <p:cNvGrpSpPr/>
          <p:nvPr/>
        </p:nvGrpSpPr>
        <p:grpSpPr>
          <a:xfrm rot="0">
            <a:off x="3401575" y="4452195"/>
            <a:ext cx="2595360" cy="602445"/>
            <a:chOff x="0" y="0"/>
            <a:chExt cx="699974" cy="162481"/>
          </a:xfrm>
        </p:grpSpPr>
        <p:sp>
          <p:nvSpPr>
            <p:cNvPr name="Freeform 37" id="37"/>
            <p:cNvSpPr/>
            <p:nvPr/>
          </p:nvSpPr>
          <p:spPr>
            <a:xfrm flipH="false" flipV="false" rot="0">
              <a:off x="0" y="0"/>
              <a:ext cx="699974" cy="162481"/>
            </a:xfrm>
            <a:custGeom>
              <a:avLst/>
              <a:gdLst/>
              <a:ahLst/>
              <a:cxnLst/>
              <a:rect r="r" b="b" t="t" l="l"/>
              <a:pathLst>
                <a:path h="162481" w="699974">
                  <a:moveTo>
                    <a:pt x="29830" y="0"/>
                  </a:moveTo>
                  <a:lnTo>
                    <a:pt x="670144" y="0"/>
                  </a:lnTo>
                  <a:cubicBezTo>
                    <a:pt x="686619" y="0"/>
                    <a:pt x="699974" y="13355"/>
                    <a:pt x="699974" y="29830"/>
                  </a:cubicBezTo>
                  <a:lnTo>
                    <a:pt x="699974" y="132651"/>
                  </a:lnTo>
                  <a:cubicBezTo>
                    <a:pt x="699974" y="140562"/>
                    <a:pt x="696831" y="148150"/>
                    <a:pt x="691237" y="153744"/>
                  </a:cubicBezTo>
                  <a:cubicBezTo>
                    <a:pt x="685643" y="159338"/>
                    <a:pt x="678056" y="162481"/>
                    <a:pt x="670144" y="162481"/>
                  </a:cubicBezTo>
                  <a:lnTo>
                    <a:pt x="29830" y="162481"/>
                  </a:lnTo>
                  <a:cubicBezTo>
                    <a:pt x="13355" y="162481"/>
                    <a:pt x="0" y="149126"/>
                    <a:pt x="0" y="132651"/>
                  </a:cubicBezTo>
                  <a:lnTo>
                    <a:pt x="0" y="29830"/>
                  </a:lnTo>
                  <a:cubicBezTo>
                    <a:pt x="0" y="21918"/>
                    <a:pt x="3143" y="14331"/>
                    <a:pt x="8737" y="8737"/>
                  </a:cubicBezTo>
                  <a:cubicBezTo>
                    <a:pt x="14331" y="3143"/>
                    <a:pt x="21918" y="0"/>
                    <a:pt x="29830" y="0"/>
                  </a:cubicBezTo>
                  <a:close/>
                </a:path>
              </a:pathLst>
            </a:custGeom>
            <a:solidFill>
              <a:srgbClr val="A7C2FF"/>
            </a:solidFill>
          </p:spPr>
        </p:sp>
        <p:sp>
          <p:nvSpPr>
            <p:cNvPr name="TextBox 38" id="38"/>
            <p:cNvSpPr txBox="true"/>
            <p:nvPr/>
          </p:nvSpPr>
          <p:spPr>
            <a:xfrm>
              <a:off x="0" y="0"/>
              <a:ext cx="699974" cy="162481"/>
            </a:xfrm>
            <a:prstGeom prst="rect">
              <a:avLst/>
            </a:prstGeom>
          </p:spPr>
          <p:txBody>
            <a:bodyPr anchor="ctr" rtlCol="false" tIns="127000" lIns="127000" bIns="127000" rIns="127000"/>
            <a:lstStyle/>
            <a:p>
              <a:pPr algn="ctr">
                <a:lnSpc>
                  <a:spcPts val="1680"/>
                </a:lnSpc>
              </a:pPr>
              <a:r>
                <a:rPr lang="en-US" sz="1400">
                  <a:solidFill>
                    <a:srgbClr val="004E35"/>
                  </a:solidFill>
                  <a:latin typeface="DM Sans"/>
                  <a:ea typeface="DM Sans"/>
                  <a:cs typeface="DM Sans"/>
                  <a:sym typeface="DM Sans"/>
                </a:rPr>
                <a:t>2. Planning Phase</a:t>
              </a:r>
            </a:p>
          </p:txBody>
        </p:sp>
      </p:grpSp>
      <p:grpSp>
        <p:nvGrpSpPr>
          <p:cNvPr name="Group 39" id="39"/>
          <p:cNvGrpSpPr/>
          <p:nvPr/>
        </p:nvGrpSpPr>
        <p:grpSpPr>
          <a:xfrm rot="0">
            <a:off x="6205740" y="7180639"/>
            <a:ext cx="2595360" cy="839509"/>
            <a:chOff x="0" y="0"/>
            <a:chExt cx="699974" cy="226417"/>
          </a:xfrm>
        </p:grpSpPr>
        <p:sp>
          <p:nvSpPr>
            <p:cNvPr name="Freeform 40" id="40"/>
            <p:cNvSpPr/>
            <p:nvPr/>
          </p:nvSpPr>
          <p:spPr>
            <a:xfrm flipH="false" flipV="false" rot="0">
              <a:off x="0" y="0"/>
              <a:ext cx="699974" cy="226417"/>
            </a:xfrm>
            <a:custGeom>
              <a:avLst/>
              <a:gdLst/>
              <a:ahLst/>
              <a:cxnLst/>
              <a:rect r="r" b="b" t="t" l="l"/>
              <a:pathLst>
                <a:path h="226417" w="699974">
                  <a:moveTo>
                    <a:pt x="44745" y="0"/>
                  </a:moveTo>
                  <a:lnTo>
                    <a:pt x="655229" y="0"/>
                  </a:lnTo>
                  <a:cubicBezTo>
                    <a:pt x="679941" y="0"/>
                    <a:pt x="699974" y="20033"/>
                    <a:pt x="699974" y="44745"/>
                  </a:cubicBezTo>
                  <a:lnTo>
                    <a:pt x="699974" y="181673"/>
                  </a:lnTo>
                  <a:cubicBezTo>
                    <a:pt x="699974" y="206385"/>
                    <a:pt x="679941" y="226417"/>
                    <a:pt x="655229" y="226417"/>
                  </a:cubicBezTo>
                  <a:lnTo>
                    <a:pt x="44745" y="226417"/>
                  </a:lnTo>
                  <a:cubicBezTo>
                    <a:pt x="20033" y="226417"/>
                    <a:pt x="0" y="206385"/>
                    <a:pt x="0" y="181673"/>
                  </a:cubicBezTo>
                  <a:lnTo>
                    <a:pt x="0" y="44745"/>
                  </a:lnTo>
                  <a:cubicBezTo>
                    <a:pt x="0" y="20033"/>
                    <a:pt x="20033" y="0"/>
                    <a:pt x="44745" y="0"/>
                  </a:cubicBezTo>
                  <a:close/>
                </a:path>
              </a:pathLst>
            </a:custGeom>
            <a:solidFill>
              <a:srgbClr val="E1E7FF"/>
            </a:solidFill>
          </p:spPr>
        </p:sp>
        <p:sp>
          <p:nvSpPr>
            <p:cNvPr name="TextBox 41" id="41"/>
            <p:cNvSpPr txBox="true"/>
            <p:nvPr/>
          </p:nvSpPr>
          <p:spPr>
            <a:xfrm>
              <a:off x="0" y="0"/>
              <a:ext cx="699974" cy="226417"/>
            </a:xfrm>
            <a:prstGeom prst="rect">
              <a:avLst/>
            </a:prstGeom>
          </p:spPr>
          <p:txBody>
            <a:bodyPr anchor="ctr" rtlCol="false" tIns="127000" lIns="127000" bIns="127000" rIns="127000"/>
            <a:lstStyle/>
            <a:p>
              <a:pPr algn="ctr">
                <a:lnSpc>
                  <a:spcPts val="1560"/>
                </a:lnSpc>
              </a:pPr>
              <a:r>
                <a:rPr lang="en-US" sz="1300">
                  <a:solidFill>
                    <a:srgbClr val="004E35"/>
                  </a:solidFill>
                  <a:latin typeface="DM Sans"/>
                  <a:ea typeface="DM Sans"/>
                  <a:cs typeface="DM Sans"/>
                  <a:sym typeface="DM Sans"/>
                </a:rPr>
                <a:t>3.3 Data Augmentation</a:t>
              </a:r>
            </a:p>
          </p:txBody>
        </p:sp>
      </p:grpSp>
      <p:grpSp>
        <p:nvGrpSpPr>
          <p:cNvPr name="Group 42" id="42"/>
          <p:cNvGrpSpPr/>
          <p:nvPr/>
        </p:nvGrpSpPr>
        <p:grpSpPr>
          <a:xfrm rot="0">
            <a:off x="6205740" y="6192137"/>
            <a:ext cx="2595360" cy="839509"/>
            <a:chOff x="0" y="0"/>
            <a:chExt cx="699974" cy="226417"/>
          </a:xfrm>
        </p:grpSpPr>
        <p:sp>
          <p:nvSpPr>
            <p:cNvPr name="Freeform 43" id="43"/>
            <p:cNvSpPr/>
            <p:nvPr/>
          </p:nvSpPr>
          <p:spPr>
            <a:xfrm flipH="false" flipV="false" rot="0">
              <a:off x="0" y="0"/>
              <a:ext cx="699974" cy="226417"/>
            </a:xfrm>
            <a:custGeom>
              <a:avLst/>
              <a:gdLst/>
              <a:ahLst/>
              <a:cxnLst/>
              <a:rect r="r" b="b" t="t" l="l"/>
              <a:pathLst>
                <a:path h="226417" w="699974">
                  <a:moveTo>
                    <a:pt x="44745" y="0"/>
                  </a:moveTo>
                  <a:lnTo>
                    <a:pt x="655229" y="0"/>
                  </a:lnTo>
                  <a:cubicBezTo>
                    <a:pt x="679941" y="0"/>
                    <a:pt x="699974" y="20033"/>
                    <a:pt x="699974" y="44745"/>
                  </a:cubicBezTo>
                  <a:lnTo>
                    <a:pt x="699974" y="181673"/>
                  </a:lnTo>
                  <a:cubicBezTo>
                    <a:pt x="699974" y="206385"/>
                    <a:pt x="679941" y="226417"/>
                    <a:pt x="655229" y="226417"/>
                  </a:cubicBezTo>
                  <a:lnTo>
                    <a:pt x="44745" y="226417"/>
                  </a:lnTo>
                  <a:cubicBezTo>
                    <a:pt x="20033" y="226417"/>
                    <a:pt x="0" y="206385"/>
                    <a:pt x="0" y="181673"/>
                  </a:cubicBezTo>
                  <a:lnTo>
                    <a:pt x="0" y="44745"/>
                  </a:lnTo>
                  <a:cubicBezTo>
                    <a:pt x="0" y="20033"/>
                    <a:pt x="20033" y="0"/>
                    <a:pt x="44745" y="0"/>
                  </a:cubicBezTo>
                  <a:close/>
                </a:path>
              </a:pathLst>
            </a:custGeom>
            <a:solidFill>
              <a:srgbClr val="E1E7FF"/>
            </a:solidFill>
          </p:spPr>
        </p:sp>
        <p:sp>
          <p:nvSpPr>
            <p:cNvPr name="TextBox 44" id="44"/>
            <p:cNvSpPr txBox="true"/>
            <p:nvPr/>
          </p:nvSpPr>
          <p:spPr>
            <a:xfrm>
              <a:off x="0" y="0"/>
              <a:ext cx="699974" cy="226417"/>
            </a:xfrm>
            <a:prstGeom prst="rect">
              <a:avLst/>
            </a:prstGeom>
          </p:spPr>
          <p:txBody>
            <a:bodyPr anchor="ctr" rtlCol="false" tIns="127000" lIns="127000" bIns="127000" rIns="127000"/>
            <a:lstStyle/>
            <a:p>
              <a:pPr algn="ctr">
                <a:lnSpc>
                  <a:spcPts val="1560"/>
                </a:lnSpc>
              </a:pPr>
              <a:r>
                <a:rPr lang="en-US" sz="1300">
                  <a:solidFill>
                    <a:srgbClr val="004E35"/>
                  </a:solidFill>
                  <a:latin typeface="DM Sans"/>
                  <a:ea typeface="DM Sans"/>
                  <a:cs typeface="DM Sans"/>
                  <a:sym typeface="DM Sans"/>
                </a:rPr>
                <a:t>3.2 Environmental Data Collection</a:t>
              </a:r>
            </a:p>
          </p:txBody>
        </p:sp>
      </p:grpSp>
      <p:grpSp>
        <p:nvGrpSpPr>
          <p:cNvPr name="Group 45" id="45"/>
          <p:cNvGrpSpPr/>
          <p:nvPr/>
        </p:nvGrpSpPr>
        <p:grpSpPr>
          <a:xfrm rot="0">
            <a:off x="6205740" y="5203634"/>
            <a:ext cx="2595360" cy="839509"/>
            <a:chOff x="0" y="0"/>
            <a:chExt cx="699974" cy="226417"/>
          </a:xfrm>
        </p:grpSpPr>
        <p:sp>
          <p:nvSpPr>
            <p:cNvPr name="Freeform 46" id="46"/>
            <p:cNvSpPr/>
            <p:nvPr/>
          </p:nvSpPr>
          <p:spPr>
            <a:xfrm flipH="false" flipV="false" rot="0">
              <a:off x="0" y="0"/>
              <a:ext cx="699974" cy="226417"/>
            </a:xfrm>
            <a:custGeom>
              <a:avLst/>
              <a:gdLst/>
              <a:ahLst/>
              <a:cxnLst/>
              <a:rect r="r" b="b" t="t" l="l"/>
              <a:pathLst>
                <a:path h="226417" w="699974">
                  <a:moveTo>
                    <a:pt x="44745" y="0"/>
                  </a:moveTo>
                  <a:lnTo>
                    <a:pt x="655229" y="0"/>
                  </a:lnTo>
                  <a:cubicBezTo>
                    <a:pt x="679941" y="0"/>
                    <a:pt x="699974" y="20033"/>
                    <a:pt x="699974" y="44745"/>
                  </a:cubicBezTo>
                  <a:lnTo>
                    <a:pt x="699974" y="181673"/>
                  </a:lnTo>
                  <a:cubicBezTo>
                    <a:pt x="699974" y="206385"/>
                    <a:pt x="679941" y="226417"/>
                    <a:pt x="655229" y="226417"/>
                  </a:cubicBezTo>
                  <a:lnTo>
                    <a:pt x="44745" y="226417"/>
                  </a:lnTo>
                  <a:cubicBezTo>
                    <a:pt x="20033" y="226417"/>
                    <a:pt x="0" y="206385"/>
                    <a:pt x="0" y="181673"/>
                  </a:cubicBezTo>
                  <a:lnTo>
                    <a:pt x="0" y="44745"/>
                  </a:lnTo>
                  <a:cubicBezTo>
                    <a:pt x="0" y="20033"/>
                    <a:pt x="20033" y="0"/>
                    <a:pt x="44745" y="0"/>
                  </a:cubicBezTo>
                  <a:close/>
                </a:path>
              </a:pathLst>
            </a:custGeom>
            <a:solidFill>
              <a:srgbClr val="E1E7FF"/>
            </a:solidFill>
          </p:spPr>
        </p:sp>
        <p:sp>
          <p:nvSpPr>
            <p:cNvPr name="TextBox 47" id="47"/>
            <p:cNvSpPr txBox="true"/>
            <p:nvPr/>
          </p:nvSpPr>
          <p:spPr>
            <a:xfrm>
              <a:off x="0" y="0"/>
              <a:ext cx="699974" cy="226417"/>
            </a:xfrm>
            <a:prstGeom prst="rect">
              <a:avLst/>
            </a:prstGeom>
          </p:spPr>
          <p:txBody>
            <a:bodyPr anchor="ctr" rtlCol="false" tIns="127000" lIns="127000" bIns="127000" rIns="127000"/>
            <a:lstStyle/>
            <a:p>
              <a:pPr algn="ctr">
                <a:lnSpc>
                  <a:spcPts val="1560"/>
                </a:lnSpc>
              </a:pPr>
              <a:r>
                <a:rPr lang="en-US" sz="1300">
                  <a:solidFill>
                    <a:srgbClr val="004E35"/>
                  </a:solidFill>
                  <a:latin typeface="DM Sans"/>
                  <a:ea typeface="DM Sans"/>
                  <a:cs typeface="DM Sans"/>
                  <a:sym typeface="DM Sans"/>
                </a:rPr>
                <a:t>3.1 Gesture Data Collection🎯</a:t>
              </a:r>
            </a:p>
          </p:txBody>
        </p:sp>
      </p:grpSp>
      <p:grpSp>
        <p:nvGrpSpPr>
          <p:cNvPr name="Group 48" id="48"/>
          <p:cNvGrpSpPr/>
          <p:nvPr/>
        </p:nvGrpSpPr>
        <p:grpSpPr>
          <a:xfrm rot="0">
            <a:off x="6205740" y="4452195"/>
            <a:ext cx="2595360" cy="602445"/>
            <a:chOff x="0" y="0"/>
            <a:chExt cx="699974" cy="162481"/>
          </a:xfrm>
        </p:grpSpPr>
        <p:sp>
          <p:nvSpPr>
            <p:cNvPr name="Freeform 49" id="49"/>
            <p:cNvSpPr/>
            <p:nvPr/>
          </p:nvSpPr>
          <p:spPr>
            <a:xfrm flipH="false" flipV="false" rot="0">
              <a:off x="0" y="0"/>
              <a:ext cx="699974" cy="162481"/>
            </a:xfrm>
            <a:custGeom>
              <a:avLst/>
              <a:gdLst/>
              <a:ahLst/>
              <a:cxnLst/>
              <a:rect r="r" b="b" t="t" l="l"/>
              <a:pathLst>
                <a:path h="162481" w="699974">
                  <a:moveTo>
                    <a:pt x="29830" y="0"/>
                  </a:moveTo>
                  <a:lnTo>
                    <a:pt x="670144" y="0"/>
                  </a:lnTo>
                  <a:cubicBezTo>
                    <a:pt x="686619" y="0"/>
                    <a:pt x="699974" y="13355"/>
                    <a:pt x="699974" y="29830"/>
                  </a:cubicBezTo>
                  <a:lnTo>
                    <a:pt x="699974" y="132651"/>
                  </a:lnTo>
                  <a:cubicBezTo>
                    <a:pt x="699974" y="140562"/>
                    <a:pt x="696831" y="148150"/>
                    <a:pt x="691237" y="153744"/>
                  </a:cubicBezTo>
                  <a:cubicBezTo>
                    <a:pt x="685643" y="159338"/>
                    <a:pt x="678056" y="162481"/>
                    <a:pt x="670144" y="162481"/>
                  </a:cubicBezTo>
                  <a:lnTo>
                    <a:pt x="29830" y="162481"/>
                  </a:lnTo>
                  <a:cubicBezTo>
                    <a:pt x="13355" y="162481"/>
                    <a:pt x="0" y="149126"/>
                    <a:pt x="0" y="132651"/>
                  </a:cubicBezTo>
                  <a:lnTo>
                    <a:pt x="0" y="29830"/>
                  </a:lnTo>
                  <a:cubicBezTo>
                    <a:pt x="0" y="21918"/>
                    <a:pt x="3143" y="14331"/>
                    <a:pt x="8737" y="8737"/>
                  </a:cubicBezTo>
                  <a:cubicBezTo>
                    <a:pt x="14331" y="3143"/>
                    <a:pt x="21918" y="0"/>
                    <a:pt x="29830" y="0"/>
                  </a:cubicBezTo>
                  <a:close/>
                </a:path>
              </a:pathLst>
            </a:custGeom>
            <a:solidFill>
              <a:srgbClr val="A7C2FF"/>
            </a:solidFill>
          </p:spPr>
        </p:sp>
        <p:sp>
          <p:nvSpPr>
            <p:cNvPr name="TextBox 50" id="50"/>
            <p:cNvSpPr txBox="true"/>
            <p:nvPr/>
          </p:nvSpPr>
          <p:spPr>
            <a:xfrm>
              <a:off x="0" y="0"/>
              <a:ext cx="699974" cy="162481"/>
            </a:xfrm>
            <a:prstGeom prst="rect">
              <a:avLst/>
            </a:prstGeom>
          </p:spPr>
          <p:txBody>
            <a:bodyPr anchor="ctr" rtlCol="false" tIns="127000" lIns="127000" bIns="127000" rIns="127000"/>
            <a:lstStyle/>
            <a:p>
              <a:pPr algn="ctr">
                <a:lnSpc>
                  <a:spcPts val="1680"/>
                </a:lnSpc>
              </a:pPr>
              <a:r>
                <a:rPr lang="en-US" sz="1400">
                  <a:solidFill>
                    <a:srgbClr val="004E35"/>
                  </a:solidFill>
                  <a:latin typeface="DM Sans Bold"/>
                  <a:ea typeface="DM Sans Bold"/>
                  <a:cs typeface="DM Sans Bold"/>
                  <a:sym typeface="DM Sans Bold"/>
                </a:rPr>
                <a:t>3. Data Collection Phase</a:t>
              </a:r>
            </a:p>
          </p:txBody>
        </p:sp>
      </p:grpSp>
      <p:grpSp>
        <p:nvGrpSpPr>
          <p:cNvPr name="Group 51" id="51"/>
          <p:cNvGrpSpPr/>
          <p:nvPr/>
        </p:nvGrpSpPr>
        <p:grpSpPr>
          <a:xfrm rot="0">
            <a:off x="6969516" y="1998288"/>
            <a:ext cx="4769844" cy="1239114"/>
            <a:chOff x="0" y="0"/>
            <a:chExt cx="1286437" cy="334192"/>
          </a:xfrm>
        </p:grpSpPr>
        <p:sp>
          <p:nvSpPr>
            <p:cNvPr name="Freeform 52" id="52"/>
            <p:cNvSpPr/>
            <p:nvPr/>
          </p:nvSpPr>
          <p:spPr>
            <a:xfrm flipH="false" flipV="false" rot="0">
              <a:off x="0" y="0"/>
              <a:ext cx="1286437" cy="334192"/>
            </a:xfrm>
            <a:custGeom>
              <a:avLst/>
              <a:gdLst/>
              <a:ahLst/>
              <a:cxnLst/>
              <a:rect r="r" b="b" t="t" l="l"/>
              <a:pathLst>
                <a:path h="334192" w="1286437">
                  <a:moveTo>
                    <a:pt x="24346" y="0"/>
                  </a:moveTo>
                  <a:lnTo>
                    <a:pt x="1262091" y="0"/>
                  </a:lnTo>
                  <a:cubicBezTo>
                    <a:pt x="1268548" y="0"/>
                    <a:pt x="1274741" y="2565"/>
                    <a:pt x="1279306" y="7131"/>
                  </a:cubicBezTo>
                  <a:cubicBezTo>
                    <a:pt x="1283872" y="11697"/>
                    <a:pt x="1286437" y="17889"/>
                    <a:pt x="1286437" y="24346"/>
                  </a:cubicBezTo>
                  <a:lnTo>
                    <a:pt x="1286437" y="309845"/>
                  </a:lnTo>
                  <a:cubicBezTo>
                    <a:pt x="1286437" y="316302"/>
                    <a:pt x="1283872" y="322495"/>
                    <a:pt x="1279306" y="327061"/>
                  </a:cubicBezTo>
                  <a:cubicBezTo>
                    <a:pt x="1274741" y="331627"/>
                    <a:pt x="1268548" y="334192"/>
                    <a:pt x="1262091" y="334192"/>
                  </a:cubicBezTo>
                  <a:lnTo>
                    <a:pt x="24346" y="334192"/>
                  </a:lnTo>
                  <a:cubicBezTo>
                    <a:pt x="10900" y="334192"/>
                    <a:pt x="0" y="323291"/>
                    <a:pt x="0" y="309845"/>
                  </a:cubicBezTo>
                  <a:lnTo>
                    <a:pt x="0" y="24346"/>
                  </a:lnTo>
                  <a:cubicBezTo>
                    <a:pt x="0" y="17889"/>
                    <a:pt x="2565" y="11697"/>
                    <a:pt x="7131" y="7131"/>
                  </a:cubicBezTo>
                  <a:cubicBezTo>
                    <a:pt x="11697" y="2565"/>
                    <a:pt x="17889" y="0"/>
                    <a:pt x="24346" y="0"/>
                  </a:cubicBezTo>
                  <a:close/>
                </a:path>
              </a:pathLst>
            </a:custGeom>
            <a:solidFill>
              <a:srgbClr val="18AFD6"/>
            </a:solidFill>
          </p:spPr>
        </p:sp>
        <p:sp>
          <p:nvSpPr>
            <p:cNvPr name="TextBox 53" id="53"/>
            <p:cNvSpPr txBox="true"/>
            <p:nvPr/>
          </p:nvSpPr>
          <p:spPr>
            <a:xfrm>
              <a:off x="0" y="-9525"/>
              <a:ext cx="1286437" cy="343717"/>
            </a:xfrm>
            <a:prstGeom prst="rect">
              <a:avLst/>
            </a:prstGeom>
          </p:spPr>
          <p:txBody>
            <a:bodyPr anchor="ctr" rtlCol="false" tIns="50800" lIns="50800" bIns="50800" rIns="50800"/>
            <a:lstStyle/>
            <a:p>
              <a:pPr algn="ctr">
                <a:lnSpc>
                  <a:spcPts val="1919"/>
                </a:lnSpc>
              </a:pPr>
              <a:r>
                <a:rPr lang="en-US" sz="1599">
                  <a:solidFill>
                    <a:srgbClr val="E1E7FF"/>
                  </a:solidFill>
                  <a:latin typeface="Roca One Bold"/>
                  <a:ea typeface="Roca One Bold"/>
                  <a:cs typeface="Roca One Bold"/>
                  <a:sym typeface="Roca One Bold"/>
                </a:rPr>
                <a:t>Sign Language-Controlled Smart Wheelchair</a:t>
              </a:r>
            </a:p>
          </p:txBody>
        </p:sp>
      </p:grpSp>
      <p:grpSp>
        <p:nvGrpSpPr>
          <p:cNvPr name="Group 54" id="54"/>
          <p:cNvGrpSpPr/>
          <p:nvPr/>
        </p:nvGrpSpPr>
        <p:grpSpPr>
          <a:xfrm rot="0">
            <a:off x="9010650" y="8175914"/>
            <a:ext cx="2595360" cy="839509"/>
            <a:chOff x="0" y="0"/>
            <a:chExt cx="699974" cy="226417"/>
          </a:xfrm>
        </p:grpSpPr>
        <p:sp>
          <p:nvSpPr>
            <p:cNvPr name="Freeform 55" id="55"/>
            <p:cNvSpPr/>
            <p:nvPr/>
          </p:nvSpPr>
          <p:spPr>
            <a:xfrm flipH="false" flipV="false" rot="0">
              <a:off x="0" y="0"/>
              <a:ext cx="699974" cy="226417"/>
            </a:xfrm>
            <a:custGeom>
              <a:avLst/>
              <a:gdLst/>
              <a:ahLst/>
              <a:cxnLst/>
              <a:rect r="r" b="b" t="t" l="l"/>
              <a:pathLst>
                <a:path h="226417" w="699974">
                  <a:moveTo>
                    <a:pt x="44745" y="0"/>
                  </a:moveTo>
                  <a:lnTo>
                    <a:pt x="655229" y="0"/>
                  </a:lnTo>
                  <a:cubicBezTo>
                    <a:pt x="679941" y="0"/>
                    <a:pt x="699974" y="20033"/>
                    <a:pt x="699974" y="44745"/>
                  </a:cubicBezTo>
                  <a:lnTo>
                    <a:pt x="699974" y="181673"/>
                  </a:lnTo>
                  <a:cubicBezTo>
                    <a:pt x="699974" y="206385"/>
                    <a:pt x="679941" y="226417"/>
                    <a:pt x="655229" y="226417"/>
                  </a:cubicBezTo>
                  <a:lnTo>
                    <a:pt x="44745" y="226417"/>
                  </a:lnTo>
                  <a:cubicBezTo>
                    <a:pt x="20033" y="226417"/>
                    <a:pt x="0" y="206385"/>
                    <a:pt x="0" y="181673"/>
                  </a:cubicBezTo>
                  <a:lnTo>
                    <a:pt x="0" y="44745"/>
                  </a:lnTo>
                  <a:cubicBezTo>
                    <a:pt x="0" y="20033"/>
                    <a:pt x="20033" y="0"/>
                    <a:pt x="44745" y="0"/>
                  </a:cubicBezTo>
                  <a:close/>
                </a:path>
              </a:pathLst>
            </a:custGeom>
            <a:solidFill>
              <a:srgbClr val="E1E7FF"/>
            </a:solidFill>
          </p:spPr>
        </p:sp>
        <p:sp>
          <p:nvSpPr>
            <p:cNvPr name="TextBox 56" id="56"/>
            <p:cNvSpPr txBox="true"/>
            <p:nvPr/>
          </p:nvSpPr>
          <p:spPr>
            <a:xfrm>
              <a:off x="0" y="0"/>
              <a:ext cx="699974" cy="226417"/>
            </a:xfrm>
            <a:prstGeom prst="rect">
              <a:avLst/>
            </a:prstGeom>
          </p:spPr>
          <p:txBody>
            <a:bodyPr anchor="ctr" rtlCol="false" tIns="127000" lIns="127000" bIns="127000" rIns="127000"/>
            <a:lstStyle/>
            <a:p>
              <a:pPr algn="ctr">
                <a:lnSpc>
                  <a:spcPts val="1680"/>
                </a:lnSpc>
              </a:pPr>
              <a:r>
                <a:rPr lang="en-US" sz="1400">
                  <a:solidFill>
                    <a:srgbClr val="004E35"/>
                  </a:solidFill>
                  <a:latin typeface="DM Sans"/>
                  <a:ea typeface="DM Sans"/>
                  <a:cs typeface="DM Sans"/>
                  <a:sym typeface="DM Sans"/>
                </a:rPr>
                <a:t>4.4 User Interface Design</a:t>
              </a:r>
            </a:p>
          </p:txBody>
        </p:sp>
      </p:grpSp>
      <p:grpSp>
        <p:nvGrpSpPr>
          <p:cNvPr name="Group 57" id="57"/>
          <p:cNvGrpSpPr/>
          <p:nvPr/>
        </p:nvGrpSpPr>
        <p:grpSpPr>
          <a:xfrm rot="0">
            <a:off x="9010650" y="7180639"/>
            <a:ext cx="2595360" cy="839509"/>
            <a:chOff x="0" y="0"/>
            <a:chExt cx="699974" cy="226417"/>
          </a:xfrm>
        </p:grpSpPr>
        <p:sp>
          <p:nvSpPr>
            <p:cNvPr name="Freeform 58" id="58"/>
            <p:cNvSpPr/>
            <p:nvPr/>
          </p:nvSpPr>
          <p:spPr>
            <a:xfrm flipH="false" flipV="false" rot="0">
              <a:off x="0" y="0"/>
              <a:ext cx="699974" cy="226417"/>
            </a:xfrm>
            <a:custGeom>
              <a:avLst/>
              <a:gdLst/>
              <a:ahLst/>
              <a:cxnLst/>
              <a:rect r="r" b="b" t="t" l="l"/>
              <a:pathLst>
                <a:path h="226417" w="699974">
                  <a:moveTo>
                    <a:pt x="44745" y="0"/>
                  </a:moveTo>
                  <a:lnTo>
                    <a:pt x="655229" y="0"/>
                  </a:lnTo>
                  <a:cubicBezTo>
                    <a:pt x="679941" y="0"/>
                    <a:pt x="699974" y="20033"/>
                    <a:pt x="699974" y="44745"/>
                  </a:cubicBezTo>
                  <a:lnTo>
                    <a:pt x="699974" y="181673"/>
                  </a:lnTo>
                  <a:cubicBezTo>
                    <a:pt x="699974" y="206385"/>
                    <a:pt x="679941" y="226417"/>
                    <a:pt x="655229" y="226417"/>
                  </a:cubicBezTo>
                  <a:lnTo>
                    <a:pt x="44745" y="226417"/>
                  </a:lnTo>
                  <a:cubicBezTo>
                    <a:pt x="20033" y="226417"/>
                    <a:pt x="0" y="206385"/>
                    <a:pt x="0" y="181673"/>
                  </a:cubicBezTo>
                  <a:lnTo>
                    <a:pt x="0" y="44745"/>
                  </a:lnTo>
                  <a:cubicBezTo>
                    <a:pt x="0" y="20033"/>
                    <a:pt x="20033" y="0"/>
                    <a:pt x="44745" y="0"/>
                  </a:cubicBezTo>
                  <a:close/>
                </a:path>
              </a:pathLst>
            </a:custGeom>
            <a:solidFill>
              <a:srgbClr val="E1E7FF"/>
            </a:solidFill>
          </p:spPr>
        </p:sp>
        <p:sp>
          <p:nvSpPr>
            <p:cNvPr name="TextBox 59" id="59"/>
            <p:cNvSpPr txBox="true"/>
            <p:nvPr/>
          </p:nvSpPr>
          <p:spPr>
            <a:xfrm>
              <a:off x="0" y="0"/>
              <a:ext cx="699974" cy="226417"/>
            </a:xfrm>
            <a:prstGeom prst="rect">
              <a:avLst/>
            </a:prstGeom>
          </p:spPr>
          <p:txBody>
            <a:bodyPr anchor="ctr" rtlCol="false" tIns="127000" lIns="127000" bIns="127000" rIns="127000"/>
            <a:lstStyle/>
            <a:p>
              <a:pPr algn="ctr">
                <a:lnSpc>
                  <a:spcPts val="1560"/>
                </a:lnSpc>
              </a:pPr>
              <a:r>
                <a:rPr lang="en-US" sz="1300">
                  <a:solidFill>
                    <a:srgbClr val="004E35"/>
                  </a:solidFill>
                  <a:latin typeface="DM Sans"/>
                  <a:ea typeface="DM Sans"/>
                  <a:cs typeface="DM Sans"/>
                  <a:sym typeface="DM Sans"/>
                </a:rPr>
                <a:t>4.3 Integration with Wheelchair Control</a:t>
              </a:r>
            </a:p>
          </p:txBody>
        </p:sp>
      </p:grpSp>
      <p:grpSp>
        <p:nvGrpSpPr>
          <p:cNvPr name="Group 60" id="60"/>
          <p:cNvGrpSpPr/>
          <p:nvPr/>
        </p:nvGrpSpPr>
        <p:grpSpPr>
          <a:xfrm rot="0">
            <a:off x="9010650" y="6192137"/>
            <a:ext cx="2595360" cy="839509"/>
            <a:chOff x="0" y="0"/>
            <a:chExt cx="699974" cy="226417"/>
          </a:xfrm>
        </p:grpSpPr>
        <p:sp>
          <p:nvSpPr>
            <p:cNvPr name="Freeform 61" id="61"/>
            <p:cNvSpPr/>
            <p:nvPr/>
          </p:nvSpPr>
          <p:spPr>
            <a:xfrm flipH="false" flipV="false" rot="0">
              <a:off x="0" y="0"/>
              <a:ext cx="699974" cy="226417"/>
            </a:xfrm>
            <a:custGeom>
              <a:avLst/>
              <a:gdLst/>
              <a:ahLst/>
              <a:cxnLst/>
              <a:rect r="r" b="b" t="t" l="l"/>
              <a:pathLst>
                <a:path h="226417" w="699974">
                  <a:moveTo>
                    <a:pt x="44745" y="0"/>
                  </a:moveTo>
                  <a:lnTo>
                    <a:pt x="655229" y="0"/>
                  </a:lnTo>
                  <a:cubicBezTo>
                    <a:pt x="679941" y="0"/>
                    <a:pt x="699974" y="20033"/>
                    <a:pt x="699974" y="44745"/>
                  </a:cubicBezTo>
                  <a:lnTo>
                    <a:pt x="699974" y="181673"/>
                  </a:lnTo>
                  <a:cubicBezTo>
                    <a:pt x="699974" y="206385"/>
                    <a:pt x="679941" y="226417"/>
                    <a:pt x="655229" y="226417"/>
                  </a:cubicBezTo>
                  <a:lnTo>
                    <a:pt x="44745" y="226417"/>
                  </a:lnTo>
                  <a:cubicBezTo>
                    <a:pt x="20033" y="226417"/>
                    <a:pt x="0" y="206385"/>
                    <a:pt x="0" y="181673"/>
                  </a:cubicBezTo>
                  <a:lnTo>
                    <a:pt x="0" y="44745"/>
                  </a:lnTo>
                  <a:cubicBezTo>
                    <a:pt x="0" y="20033"/>
                    <a:pt x="20033" y="0"/>
                    <a:pt x="44745" y="0"/>
                  </a:cubicBezTo>
                  <a:close/>
                </a:path>
              </a:pathLst>
            </a:custGeom>
            <a:solidFill>
              <a:srgbClr val="E1E7FF"/>
            </a:solidFill>
          </p:spPr>
        </p:sp>
        <p:sp>
          <p:nvSpPr>
            <p:cNvPr name="TextBox 62" id="62"/>
            <p:cNvSpPr txBox="true"/>
            <p:nvPr/>
          </p:nvSpPr>
          <p:spPr>
            <a:xfrm>
              <a:off x="0" y="0"/>
              <a:ext cx="699974" cy="226417"/>
            </a:xfrm>
            <a:prstGeom prst="rect">
              <a:avLst/>
            </a:prstGeom>
          </p:spPr>
          <p:txBody>
            <a:bodyPr anchor="ctr" rtlCol="false" tIns="127000" lIns="127000" bIns="127000" rIns="127000"/>
            <a:lstStyle/>
            <a:p>
              <a:pPr algn="ctr">
                <a:lnSpc>
                  <a:spcPts val="1560"/>
                </a:lnSpc>
              </a:pPr>
              <a:r>
                <a:rPr lang="en-US" sz="1300">
                  <a:solidFill>
                    <a:srgbClr val="004E35"/>
                  </a:solidFill>
                  <a:latin typeface="DM Sans"/>
                  <a:ea typeface="DM Sans"/>
                  <a:cs typeface="DM Sans"/>
                  <a:sym typeface="DM Sans"/>
                </a:rPr>
                <a:t>4.2 Model Development</a:t>
              </a:r>
            </a:p>
          </p:txBody>
        </p:sp>
      </p:grpSp>
      <p:grpSp>
        <p:nvGrpSpPr>
          <p:cNvPr name="Group 63" id="63"/>
          <p:cNvGrpSpPr/>
          <p:nvPr/>
        </p:nvGrpSpPr>
        <p:grpSpPr>
          <a:xfrm rot="0">
            <a:off x="9010650" y="5203634"/>
            <a:ext cx="2595360" cy="839509"/>
            <a:chOff x="0" y="0"/>
            <a:chExt cx="699974" cy="226417"/>
          </a:xfrm>
        </p:grpSpPr>
        <p:sp>
          <p:nvSpPr>
            <p:cNvPr name="Freeform 64" id="64"/>
            <p:cNvSpPr/>
            <p:nvPr/>
          </p:nvSpPr>
          <p:spPr>
            <a:xfrm flipH="false" flipV="false" rot="0">
              <a:off x="0" y="0"/>
              <a:ext cx="699974" cy="226417"/>
            </a:xfrm>
            <a:custGeom>
              <a:avLst/>
              <a:gdLst/>
              <a:ahLst/>
              <a:cxnLst/>
              <a:rect r="r" b="b" t="t" l="l"/>
              <a:pathLst>
                <a:path h="226417" w="699974">
                  <a:moveTo>
                    <a:pt x="44745" y="0"/>
                  </a:moveTo>
                  <a:lnTo>
                    <a:pt x="655229" y="0"/>
                  </a:lnTo>
                  <a:cubicBezTo>
                    <a:pt x="679941" y="0"/>
                    <a:pt x="699974" y="20033"/>
                    <a:pt x="699974" y="44745"/>
                  </a:cubicBezTo>
                  <a:lnTo>
                    <a:pt x="699974" y="181673"/>
                  </a:lnTo>
                  <a:cubicBezTo>
                    <a:pt x="699974" y="206385"/>
                    <a:pt x="679941" y="226417"/>
                    <a:pt x="655229" y="226417"/>
                  </a:cubicBezTo>
                  <a:lnTo>
                    <a:pt x="44745" y="226417"/>
                  </a:lnTo>
                  <a:cubicBezTo>
                    <a:pt x="20033" y="226417"/>
                    <a:pt x="0" y="206385"/>
                    <a:pt x="0" y="181673"/>
                  </a:cubicBezTo>
                  <a:lnTo>
                    <a:pt x="0" y="44745"/>
                  </a:lnTo>
                  <a:cubicBezTo>
                    <a:pt x="0" y="20033"/>
                    <a:pt x="20033" y="0"/>
                    <a:pt x="44745" y="0"/>
                  </a:cubicBezTo>
                  <a:close/>
                </a:path>
              </a:pathLst>
            </a:custGeom>
            <a:solidFill>
              <a:srgbClr val="E1E7FF"/>
            </a:solidFill>
          </p:spPr>
        </p:sp>
        <p:sp>
          <p:nvSpPr>
            <p:cNvPr name="TextBox 65" id="65"/>
            <p:cNvSpPr txBox="true"/>
            <p:nvPr/>
          </p:nvSpPr>
          <p:spPr>
            <a:xfrm>
              <a:off x="0" y="0"/>
              <a:ext cx="699974" cy="226417"/>
            </a:xfrm>
            <a:prstGeom prst="rect">
              <a:avLst/>
            </a:prstGeom>
          </p:spPr>
          <p:txBody>
            <a:bodyPr anchor="ctr" rtlCol="false" tIns="127000" lIns="127000" bIns="127000" rIns="127000"/>
            <a:lstStyle/>
            <a:p>
              <a:pPr algn="ctr">
                <a:lnSpc>
                  <a:spcPts val="1560"/>
                </a:lnSpc>
              </a:pPr>
              <a:r>
                <a:rPr lang="en-US" sz="1300">
                  <a:solidFill>
                    <a:srgbClr val="004E35"/>
                  </a:solidFill>
                  <a:latin typeface="DM Sans"/>
                  <a:ea typeface="DM Sans"/>
                  <a:cs typeface="DM Sans"/>
                  <a:sym typeface="DM Sans"/>
                </a:rPr>
                <a:t>4.1 Dataset Implementation</a:t>
              </a:r>
            </a:p>
          </p:txBody>
        </p:sp>
      </p:grpSp>
      <p:grpSp>
        <p:nvGrpSpPr>
          <p:cNvPr name="Group 66" id="66"/>
          <p:cNvGrpSpPr/>
          <p:nvPr/>
        </p:nvGrpSpPr>
        <p:grpSpPr>
          <a:xfrm rot="0">
            <a:off x="9010650" y="4452195"/>
            <a:ext cx="2595360" cy="602445"/>
            <a:chOff x="0" y="0"/>
            <a:chExt cx="699974" cy="162481"/>
          </a:xfrm>
        </p:grpSpPr>
        <p:sp>
          <p:nvSpPr>
            <p:cNvPr name="Freeform 67" id="67"/>
            <p:cNvSpPr/>
            <p:nvPr/>
          </p:nvSpPr>
          <p:spPr>
            <a:xfrm flipH="false" flipV="false" rot="0">
              <a:off x="0" y="0"/>
              <a:ext cx="699974" cy="162481"/>
            </a:xfrm>
            <a:custGeom>
              <a:avLst/>
              <a:gdLst/>
              <a:ahLst/>
              <a:cxnLst/>
              <a:rect r="r" b="b" t="t" l="l"/>
              <a:pathLst>
                <a:path h="162481" w="699974">
                  <a:moveTo>
                    <a:pt x="29830" y="0"/>
                  </a:moveTo>
                  <a:lnTo>
                    <a:pt x="670144" y="0"/>
                  </a:lnTo>
                  <a:cubicBezTo>
                    <a:pt x="686619" y="0"/>
                    <a:pt x="699974" y="13355"/>
                    <a:pt x="699974" y="29830"/>
                  </a:cubicBezTo>
                  <a:lnTo>
                    <a:pt x="699974" y="132651"/>
                  </a:lnTo>
                  <a:cubicBezTo>
                    <a:pt x="699974" y="140562"/>
                    <a:pt x="696831" y="148150"/>
                    <a:pt x="691237" y="153744"/>
                  </a:cubicBezTo>
                  <a:cubicBezTo>
                    <a:pt x="685643" y="159338"/>
                    <a:pt x="678056" y="162481"/>
                    <a:pt x="670144" y="162481"/>
                  </a:cubicBezTo>
                  <a:lnTo>
                    <a:pt x="29830" y="162481"/>
                  </a:lnTo>
                  <a:cubicBezTo>
                    <a:pt x="13355" y="162481"/>
                    <a:pt x="0" y="149126"/>
                    <a:pt x="0" y="132651"/>
                  </a:cubicBezTo>
                  <a:lnTo>
                    <a:pt x="0" y="29830"/>
                  </a:lnTo>
                  <a:cubicBezTo>
                    <a:pt x="0" y="21918"/>
                    <a:pt x="3143" y="14331"/>
                    <a:pt x="8737" y="8737"/>
                  </a:cubicBezTo>
                  <a:cubicBezTo>
                    <a:pt x="14331" y="3143"/>
                    <a:pt x="21918" y="0"/>
                    <a:pt x="29830" y="0"/>
                  </a:cubicBezTo>
                  <a:close/>
                </a:path>
              </a:pathLst>
            </a:custGeom>
            <a:solidFill>
              <a:srgbClr val="A7C2FF"/>
            </a:solidFill>
          </p:spPr>
        </p:sp>
        <p:sp>
          <p:nvSpPr>
            <p:cNvPr name="TextBox 68" id="68"/>
            <p:cNvSpPr txBox="true"/>
            <p:nvPr/>
          </p:nvSpPr>
          <p:spPr>
            <a:xfrm>
              <a:off x="0" y="0"/>
              <a:ext cx="699974" cy="162481"/>
            </a:xfrm>
            <a:prstGeom prst="rect">
              <a:avLst/>
            </a:prstGeom>
          </p:spPr>
          <p:txBody>
            <a:bodyPr anchor="ctr" rtlCol="false" tIns="127000" lIns="127000" bIns="127000" rIns="127000"/>
            <a:lstStyle/>
            <a:p>
              <a:pPr algn="ctr">
                <a:lnSpc>
                  <a:spcPts val="1680"/>
                </a:lnSpc>
              </a:pPr>
              <a:r>
                <a:rPr lang="en-US" sz="1400">
                  <a:solidFill>
                    <a:srgbClr val="004E35"/>
                  </a:solidFill>
                  <a:latin typeface="DM Sans Bold"/>
                  <a:ea typeface="DM Sans Bold"/>
                  <a:cs typeface="DM Sans Bold"/>
                  <a:sym typeface="DM Sans Bold"/>
                </a:rPr>
                <a:t>4. Implementation Phase</a:t>
              </a:r>
            </a:p>
          </p:txBody>
        </p:sp>
      </p:grpSp>
      <p:grpSp>
        <p:nvGrpSpPr>
          <p:cNvPr name="Group 69" id="69"/>
          <p:cNvGrpSpPr/>
          <p:nvPr/>
        </p:nvGrpSpPr>
        <p:grpSpPr>
          <a:xfrm rot="0">
            <a:off x="12059612" y="7180639"/>
            <a:ext cx="2595360" cy="839509"/>
            <a:chOff x="0" y="0"/>
            <a:chExt cx="699974" cy="226417"/>
          </a:xfrm>
        </p:grpSpPr>
        <p:sp>
          <p:nvSpPr>
            <p:cNvPr name="Freeform 70" id="70"/>
            <p:cNvSpPr/>
            <p:nvPr/>
          </p:nvSpPr>
          <p:spPr>
            <a:xfrm flipH="false" flipV="false" rot="0">
              <a:off x="0" y="0"/>
              <a:ext cx="699974" cy="226417"/>
            </a:xfrm>
            <a:custGeom>
              <a:avLst/>
              <a:gdLst/>
              <a:ahLst/>
              <a:cxnLst/>
              <a:rect r="r" b="b" t="t" l="l"/>
              <a:pathLst>
                <a:path h="226417" w="699974">
                  <a:moveTo>
                    <a:pt x="44745" y="0"/>
                  </a:moveTo>
                  <a:lnTo>
                    <a:pt x="655229" y="0"/>
                  </a:lnTo>
                  <a:cubicBezTo>
                    <a:pt x="679941" y="0"/>
                    <a:pt x="699974" y="20033"/>
                    <a:pt x="699974" y="44745"/>
                  </a:cubicBezTo>
                  <a:lnTo>
                    <a:pt x="699974" y="181673"/>
                  </a:lnTo>
                  <a:cubicBezTo>
                    <a:pt x="699974" y="206385"/>
                    <a:pt x="679941" y="226417"/>
                    <a:pt x="655229" y="226417"/>
                  </a:cubicBezTo>
                  <a:lnTo>
                    <a:pt x="44745" y="226417"/>
                  </a:lnTo>
                  <a:cubicBezTo>
                    <a:pt x="20033" y="226417"/>
                    <a:pt x="0" y="206385"/>
                    <a:pt x="0" y="181673"/>
                  </a:cubicBezTo>
                  <a:lnTo>
                    <a:pt x="0" y="44745"/>
                  </a:lnTo>
                  <a:cubicBezTo>
                    <a:pt x="0" y="20033"/>
                    <a:pt x="20033" y="0"/>
                    <a:pt x="44745" y="0"/>
                  </a:cubicBezTo>
                  <a:close/>
                </a:path>
              </a:pathLst>
            </a:custGeom>
            <a:solidFill>
              <a:srgbClr val="E1E7FF"/>
            </a:solidFill>
          </p:spPr>
        </p:sp>
        <p:sp>
          <p:nvSpPr>
            <p:cNvPr name="TextBox 71" id="71"/>
            <p:cNvSpPr txBox="true"/>
            <p:nvPr/>
          </p:nvSpPr>
          <p:spPr>
            <a:xfrm>
              <a:off x="0" y="0"/>
              <a:ext cx="699974" cy="226417"/>
            </a:xfrm>
            <a:prstGeom prst="rect">
              <a:avLst/>
            </a:prstGeom>
          </p:spPr>
          <p:txBody>
            <a:bodyPr anchor="ctr" rtlCol="false" tIns="127000" lIns="127000" bIns="127000" rIns="127000"/>
            <a:lstStyle/>
            <a:p>
              <a:pPr algn="ctr">
                <a:lnSpc>
                  <a:spcPts val="1560"/>
                </a:lnSpc>
              </a:pPr>
              <a:r>
                <a:rPr lang="en-US" sz="1300">
                  <a:solidFill>
                    <a:srgbClr val="004E35"/>
                  </a:solidFill>
                  <a:latin typeface="DM Sans"/>
                  <a:ea typeface="DM Sans"/>
                  <a:cs typeface="DM Sans"/>
                  <a:sym typeface="DM Sans"/>
                </a:rPr>
                <a:t>5.3 User Acceptance Testing</a:t>
              </a:r>
            </a:p>
          </p:txBody>
        </p:sp>
      </p:grpSp>
      <p:grpSp>
        <p:nvGrpSpPr>
          <p:cNvPr name="Group 72" id="72"/>
          <p:cNvGrpSpPr/>
          <p:nvPr/>
        </p:nvGrpSpPr>
        <p:grpSpPr>
          <a:xfrm rot="0">
            <a:off x="15319321" y="7180639"/>
            <a:ext cx="2595360" cy="839509"/>
            <a:chOff x="0" y="0"/>
            <a:chExt cx="699974" cy="226417"/>
          </a:xfrm>
        </p:grpSpPr>
        <p:sp>
          <p:nvSpPr>
            <p:cNvPr name="Freeform 73" id="73"/>
            <p:cNvSpPr/>
            <p:nvPr/>
          </p:nvSpPr>
          <p:spPr>
            <a:xfrm flipH="false" flipV="false" rot="0">
              <a:off x="0" y="0"/>
              <a:ext cx="699974" cy="226417"/>
            </a:xfrm>
            <a:custGeom>
              <a:avLst/>
              <a:gdLst/>
              <a:ahLst/>
              <a:cxnLst/>
              <a:rect r="r" b="b" t="t" l="l"/>
              <a:pathLst>
                <a:path h="226417" w="699974">
                  <a:moveTo>
                    <a:pt x="44745" y="0"/>
                  </a:moveTo>
                  <a:lnTo>
                    <a:pt x="655229" y="0"/>
                  </a:lnTo>
                  <a:cubicBezTo>
                    <a:pt x="679941" y="0"/>
                    <a:pt x="699974" y="20033"/>
                    <a:pt x="699974" y="44745"/>
                  </a:cubicBezTo>
                  <a:lnTo>
                    <a:pt x="699974" y="181673"/>
                  </a:lnTo>
                  <a:cubicBezTo>
                    <a:pt x="699974" y="206385"/>
                    <a:pt x="679941" y="226417"/>
                    <a:pt x="655229" y="226417"/>
                  </a:cubicBezTo>
                  <a:lnTo>
                    <a:pt x="44745" y="226417"/>
                  </a:lnTo>
                  <a:cubicBezTo>
                    <a:pt x="20033" y="226417"/>
                    <a:pt x="0" y="206385"/>
                    <a:pt x="0" y="181673"/>
                  </a:cubicBezTo>
                  <a:lnTo>
                    <a:pt x="0" y="44745"/>
                  </a:lnTo>
                  <a:cubicBezTo>
                    <a:pt x="0" y="20033"/>
                    <a:pt x="20033" y="0"/>
                    <a:pt x="44745" y="0"/>
                  </a:cubicBezTo>
                  <a:close/>
                </a:path>
              </a:pathLst>
            </a:custGeom>
            <a:solidFill>
              <a:srgbClr val="E1E7FF"/>
            </a:solidFill>
          </p:spPr>
        </p:sp>
        <p:sp>
          <p:nvSpPr>
            <p:cNvPr name="TextBox 74" id="74"/>
            <p:cNvSpPr txBox="true"/>
            <p:nvPr/>
          </p:nvSpPr>
          <p:spPr>
            <a:xfrm>
              <a:off x="0" y="0"/>
              <a:ext cx="699974" cy="226417"/>
            </a:xfrm>
            <a:prstGeom prst="rect">
              <a:avLst/>
            </a:prstGeom>
          </p:spPr>
          <p:txBody>
            <a:bodyPr anchor="ctr" rtlCol="false" tIns="127000" lIns="127000" bIns="127000" rIns="127000"/>
            <a:lstStyle/>
            <a:p>
              <a:pPr algn="ctr">
                <a:lnSpc>
                  <a:spcPts val="1560"/>
                </a:lnSpc>
              </a:pPr>
              <a:r>
                <a:rPr lang="en-US" sz="1300">
                  <a:solidFill>
                    <a:srgbClr val="004E35"/>
                  </a:solidFill>
                  <a:latin typeface="DM Sans"/>
                  <a:ea typeface="DM Sans"/>
                  <a:cs typeface="DM Sans"/>
                  <a:sym typeface="DM Sans"/>
                </a:rPr>
                <a:t>6.3 Research Paper and Final Report</a:t>
              </a:r>
            </a:p>
          </p:txBody>
        </p:sp>
      </p:grpSp>
      <p:grpSp>
        <p:nvGrpSpPr>
          <p:cNvPr name="Group 75" id="75"/>
          <p:cNvGrpSpPr/>
          <p:nvPr/>
        </p:nvGrpSpPr>
        <p:grpSpPr>
          <a:xfrm rot="0">
            <a:off x="12059612" y="6192137"/>
            <a:ext cx="2595360" cy="839509"/>
            <a:chOff x="0" y="0"/>
            <a:chExt cx="699974" cy="226417"/>
          </a:xfrm>
        </p:grpSpPr>
        <p:sp>
          <p:nvSpPr>
            <p:cNvPr name="Freeform 76" id="76"/>
            <p:cNvSpPr/>
            <p:nvPr/>
          </p:nvSpPr>
          <p:spPr>
            <a:xfrm flipH="false" flipV="false" rot="0">
              <a:off x="0" y="0"/>
              <a:ext cx="699974" cy="226417"/>
            </a:xfrm>
            <a:custGeom>
              <a:avLst/>
              <a:gdLst/>
              <a:ahLst/>
              <a:cxnLst/>
              <a:rect r="r" b="b" t="t" l="l"/>
              <a:pathLst>
                <a:path h="226417" w="699974">
                  <a:moveTo>
                    <a:pt x="44745" y="0"/>
                  </a:moveTo>
                  <a:lnTo>
                    <a:pt x="655229" y="0"/>
                  </a:lnTo>
                  <a:cubicBezTo>
                    <a:pt x="679941" y="0"/>
                    <a:pt x="699974" y="20033"/>
                    <a:pt x="699974" y="44745"/>
                  </a:cubicBezTo>
                  <a:lnTo>
                    <a:pt x="699974" y="181673"/>
                  </a:lnTo>
                  <a:cubicBezTo>
                    <a:pt x="699974" y="206385"/>
                    <a:pt x="679941" y="226417"/>
                    <a:pt x="655229" y="226417"/>
                  </a:cubicBezTo>
                  <a:lnTo>
                    <a:pt x="44745" y="226417"/>
                  </a:lnTo>
                  <a:cubicBezTo>
                    <a:pt x="20033" y="226417"/>
                    <a:pt x="0" y="206385"/>
                    <a:pt x="0" y="181673"/>
                  </a:cubicBezTo>
                  <a:lnTo>
                    <a:pt x="0" y="44745"/>
                  </a:lnTo>
                  <a:cubicBezTo>
                    <a:pt x="0" y="20033"/>
                    <a:pt x="20033" y="0"/>
                    <a:pt x="44745" y="0"/>
                  </a:cubicBezTo>
                  <a:close/>
                </a:path>
              </a:pathLst>
            </a:custGeom>
            <a:solidFill>
              <a:srgbClr val="E1E7FF"/>
            </a:solidFill>
          </p:spPr>
        </p:sp>
        <p:sp>
          <p:nvSpPr>
            <p:cNvPr name="TextBox 77" id="77"/>
            <p:cNvSpPr txBox="true"/>
            <p:nvPr/>
          </p:nvSpPr>
          <p:spPr>
            <a:xfrm>
              <a:off x="0" y="0"/>
              <a:ext cx="699974" cy="226417"/>
            </a:xfrm>
            <a:prstGeom prst="rect">
              <a:avLst/>
            </a:prstGeom>
          </p:spPr>
          <p:txBody>
            <a:bodyPr anchor="ctr" rtlCol="false" tIns="127000" lIns="127000" bIns="127000" rIns="127000"/>
            <a:lstStyle/>
            <a:p>
              <a:pPr algn="ctr">
                <a:lnSpc>
                  <a:spcPts val="1560"/>
                </a:lnSpc>
              </a:pPr>
              <a:r>
                <a:rPr lang="en-US" sz="1300">
                  <a:solidFill>
                    <a:srgbClr val="004E35"/>
                  </a:solidFill>
                  <a:latin typeface="DM Sans"/>
                  <a:ea typeface="DM Sans"/>
                  <a:cs typeface="DM Sans"/>
                  <a:sym typeface="DM Sans"/>
                </a:rPr>
                <a:t>5.2 System Integration Testing</a:t>
              </a:r>
            </a:p>
          </p:txBody>
        </p:sp>
      </p:grpSp>
      <p:grpSp>
        <p:nvGrpSpPr>
          <p:cNvPr name="Group 78" id="78"/>
          <p:cNvGrpSpPr/>
          <p:nvPr/>
        </p:nvGrpSpPr>
        <p:grpSpPr>
          <a:xfrm rot="0">
            <a:off x="15319321" y="6192137"/>
            <a:ext cx="2595360" cy="839509"/>
            <a:chOff x="0" y="0"/>
            <a:chExt cx="699974" cy="226417"/>
          </a:xfrm>
        </p:grpSpPr>
        <p:sp>
          <p:nvSpPr>
            <p:cNvPr name="Freeform 79" id="79"/>
            <p:cNvSpPr/>
            <p:nvPr/>
          </p:nvSpPr>
          <p:spPr>
            <a:xfrm flipH="false" flipV="false" rot="0">
              <a:off x="0" y="0"/>
              <a:ext cx="699974" cy="226417"/>
            </a:xfrm>
            <a:custGeom>
              <a:avLst/>
              <a:gdLst/>
              <a:ahLst/>
              <a:cxnLst/>
              <a:rect r="r" b="b" t="t" l="l"/>
              <a:pathLst>
                <a:path h="226417" w="699974">
                  <a:moveTo>
                    <a:pt x="44745" y="0"/>
                  </a:moveTo>
                  <a:lnTo>
                    <a:pt x="655229" y="0"/>
                  </a:lnTo>
                  <a:cubicBezTo>
                    <a:pt x="679941" y="0"/>
                    <a:pt x="699974" y="20033"/>
                    <a:pt x="699974" y="44745"/>
                  </a:cubicBezTo>
                  <a:lnTo>
                    <a:pt x="699974" y="181673"/>
                  </a:lnTo>
                  <a:cubicBezTo>
                    <a:pt x="699974" y="206385"/>
                    <a:pt x="679941" y="226417"/>
                    <a:pt x="655229" y="226417"/>
                  </a:cubicBezTo>
                  <a:lnTo>
                    <a:pt x="44745" y="226417"/>
                  </a:lnTo>
                  <a:cubicBezTo>
                    <a:pt x="20033" y="226417"/>
                    <a:pt x="0" y="206385"/>
                    <a:pt x="0" y="181673"/>
                  </a:cubicBezTo>
                  <a:lnTo>
                    <a:pt x="0" y="44745"/>
                  </a:lnTo>
                  <a:cubicBezTo>
                    <a:pt x="0" y="20033"/>
                    <a:pt x="20033" y="0"/>
                    <a:pt x="44745" y="0"/>
                  </a:cubicBezTo>
                  <a:close/>
                </a:path>
              </a:pathLst>
            </a:custGeom>
            <a:solidFill>
              <a:srgbClr val="E1E7FF"/>
            </a:solidFill>
          </p:spPr>
        </p:sp>
        <p:sp>
          <p:nvSpPr>
            <p:cNvPr name="TextBox 80" id="80"/>
            <p:cNvSpPr txBox="true"/>
            <p:nvPr/>
          </p:nvSpPr>
          <p:spPr>
            <a:xfrm>
              <a:off x="0" y="0"/>
              <a:ext cx="699974" cy="226417"/>
            </a:xfrm>
            <a:prstGeom prst="rect">
              <a:avLst/>
            </a:prstGeom>
          </p:spPr>
          <p:txBody>
            <a:bodyPr anchor="ctr" rtlCol="false" tIns="127000" lIns="127000" bIns="127000" rIns="127000"/>
            <a:lstStyle/>
            <a:p>
              <a:pPr algn="ctr">
                <a:lnSpc>
                  <a:spcPts val="1560"/>
                </a:lnSpc>
              </a:pPr>
              <a:r>
                <a:rPr lang="en-US" sz="1300">
                  <a:solidFill>
                    <a:srgbClr val="004E35"/>
                  </a:solidFill>
                  <a:latin typeface="DM Sans"/>
                  <a:ea typeface="DM Sans"/>
                  <a:cs typeface="DM Sans"/>
                  <a:sym typeface="DM Sans"/>
                </a:rPr>
                <a:t>6.2 Training and Support</a:t>
              </a:r>
            </a:p>
          </p:txBody>
        </p:sp>
      </p:grpSp>
      <p:grpSp>
        <p:nvGrpSpPr>
          <p:cNvPr name="Group 81" id="81"/>
          <p:cNvGrpSpPr/>
          <p:nvPr/>
        </p:nvGrpSpPr>
        <p:grpSpPr>
          <a:xfrm rot="0">
            <a:off x="12059612" y="5203634"/>
            <a:ext cx="2595360" cy="839509"/>
            <a:chOff x="0" y="0"/>
            <a:chExt cx="699974" cy="226417"/>
          </a:xfrm>
        </p:grpSpPr>
        <p:sp>
          <p:nvSpPr>
            <p:cNvPr name="Freeform 82" id="82"/>
            <p:cNvSpPr/>
            <p:nvPr/>
          </p:nvSpPr>
          <p:spPr>
            <a:xfrm flipH="false" flipV="false" rot="0">
              <a:off x="0" y="0"/>
              <a:ext cx="699974" cy="226417"/>
            </a:xfrm>
            <a:custGeom>
              <a:avLst/>
              <a:gdLst/>
              <a:ahLst/>
              <a:cxnLst/>
              <a:rect r="r" b="b" t="t" l="l"/>
              <a:pathLst>
                <a:path h="226417" w="699974">
                  <a:moveTo>
                    <a:pt x="44745" y="0"/>
                  </a:moveTo>
                  <a:lnTo>
                    <a:pt x="655229" y="0"/>
                  </a:lnTo>
                  <a:cubicBezTo>
                    <a:pt x="679941" y="0"/>
                    <a:pt x="699974" y="20033"/>
                    <a:pt x="699974" y="44745"/>
                  </a:cubicBezTo>
                  <a:lnTo>
                    <a:pt x="699974" y="181673"/>
                  </a:lnTo>
                  <a:cubicBezTo>
                    <a:pt x="699974" y="206385"/>
                    <a:pt x="679941" y="226417"/>
                    <a:pt x="655229" y="226417"/>
                  </a:cubicBezTo>
                  <a:lnTo>
                    <a:pt x="44745" y="226417"/>
                  </a:lnTo>
                  <a:cubicBezTo>
                    <a:pt x="20033" y="226417"/>
                    <a:pt x="0" y="206385"/>
                    <a:pt x="0" y="181673"/>
                  </a:cubicBezTo>
                  <a:lnTo>
                    <a:pt x="0" y="44745"/>
                  </a:lnTo>
                  <a:cubicBezTo>
                    <a:pt x="0" y="20033"/>
                    <a:pt x="20033" y="0"/>
                    <a:pt x="44745" y="0"/>
                  </a:cubicBezTo>
                  <a:close/>
                </a:path>
              </a:pathLst>
            </a:custGeom>
            <a:solidFill>
              <a:srgbClr val="E1E7FF"/>
            </a:solidFill>
          </p:spPr>
        </p:sp>
        <p:sp>
          <p:nvSpPr>
            <p:cNvPr name="TextBox 83" id="83"/>
            <p:cNvSpPr txBox="true"/>
            <p:nvPr/>
          </p:nvSpPr>
          <p:spPr>
            <a:xfrm>
              <a:off x="0" y="0"/>
              <a:ext cx="699974" cy="226417"/>
            </a:xfrm>
            <a:prstGeom prst="rect">
              <a:avLst/>
            </a:prstGeom>
          </p:spPr>
          <p:txBody>
            <a:bodyPr anchor="ctr" rtlCol="false" tIns="127000" lIns="127000" bIns="127000" rIns="127000"/>
            <a:lstStyle/>
            <a:p>
              <a:pPr algn="ctr">
                <a:lnSpc>
                  <a:spcPts val="1560"/>
                </a:lnSpc>
              </a:pPr>
              <a:r>
                <a:rPr lang="en-US" sz="1300">
                  <a:solidFill>
                    <a:srgbClr val="004E35"/>
                  </a:solidFill>
                  <a:latin typeface="DM Sans"/>
                  <a:ea typeface="DM Sans"/>
                  <a:cs typeface="DM Sans"/>
                  <a:sym typeface="DM Sans"/>
                </a:rPr>
                <a:t>5.1 Model Testing and Validation</a:t>
              </a:r>
            </a:p>
          </p:txBody>
        </p:sp>
      </p:grpSp>
      <p:grpSp>
        <p:nvGrpSpPr>
          <p:cNvPr name="Group 84" id="84"/>
          <p:cNvGrpSpPr/>
          <p:nvPr/>
        </p:nvGrpSpPr>
        <p:grpSpPr>
          <a:xfrm rot="0">
            <a:off x="15319321" y="5203634"/>
            <a:ext cx="2595360" cy="839509"/>
            <a:chOff x="0" y="0"/>
            <a:chExt cx="699974" cy="226417"/>
          </a:xfrm>
        </p:grpSpPr>
        <p:sp>
          <p:nvSpPr>
            <p:cNvPr name="Freeform 85" id="85"/>
            <p:cNvSpPr/>
            <p:nvPr/>
          </p:nvSpPr>
          <p:spPr>
            <a:xfrm flipH="false" flipV="false" rot="0">
              <a:off x="0" y="0"/>
              <a:ext cx="699974" cy="226417"/>
            </a:xfrm>
            <a:custGeom>
              <a:avLst/>
              <a:gdLst/>
              <a:ahLst/>
              <a:cxnLst/>
              <a:rect r="r" b="b" t="t" l="l"/>
              <a:pathLst>
                <a:path h="226417" w="699974">
                  <a:moveTo>
                    <a:pt x="44745" y="0"/>
                  </a:moveTo>
                  <a:lnTo>
                    <a:pt x="655229" y="0"/>
                  </a:lnTo>
                  <a:cubicBezTo>
                    <a:pt x="679941" y="0"/>
                    <a:pt x="699974" y="20033"/>
                    <a:pt x="699974" y="44745"/>
                  </a:cubicBezTo>
                  <a:lnTo>
                    <a:pt x="699974" y="181673"/>
                  </a:lnTo>
                  <a:cubicBezTo>
                    <a:pt x="699974" y="206385"/>
                    <a:pt x="679941" y="226417"/>
                    <a:pt x="655229" y="226417"/>
                  </a:cubicBezTo>
                  <a:lnTo>
                    <a:pt x="44745" y="226417"/>
                  </a:lnTo>
                  <a:cubicBezTo>
                    <a:pt x="20033" y="226417"/>
                    <a:pt x="0" y="206385"/>
                    <a:pt x="0" y="181673"/>
                  </a:cubicBezTo>
                  <a:lnTo>
                    <a:pt x="0" y="44745"/>
                  </a:lnTo>
                  <a:cubicBezTo>
                    <a:pt x="0" y="20033"/>
                    <a:pt x="20033" y="0"/>
                    <a:pt x="44745" y="0"/>
                  </a:cubicBezTo>
                  <a:close/>
                </a:path>
              </a:pathLst>
            </a:custGeom>
            <a:solidFill>
              <a:srgbClr val="E1E7FF"/>
            </a:solidFill>
          </p:spPr>
        </p:sp>
        <p:sp>
          <p:nvSpPr>
            <p:cNvPr name="TextBox 86" id="86"/>
            <p:cNvSpPr txBox="true"/>
            <p:nvPr/>
          </p:nvSpPr>
          <p:spPr>
            <a:xfrm>
              <a:off x="0" y="0"/>
              <a:ext cx="699974" cy="226417"/>
            </a:xfrm>
            <a:prstGeom prst="rect">
              <a:avLst/>
            </a:prstGeom>
          </p:spPr>
          <p:txBody>
            <a:bodyPr anchor="ctr" rtlCol="false" tIns="127000" lIns="127000" bIns="127000" rIns="127000"/>
            <a:lstStyle/>
            <a:p>
              <a:pPr algn="ctr">
                <a:lnSpc>
                  <a:spcPts val="1560"/>
                </a:lnSpc>
              </a:pPr>
              <a:r>
                <a:rPr lang="en-US" sz="1300">
                  <a:solidFill>
                    <a:srgbClr val="004E35"/>
                  </a:solidFill>
                  <a:latin typeface="DM Sans"/>
                  <a:ea typeface="DM Sans"/>
                  <a:cs typeface="DM Sans"/>
                  <a:sym typeface="DM Sans"/>
                </a:rPr>
                <a:t>6.1 Documentation</a:t>
              </a:r>
            </a:p>
          </p:txBody>
        </p:sp>
      </p:grpSp>
      <p:grpSp>
        <p:nvGrpSpPr>
          <p:cNvPr name="Group 87" id="87"/>
          <p:cNvGrpSpPr/>
          <p:nvPr/>
        </p:nvGrpSpPr>
        <p:grpSpPr>
          <a:xfrm rot="0">
            <a:off x="12059612" y="4452195"/>
            <a:ext cx="2595360" cy="602445"/>
            <a:chOff x="0" y="0"/>
            <a:chExt cx="699974" cy="162481"/>
          </a:xfrm>
        </p:grpSpPr>
        <p:sp>
          <p:nvSpPr>
            <p:cNvPr name="Freeform 88" id="88"/>
            <p:cNvSpPr/>
            <p:nvPr/>
          </p:nvSpPr>
          <p:spPr>
            <a:xfrm flipH="false" flipV="false" rot="0">
              <a:off x="0" y="0"/>
              <a:ext cx="699974" cy="162481"/>
            </a:xfrm>
            <a:custGeom>
              <a:avLst/>
              <a:gdLst/>
              <a:ahLst/>
              <a:cxnLst/>
              <a:rect r="r" b="b" t="t" l="l"/>
              <a:pathLst>
                <a:path h="162481" w="699974">
                  <a:moveTo>
                    <a:pt x="29830" y="0"/>
                  </a:moveTo>
                  <a:lnTo>
                    <a:pt x="670144" y="0"/>
                  </a:lnTo>
                  <a:cubicBezTo>
                    <a:pt x="686619" y="0"/>
                    <a:pt x="699974" y="13355"/>
                    <a:pt x="699974" y="29830"/>
                  </a:cubicBezTo>
                  <a:lnTo>
                    <a:pt x="699974" y="132651"/>
                  </a:lnTo>
                  <a:cubicBezTo>
                    <a:pt x="699974" y="140562"/>
                    <a:pt x="696831" y="148150"/>
                    <a:pt x="691237" y="153744"/>
                  </a:cubicBezTo>
                  <a:cubicBezTo>
                    <a:pt x="685643" y="159338"/>
                    <a:pt x="678056" y="162481"/>
                    <a:pt x="670144" y="162481"/>
                  </a:cubicBezTo>
                  <a:lnTo>
                    <a:pt x="29830" y="162481"/>
                  </a:lnTo>
                  <a:cubicBezTo>
                    <a:pt x="13355" y="162481"/>
                    <a:pt x="0" y="149126"/>
                    <a:pt x="0" y="132651"/>
                  </a:cubicBezTo>
                  <a:lnTo>
                    <a:pt x="0" y="29830"/>
                  </a:lnTo>
                  <a:cubicBezTo>
                    <a:pt x="0" y="21918"/>
                    <a:pt x="3143" y="14331"/>
                    <a:pt x="8737" y="8737"/>
                  </a:cubicBezTo>
                  <a:cubicBezTo>
                    <a:pt x="14331" y="3143"/>
                    <a:pt x="21918" y="0"/>
                    <a:pt x="29830" y="0"/>
                  </a:cubicBezTo>
                  <a:close/>
                </a:path>
              </a:pathLst>
            </a:custGeom>
            <a:solidFill>
              <a:srgbClr val="A7C2FF"/>
            </a:solidFill>
          </p:spPr>
        </p:sp>
        <p:sp>
          <p:nvSpPr>
            <p:cNvPr name="TextBox 89" id="89"/>
            <p:cNvSpPr txBox="true"/>
            <p:nvPr/>
          </p:nvSpPr>
          <p:spPr>
            <a:xfrm>
              <a:off x="0" y="0"/>
              <a:ext cx="699974" cy="162481"/>
            </a:xfrm>
            <a:prstGeom prst="rect">
              <a:avLst/>
            </a:prstGeom>
          </p:spPr>
          <p:txBody>
            <a:bodyPr anchor="ctr" rtlCol="false" tIns="127000" lIns="127000" bIns="127000" rIns="127000"/>
            <a:lstStyle/>
            <a:p>
              <a:pPr algn="ctr">
                <a:lnSpc>
                  <a:spcPts val="1680"/>
                </a:lnSpc>
              </a:pPr>
              <a:r>
                <a:rPr lang="en-US" sz="1400">
                  <a:solidFill>
                    <a:srgbClr val="004E35"/>
                  </a:solidFill>
                  <a:latin typeface="DM Sans Bold"/>
                  <a:ea typeface="DM Sans Bold"/>
                  <a:cs typeface="DM Sans Bold"/>
                  <a:sym typeface="DM Sans Bold"/>
                </a:rPr>
                <a:t>5. Testing Phase</a:t>
              </a:r>
            </a:p>
          </p:txBody>
        </p:sp>
      </p:grpSp>
      <p:grpSp>
        <p:nvGrpSpPr>
          <p:cNvPr name="Group 90" id="90"/>
          <p:cNvGrpSpPr/>
          <p:nvPr/>
        </p:nvGrpSpPr>
        <p:grpSpPr>
          <a:xfrm rot="0">
            <a:off x="15319321" y="4452195"/>
            <a:ext cx="2595360" cy="602445"/>
            <a:chOff x="0" y="0"/>
            <a:chExt cx="699974" cy="162481"/>
          </a:xfrm>
        </p:grpSpPr>
        <p:sp>
          <p:nvSpPr>
            <p:cNvPr name="Freeform 91" id="91"/>
            <p:cNvSpPr/>
            <p:nvPr/>
          </p:nvSpPr>
          <p:spPr>
            <a:xfrm flipH="false" flipV="false" rot="0">
              <a:off x="0" y="0"/>
              <a:ext cx="699974" cy="162481"/>
            </a:xfrm>
            <a:custGeom>
              <a:avLst/>
              <a:gdLst/>
              <a:ahLst/>
              <a:cxnLst/>
              <a:rect r="r" b="b" t="t" l="l"/>
              <a:pathLst>
                <a:path h="162481" w="699974">
                  <a:moveTo>
                    <a:pt x="29830" y="0"/>
                  </a:moveTo>
                  <a:lnTo>
                    <a:pt x="670144" y="0"/>
                  </a:lnTo>
                  <a:cubicBezTo>
                    <a:pt x="686619" y="0"/>
                    <a:pt x="699974" y="13355"/>
                    <a:pt x="699974" y="29830"/>
                  </a:cubicBezTo>
                  <a:lnTo>
                    <a:pt x="699974" y="132651"/>
                  </a:lnTo>
                  <a:cubicBezTo>
                    <a:pt x="699974" y="140562"/>
                    <a:pt x="696831" y="148150"/>
                    <a:pt x="691237" y="153744"/>
                  </a:cubicBezTo>
                  <a:cubicBezTo>
                    <a:pt x="685643" y="159338"/>
                    <a:pt x="678056" y="162481"/>
                    <a:pt x="670144" y="162481"/>
                  </a:cubicBezTo>
                  <a:lnTo>
                    <a:pt x="29830" y="162481"/>
                  </a:lnTo>
                  <a:cubicBezTo>
                    <a:pt x="13355" y="162481"/>
                    <a:pt x="0" y="149126"/>
                    <a:pt x="0" y="132651"/>
                  </a:cubicBezTo>
                  <a:lnTo>
                    <a:pt x="0" y="29830"/>
                  </a:lnTo>
                  <a:cubicBezTo>
                    <a:pt x="0" y="21918"/>
                    <a:pt x="3143" y="14331"/>
                    <a:pt x="8737" y="8737"/>
                  </a:cubicBezTo>
                  <a:cubicBezTo>
                    <a:pt x="14331" y="3143"/>
                    <a:pt x="21918" y="0"/>
                    <a:pt x="29830" y="0"/>
                  </a:cubicBezTo>
                  <a:close/>
                </a:path>
              </a:pathLst>
            </a:custGeom>
            <a:solidFill>
              <a:srgbClr val="A7C2FF"/>
            </a:solidFill>
          </p:spPr>
        </p:sp>
        <p:sp>
          <p:nvSpPr>
            <p:cNvPr name="TextBox 92" id="92"/>
            <p:cNvSpPr txBox="true"/>
            <p:nvPr/>
          </p:nvSpPr>
          <p:spPr>
            <a:xfrm>
              <a:off x="0" y="0"/>
              <a:ext cx="699974" cy="162481"/>
            </a:xfrm>
            <a:prstGeom prst="rect">
              <a:avLst/>
            </a:prstGeom>
          </p:spPr>
          <p:txBody>
            <a:bodyPr anchor="ctr" rtlCol="false" tIns="127000" lIns="127000" bIns="127000" rIns="127000"/>
            <a:lstStyle/>
            <a:p>
              <a:pPr algn="ctr">
                <a:lnSpc>
                  <a:spcPts val="1680"/>
                </a:lnSpc>
              </a:pPr>
              <a:r>
                <a:rPr lang="en-US" sz="1400">
                  <a:solidFill>
                    <a:srgbClr val="004E35"/>
                  </a:solidFill>
                  <a:latin typeface="DM Sans Bold"/>
                  <a:ea typeface="DM Sans Bold"/>
                  <a:cs typeface="DM Sans Bold"/>
                  <a:sym typeface="DM Sans Bold"/>
                </a:rPr>
                <a:t>6. Finalization Phase</a:t>
              </a:r>
            </a:p>
          </p:txBody>
        </p:sp>
      </p:grpSp>
      <p:sp>
        <p:nvSpPr>
          <p:cNvPr name="AutoShape 93" id="93"/>
          <p:cNvSpPr/>
          <p:nvPr/>
        </p:nvSpPr>
        <p:spPr>
          <a:xfrm flipV="true">
            <a:off x="1882442" y="3767740"/>
            <a:ext cx="15376858" cy="0"/>
          </a:xfrm>
          <a:prstGeom prst="line">
            <a:avLst/>
          </a:prstGeom>
          <a:ln cap="flat" w="19050">
            <a:solidFill>
              <a:srgbClr val="004E35"/>
            </a:solidFill>
            <a:prstDash val="solid"/>
            <a:headEnd type="none" len="sm" w="sm"/>
            <a:tailEnd type="none" len="sm" w="sm"/>
          </a:ln>
        </p:spPr>
      </p:sp>
      <p:sp>
        <p:nvSpPr>
          <p:cNvPr name="AutoShape 94" id="94"/>
          <p:cNvSpPr/>
          <p:nvPr/>
        </p:nvSpPr>
        <p:spPr>
          <a:xfrm flipH="true" flipV="true">
            <a:off x="1900730" y="3767740"/>
            <a:ext cx="0" cy="684455"/>
          </a:xfrm>
          <a:prstGeom prst="line">
            <a:avLst/>
          </a:prstGeom>
          <a:ln cap="flat" w="19050">
            <a:solidFill>
              <a:srgbClr val="004E35"/>
            </a:solidFill>
            <a:prstDash val="solid"/>
            <a:headEnd type="arrow" len="sm" w="med"/>
            <a:tailEnd type="none" len="sm" w="sm"/>
          </a:ln>
        </p:spPr>
      </p:sp>
      <p:sp>
        <p:nvSpPr>
          <p:cNvPr name="AutoShape 95" id="95"/>
          <p:cNvSpPr/>
          <p:nvPr/>
        </p:nvSpPr>
        <p:spPr>
          <a:xfrm flipV="true">
            <a:off x="1900730" y="5054641"/>
            <a:ext cx="0" cy="148993"/>
          </a:xfrm>
          <a:prstGeom prst="line">
            <a:avLst/>
          </a:prstGeom>
          <a:ln cap="flat" w="19050">
            <a:solidFill>
              <a:srgbClr val="004E35">
                <a:alpha val="49804"/>
              </a:srgbClr>
            </a:solidFill>
            <a:prstDash val="sysDash"/>
            <a:headEnd type="arrow" len="sm" w="med"/>
            <a:tailEnd type="none" len="sm" w="sm"/>
          </a:ln>
        </p:spPr>
      </p:sp>
      <p:sp>
        <p:nvSpPr>
          <p:cNvPr name="AutoShape 96" id="96"/>
          <p:cNvSpPr/>
          <p:nvPr/>
        </p:nvSpPr>
        <p:spPr>
          <a:xfrm flipV="true">
            <a:off x="1900730" y="6043143"/>
            <a:ext cx="0" cy="148993"/>
          </a:xfrm>
          <a:prstGeom prst="line">
            <a:avLst/>
          </a:prstGeom>
          <a:ln cap="flat" w="19050">
            <a:solidFill>
              <a:srgbClr val="004E35">
                <a:alpha val="49804"/>
              </a:srgbClr>
            </a:solidFill>
            <a:prstDash val="sysDash"/>
            <a:headEnd type="arrow" len="sm" w="med"/>
            <a:tailEnd type="none" len="sm" w="sm"/>
          </a:ln>
        </p:spPr>
      </p:sp>
      <p:sp>
        <p:nvSpPr>
          <p:cNvPr name="AutoShape 97" id="97"/>
          <p:cNvSpPr/>
          <p:nvPr/>
        </p:nvSpPr>
        <p:spPr>
          <a:xfrm flipH="true" flipV="true">
            <a:off x="1900730" y="7031646"/>
            <a:ext cx="0" cy="148993"/>
          </a:xfrm>
          <a:prstGeom prst="line">
            <a:avLst/>
          </a:prstGeom>
          <a:ln cap="flat" w="19050">
            <a:solidFill>
              <a:srgbClr val="004E35">
                <a:alpha val="49804"/>
              </a:srgbClr>
            </a:solidFill>
            <a:prstDash val="sysDash"/>
            <a:headEnd type="arrow" len="sm" w="med"/>
            <a:tailEnd type="none" len="sm" w="sm"/>
          </a:ln>
        </p:spPr>
      </p:sp>
      <p:sp>
        <p:nvSpPr>
          <p:cNvPr name="AutoShape 98" id="98"/>
          <p:cNvSpPr/>
          <p:nvPr/>
        </p:nvSpPr>
        <p:spPr>
          <a:xfrm flipV="true">
            <a:off x="4706705" y="3767740"/>
            <a:ext cx="0" cy="684455"/>
          </a:xfrm>
          <a:prstGeom prst="line">
            <a:avLst/>
          </a:prstGeom>
          <a:ln cap="flat" w="19050">
            <a:solidFill>
              <a:srgbClr val="004E35"/>
            </a:solidFill>
            <a:prstDash val="solid"/>
            <a:headEnd type="arrow" len="sm" w="med"/>
            <a:tailEnd type="none" len="sm" w="sm"/>
          </a:ln>
        </p:spPr>
      </p:sp>
      <p:sp>
        <p:nvSpPr>
          <p:cNvPr name="AutoShape 99" id="99"/>
          <p:cNvSpPr/>
          <p:nvPr/>
        </p:nvSpPr>
        <p:spPr>
          <a:xfrm flipV="true">
            <a:off x="9354438" y="3237402"/>
            <a:ext cx="0" cy="530339"/>
          </a:xfrm>
          <a:prstGeom prst="line">
            <a:avLst/>
          </a:prstGeom>
          <a:ln cap="flat" w="19050">
            <a:solidFill>
              <a:srgbClr val="004E35"/>
            </a:solidFill>
            <a:prstDash val="solid"/>
            <a:headEnd type="arrow" len="sm" w="med"/>
            <a:tailEnd type="none" len="sm" w="sm"/>
          </a:ln>
        </p:spPr>
      </p:sp>
      <p:sp>
        <p:nvSpPr>
          <p:cNvPr name="AutoShape 100" id="100"/>
          <p:cNvSpPr/>
          <p:nvPr/>
        </p:nvSpPr>
        <p:spPr>
          <a:xfrm flipV="true">
            <a:off x="10315780" y="3767740"/>
            <a:ext cx="0" cy="684455"/>
          </a:xfrm>
          <a:prstGeom prst="line">
            <a:avLst/>
          </a:prstGeom>
          <a:ln cap="flat" w="19050">
            <a:solidFill>
              <a:srgbClr val="004E35"/>
            </a:solidFill>
            <a:prstDash val="solid"/>
            <a:headEnd type="arrow" len="sm" w="med"/>
            <a:tailEnd type="none" len="sm" w="sm"/>
          </a:ln>
        </p:spPr>
      </p:sp>
      <p:sp>
        <p:nvSpPr>
          <p:cNvPr name="AutoShape 101" id="101"/>
          <p:cNvSpPr/>
          <p:nvPr/>
        </p:nvSpPr>
        <p:spPr>
          <a:xfrm flipV="true">
            <a:off x="7512945" y="3767740"/>
            <a:ext cx="0" cy="684455"/>
          </a:xfrm>
          <a:prstGeom prst="line">
            <a:avLst/>
          </a:prstGeom>
          <a:ln cap="flat" w="19050">
            <a:solidFill>
              <a:srgbClr val="004E35"/>
            </a:solidFill>
            <a:prstDash val="solid"/>
            <a:headEnd type="arrow" len="sm" w="med"/>
            <a:tailEnd type="none" len="sm" w="sm"/>
          </a:ln>
        </p:spPr>
      </p:sp>
      <p:sp>
        <p:nvSpPr>
          <p:cNvPr name="AutoShape 102" id="102"/>
          <p:cNvSpPr/>
          <p:nvPr/>
        </p:nvSpPr>
        <p:spPr>
          <a:xfrm flipV="true">
            <a:off x="13357292" y="3767740"/>
            <a:ext cx="0" cy="684455"/>
          </a:xfrm>
          <a:prstGeom prst="line">
            <a:avLst/>
          </a:prstGeom>
          <a:ln cap="flat" w="19050">
            <a:solidFill>
              <a:srgbClr val="004E35"/>
            </a:solidFill>
            <a:prstDash val="solid"/>
            <a:headEnd type="arrow" len="sm" w="med"/>
            <a:tailEnd type="none" len="sm" w="sm"/>
          </a:ln>
        </p:spPr>
      </p:sp>
      <p:sp>
        <p:nvSpPr>
          <p:cNvPr name="AutoShape 103" id="103"/>
          <p:cNvSpPr/>
          <p:nvPr/>
        </p:nvSpPr>
        <p:spPr>
          <a:xfrm flipV="true">
            <a:off x="17249775" y="3767740"/>
            <a:ext cx="0" cy="684455"/>
          </a:xfrm>
          <a:prstGeom prst="line">
            <a:avLst/>
          </a:prstGeom>
          <a:ln cap="flat" w="19050">
            <a:solidFill>
              <a:srgbClr val="004E35"/>
            </a:solidFill>
            <a:prstDash val="solid"/>
            <a:headEnd type="arrow" len="sm" w="med"/>
            <a:tailEnd type="none" len="sm" w="sm"/>
          </a:ln>
        </p:spPr>
      </p:sp>
      <p:sp>
        <p:nvSpPr>
          <p:cNvPr name="AutoShape 104" id="104"/>
          <p:cNvSpPr/>
          <p:nvPr/>
        </p:nvSpPr>
        <p:spPr>
          <a:xfrm flipV="true">
            <a:off x="4699255" y="5054641"/>
            <a:ext cx="0" cy="148993"/>
          </a:xfrm>
          <a:prstGeom prst="line">
            <a:avLst/>
          </a:prstGeom>
          <a:ln cap="flat" w="19050">
            <a:solidFill>
              <a:srgbClr val="004E35">
                <a:alpha val="49804"/>
              </a:srgbClr>
            </a:solidFill>
            <a:prstDash val="sysDash"/>
            <a:headEnd type="arrow" len="sm" w="med"/>
            <a:tailEnd type="none" len="sm" w="sm"/>
          </a:ln>
        </p:spPr>
      </p:sp>
      <p:sp>
        <p:nvSpPr>
          <p:cNvPr name="AutoShape 105" id="105"/>
          <p:cNvSpPr/>
          <p:nvPr/>
        </p:nvSpPr>
        <p:spPr>
          <a:xfrm flipH="true" flipV="true">
            <a:off x="4699255" y="6043143"/>
            <a:ext cx="0" cy="148993"/>
          </a:xfrm>
          <a:prstGeom prst="line">
            <a:avLst/>
          </a:prstGeom>
          <a:ln cap="flat" w="19050">
            <a:solidFill>
              <a:srgbClr val="004E35">
                <a:alpha val="49804"/>
              </a:srgbClr>
            </a:solidFill>
            <a:prstDash val="sysDash"/>
            <a:headEnd type="arrow" len="sm" w="med"/>
            <a:tailEnd type="none" len="sm" w="sm"/>
          </a:ln>
        </p:spPr>
      </p:sp>
      <p:sp>
        <p:nvSpPr>
          <p:cNvPr name="AutoShape 106" id="106"/>
          <p:cNvSpPr/>
          <p:nvPr/>
        </p:nvSpPr>
        <p:spPr>
          <a:xfrm flipV="true">
            <a:off x="4699255" y="7031646"/>
            <a:ext cx="0" cy="148993"/>
          </a:xfrm>
          <a:prstGeom prst="line">
            <a:avLst/>
          </a:prstGeom>
          <a:ln cap="flat" w="19050">
            <a:solidFill>
              <a:srgbClr val="004E35">
                <a:alpha val="49804"/>
              </a:srgbClr>
            </a:solidFill>
            <a:prstDash val="sysDash"/>
            <a:headEnd type="arrow" len="sm" w="med"/>
            <a:tailEnd type="none" len="sm" w="sm"/>
          </a:ln>
        </p:spPr>
      </p:sp>
      <p:sp>
        <p:nvSpPr>
          <p:cNvPr name="AutoShape 107" id="107"/>
          <p:cNvSpPr/>
          <p:nvPr/>
        </p:nvSpPr>
        <p:spPr>
          <a:xfrm flipV="true">
            <a:off x="7503420" y="5054641"/>
            <a:ext cx="0" cy="148993"/>
          </a:xfrm>
          <a:prstGeom prst="line">
            <a:avLst/>
          </a:prstGeom>
          <a:ln cap="flat" w="19050">
            <a:solidFill>
              <a:srgbClr val="004E35">
                <a:alpha val="49804"/>
              </a:srgbClr>
            </a:solidFill>
            <a:prstDash val="sysDash"/>
            <a:headEnd type="arrow" len="sm" w="med"/>
            <a:tailEnd type="none" len="sm" w="sm"/>
          </a:ln>
        </p:spPr>
      </p:sp>
      <p:sp>
        <p:nvSpPr>
          <p:cNvPr name="AutoShape 108" id="108"/>
          <p:cNvSpPr/>
          <p:nvPr/>
        </p:nvSpPr>
        <p:spPr>
          <a:xfrm flipH="true" flipV="true">
            <a:off x="7503420" y="6043143"/>
            <a:ext cx="0" cy="148993"/>
          </a:xfrm>
          <a:prstGeom prst="line">
            <a:avLst/>
          </a:prstGeom>
          <a:ln cap="flat" w="19050">
            <a:solidFill>
              <a:srgbClr val="004E35">
                <a:alpha val="49804"/>
              </a:srgbClr>
            </a:solidFill>
            <a:prstDash val="sysDash"/>
            <a:headEnd type="arrow" len="sm" w="med"/>
            <a:tailEnd type="none" len="sm" w="sm"/>
          </a:ln>
        </p:spPr>
      </p:sp>
      <p:sp>
        <p:nvSpPr>
          <p:cNvPr name="AutoShape 109" id="109"/>
          <p:cNvSpPr/>
          <p:nvPr/>
        </p:nvSpPr>
        <p:spPr>
          <a:xfrm flipV="true">
            <a:off x="7503420" y="7031646"/>
            <a:ext cx="0" cy="148993"/>
          </a:xfrm>
          <a:prstGeom prst="line">
            <a:avLst/>
          </a:prstGeom>
          <a:ln cap="flat" w="19050">
            <a:solidFill>
              <a:srgbClr val="004E35">
                <a:alpha val="49804"/>
              </a:srgbClr>
            </a:solidFill>
            <a:prstDash val="sysDash"/>
            <a:headEnd type="arrow" len="sm" w="med"/>
            <a:tailEnd type="none" len="sm" w="sm"/>
          </a:ln>
        </p:spPr>
      </p:sp>
      <p:sp>
        <p:nvSpPr>
          <p:cNvPr name="AutoShape 110" id="110"/>
          <p:cNvSpPr/>
          <p:nvPr/>
        </p:nvSpPr>
        <p:spPr>
          <a:xfrm flipV="true">
            <a:off x="10308330" y="5054641"/>
            <a:ext cx="0" cy="148993"/>
          </a:xfrm>
          <a:prstGeom prst="line">
            <a:avLst/>
          </a:prstGeom>
          <a:ln cap="flat" w="19050">
            <a:solidFill>
              <a:srgbClr val="004E35">
                <a:alpha val="49804"/>
              </a:srgbClr>
            </a:solidFill>
            <a:prstDash val="sysDash"/>
            <a:headEnd type="arrow" len="sm" w="med"/>
            <a:tailEnd type="none" len="sm" w="sm"/>
          </a:ln>
        </p:spPr>
      </p:sp>
      <p:sp>
        <p:nvSpPr>
          <p:cNvPr name="AutoShape 111" id="111"/>
          <p:cNvSpPr/>
          <p:nvPr/>
        </p:nvSpPr>
        <p:spPr>
          <a:xfrm flipV="true">
            <a:off x="10308330" y="6043143"/>
            <a:ext cx="0" cy="148993"/>
          </a:xfrm>
          <a:prstGeom prst="line">
            <a:avLst/>
          </a:prstGeom>
          <a:ln cap="flat" w="19050">
            <a:solidFill>
              <a:srgbClr val="004E35">
                <a:alpha val="49804"/>
              </a:srgbClr>
            </a:solidFill>
            <a:prstDash val="sysDash"/>
            <a:headEnd type="arrow" len="sm" w="med"/>
            <a:tailEnd type="none" len="sm" w="sm"/>
          </a:ln>
        </p:spPr>
      </p:sp>
      <p:sp>
        <p:nvSpPr>
          <p:cNvPr name="AutoShape 112" id="112"/>
          <p:cNvSpPr/>
          <p:nvPr/>
        </p:nvSpPr>
        <p:spPr>
          <a:xfrm flipV="true">
            <a:off x="10308330" y="7031646"/>
            <a:ext cx="0" cy="148993"/>
          </a:xfrm>
          <a:prstGeom prst="line">
            <a:avLst/>
          </a:prstGeom>
          <a:ln cap="flat" w="19050">
            <a:solidFill>
              <a:srgbClr val="004E35">
                <a:alpha val="49804"/>
              </a:srgbClr>
            </a:solidFill>
            <a:prstDash val="sysDash"/>
            <a:headEnd type="arrow" len="sm" w="med"/>
            <a:tailEnd type="none" len="sm" w="sm"/>
          </a:ln>
        </p:spPr>
      </p:sp>
      <p:sp>
        <p:nvSpPr>
          <p:cNvPr name="AutoShape 113" id="113"/>
          <p:cNvSpPr/>
          <p:nvPr/>
        </p:nvSpPr>
        <p:spPr>
          <a:xfrm flipV="true">
            <a:off x="10308330" y="8020149"/>
            <a:ext cx="0" cy="155766"/>
          </a:xfrm>
          <a:prstGeom prst="line">
            <a:avLst/>
          </a:prstGeom>
          <a:ln cap="flat" w="19050">
            <a:solidFill>
              <a:srgbClr val="004E35">
                <a:alpha val="49804"/>
              </a:srgbClr>
            </a:solidFill>
            <a:prstDash val="sysDash"/>
            <a:headEnd type="arrow" len="sm" w="med"/>
            <a:tailEnd type="none" len="sm" w="sm"/>
          </a:ln>
        </p:spPr>
      </p:sp>
      <p:sp>
        <p:nvSpPr>
          <p:cNvPr name="AutoShape 114" id="114"/>
          <p:cNvSpPr/>
          <p:nvPr/>
        </p:nvSpPr>
        <p:spPr>
          <a:xfrm flipH="true" flipV="true">
            <a:off x="13357292" y="5054641"/>
            <a:ext cx="0" cy="148993"/>
          </a:xfrm>
          <a:prstGeom prst="line">
            <a:avLst/>
          </a:prstGeom>
          <a:ln cap="flat" w="19050">
            <a:solidFill>
              <a:srgbClr val="004E35">
                <a:alpha val="49804"/>
              </a:srgbClr>
            </a:solidFill>
            <a:prstDash val="sysDash"/>
            <a:headEnd type="arrow" len="sm" w="med"/>
            <a:tailEnd type="none" len="sm" w="sm"/>
          </a:ln>
        </p:spPr>
      </p:sp>
      <p:sp>
        <p:nvSpPr>
          <p:cNvPr name="AutoShape 115" id="115"/>
          <p:cNvSpPr/>
          <p:nvPr/>
        </p:nvSpPr>
        <p:spPr>
          <a:xfrm flipV="true">
            <a:off x="16617001" y="5054641"/>
            <a:ext cx="0" cy="148993"/>
          </a:xfrm>
          <a:prstGeom prst="line">
            <a:avLst/>
          </a:prstGeom>
          <a:ln cap="flat" w="19050">
            <a:solidFill>
              <a:srgbClr val="004E35">
                <a:alpha val="49804"/>
              </a:srgbClr>
            </a:solidFill>
            <a:prstDash val="sysDash"/>
            <a:headEnd type="arrow" len="sm" w="med"/>
            <a:tailEnd type="none" len="sm" w="sm"/>
          </a:ln>
        </p:spPr>
      </p:sp>
      <p:sp>
        <p:nvSpPr>
          <p:cNvPr name="AutoShape 116" id="116"/>
          <p:cNvSpPr/>
          <p:nvPr/>
        </p:nvSpPr>
        <p:spPr>
          <a:xfrm flipV="true">
            <a:off x="13357292" y="6043143"/>
            <a:ext cx="0" cy="148993"/>
          </a:xfrm>
          <a:prstGeom prst="line">
            <a:avLst/>
          </a:prstGeom>
          <a:ln cap="flat" w="19050">
            <a:solidFill>
              <a:srgbClr val="004E35">
                <a:alpha val="49804"/>
              </a:srgbClr>
            </a:solidFill>
            <a:prstDash val="sysDash"/>
            <a:headEnd type="arrow" len="sm" w="med"/>
            <a:tailEnd type="none" len="sm" w="sm"/>
          </a:ln>
        </p:spPr>
      </p:sp>
      <p:sp>
        <p:nvSpPr>
          <p:cNvPr name="AutoShape 117" id="117"/>
          <p:cNvSpPr/>
          <p:nvPr/>
        </p:nvSpPr>
        <p:spPr>
          <a:xfrm flipV="true">
            <a:off x="16617001" y="6043143"/>
            <a:ext cx="0" cy="148993"/>
          </a:xfrm>
          <a:prstGeom prst="line">
            <a:avLst/>
          </a:prstGeom>
          <a:ln cap="flat" w="19050">
            <a:solidFill>
              <a:srgbClr val="004E35">
                <a:alpha val="49804"/>
              </a:srgbClr>
            </a:solidFill>
            <a:prstDash val="sysDash"/>
            <a:headEnd type="arrow" len="sm" w="med"/>
            <a:tailEnd type="none" len="sm" w="sm"/>
          </a:ln>
        </p:spPr>
      </p:sp>
      <p:sp>
        <p:nvSpPr>
          <p:cNvPr name="AutoShape 118" id="118"/>
          <p:cNvSpPr/>
          <p:nvPr/>
        </p:nvSpPr>
        <p:spPr>
          <a:xfrm flipV="true">
            <a:off x="13357292" y="7031646"/>
            <a:ext cx="0" cy="148993"/>
          </a:xfrm>
          <a:prstGeom prst="line">
            <a:avLst/>
          </a:prstGeom>
          <a:ln cap="flat" w="19050">
            <a:solidFill>
              <a:srgbClr val="004E35">
                <a:alpha val="49804"/>
              </a:srgbClr>
            </a:solidFill>
            <a:prstDash val="sysDash"/>
            <a:headEnd type="arrow" len="sm" w="med"/>
            <a:tailEnd type="none" len="sm" w="sm"/>
          </a:ln>
        </p:spPr>
      </p:sp>
      <p:sp>
        <p:nvSpPr>
          <p:cNvPr name="AutoShape 119" id="119"/>
          <p:cNvSpPr/>
          <p:nvPr/>
        </p:nvSpPr>
        <p:spPr>
          <a:xfrm flipV="true">
            <a:off x="16617001" y="7031646"/>
            <a:ext cx="0" cy="148993"/>
          </a:xfrm>
          <a:prstGeom prst="line">
            <a:avLst/>
          </a:prstGeom>
          <a:ln cap="flat" w="19050">
            <a:solidFill>
              <a:srgbClr val="004E35">
                <a:alpha val="49804"/>
              </a:srgbClr>
            </a:solidFill>
            <a:prstDash val="sysDash"/>
            <a:headEnd type="arrow" len="sm" w="med"/>
            <a:tailEnd type="none" len="sm" w="sm"/>
          </a:ln>
        </p:spPr>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FCFEFF"/>
        </a:solidFill>
      </p:bgPr>
    </p:bg>
    <p:spTree>
      <p:nvGrpSpPr>
        <p:cNvPr id="1" name=""/>
        <p:cNvGrpSpPr/>
        <p:nvPr/>
      </p:nvGrpSpPr>
      <p:grpSpPr>
        <a:xfrm>
          <a:off x="0" y="0"/>
          <a:ext cx="0" cy="0"/>
          <a:chOff x="0" y="0"/>
          <a:chExt cx="0" cy="0"/>
        </a:xfrm>
      </p:grpSpPr>
      <p:sp>
        <p:nvSpPr>
          <p:cNvPr name="Freeform 2" id="2"/>
          <p:cNvSpPr/>
          <p:nvPr/>
        </p:nvSpPr>
        <p:spPr>
          <a:xfrm flipH="false" flipV="false" rot="-1780280">
            <a:off x="-2739643" y="-1859419"/>
            <a:ext cx="8627188" cy="5144941"/>
          </a:xfrm>
          <a:custGeom>
            <a:avLst/>
            <a:gdLst/>
            <a:ahLst/>
            <a:cxnLst/>
            <a:rect r="r" b="b" t="t" l="l"/>
            <a:pathLst>
              <a:path h="5144941" w="8627188">
                <a:moveTo>
                  <a:pt x="0" y="0"/>
                </a:moveTo>
                <a:lnTo>
                  <a:pt x="8627188" y="0"/>
                </a:lnTo>
                <a:lnTo>
                  <a:pt x="8627188" y="5144942"/>
                </a:lnTo>
                <a:lnTo>
                  <a:pt x="0" y="514494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8820853">
            <a:off x="11232533" y="7572586"/>
            <a:ext cx="8627188" cy="5144941"/>
          </a:xfrm>
          <a:custGeom>
            <a:avLst/>
            <a:gdLst/>
            <a:ahLst/>
            <a:cxnLst/>
            <a:rect r="r" b="b" t="t" l="l"/>
            <a:pathLst>
              <a:path h="5144941" w="8627188">
                <a:moveTo>
                  <a:pt x="0" y="0"/>
                </a:moveTo>
                <a:lnTo>
                  <a:pt x="8627188" y="0"/>
                </a:lnTo>
                <a:lnTo>
                  <a:pt x="8627188" y="5144941"/>
                </a:lnTo>
                <a:lnTo>
                  <a:pt x="0" y="514494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2135385" y="1939166"/>
            <a:ext cx="5680978" cy="2747528"/>
            <a:chOff x="0" y="0"/>
            <a:chExt cx="7574637" cy="3663370"/>
          </a:xfrm>
        </p:grpSpPr>
        <p:sp>
          <p:nvSpPr>
            <p:cNvPr name="Freeform 5" id="5"/>
            <p:cNvSpPr/>
            <p:nvPr/>
          </p:nvSpPr>
          <p:spPr>
            <a:xfrm flipH="true" flipV="true" rot="0">
              <a:off x="0" y="0"/>
              <a:ext cx="7574637" cy="3663370"/>
            </a:xfrm>
            <a:custGeom>
              <a:avLst/>
              <a:gdLst/>
              <a:ahLst/>
              <a:cxnLst/>
              <a:rect r="r" b="b" t="t" l="l"/>
              <a:pathLst>
                <a:path h="3663370" w="7574637">
                  <a:moveTo>
                    <a:pt x="7574637" y="3663370"/>
                  </a:moveTo>
                  <a:lnTo>
                    <a:pt x="0" y="3663370"/>
                  </a:lnTo>
                  <a:lnTo>
                    <a:pt x="0" y="0"/>
                  </a:lnTo>
                  <a:lnTo>
                    <a:pt x="7574637" y="0"/>
                  </a:lnTo>
                  <a:lnTo>
                    <a:pt x="7574637" y="366337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058178" y="1037245"/>
              <a:ext cx="1452152" cy="1462791"/>
            </a:xfrm>
            <a:custGeom>
              <a:avLst/>
              <a:gdLst/>
              <a:ahLst/>
              <a:cxnLst/>
              <a:rect r="r" b="b" t="t" l="l"/>
              <a:pathLst>
                <a:path h="1462791" w="1452152">
                  <a:moveTo>
                    <a:pt x="0" y="0"/>
                  </a:moveTo>
                  <a:lnTo>
                    <a:pt x="1452152" y="0"/>
                  </a:lnTo>
                  <a:lnTo>
                    <a:pt x="1452152" y="1462790"/>
                  </a:lnTo>
                  <a:lnTo>
                    <a:pt x="0" y="146279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7" id="7"/>
            <p:cNvSpPr txBox="true"/>
            <p:nvPr/>
          </p:nvSpPr>
          <p:spPr>
            <a:xfrm rot="0">
              <a:off x="2984239" y="1904234"/>
              <a:ext cx="4236754" cy="1134453"/>
            </a:xfrm>
            <a:prstGeom prst="rect">
              <a:avLst/>
            </a:prstGeom>
          </p:spPr>
          <p:txBody>
            <a:bodyPr anchor="t" rtlCol="false" tIns="0" lIns="0" bIns="0" rIns="0">
              <a:spAutoFit/>
            </a:bodyPr>
            <a:lstStyle/>
            <a:p>
              <a:pPr algn="ctr">
                <a:lnSpc>
                  <a:spcPts val="3438"/>
                </a:lnSpc>
              </a:pPr>
              <a:r>
                <a:rPr lang="en-US" sz="2456" spc="122">
                  <a:solidFill>
                    <a:srgbClr val="FCFEFF"/>
                  </a:solidFill>
                  <a:latin typeface="Dynamo Medium"/>
                  <a:ea typeface="Dynamo Medium"/>
                  <a:cs typeface="Dynamo Medium"/>
                  <a:sym typeface="Dynamo Medium"/>
                </a:rPr>
                <a:t>SIGN LANGUAGE GESTURE DATASET</a:t>
              </a:r>
            </a:p>
          </p:txBody>
        </p:sp>
      </p:grpSp>
      <p:grpSp>
        <p:nvGrpSpPr>
          <p:cNvPr name="Group 8" id="8"/>
          <p:cNvGrpSpPr/>
          <p:nvPr/>
        </p:nvGrpSpPr>
        <p:grpSpPr>
          <a:xfrm rot="0">
            <a:off x="10527327" y="1939166"/>
            <a:ext cx="5680978" cy="2747528"/>
            <a:chOff x="0" y="0"/>
            <a:chExt cx="7574637" cy="3663370"/>
          </a:xfrm>
        </p:grpSpPr>
        <p:sp>
          <p:nvSpPr>
            <p:cNvPr name="Freeform 9" id="9"/>
            <p:cNvSpPr/>
            <p:nvPr/>
          </p:nvSpPr>
          <p:spPr>
            <a:xfrm flipH="true" flipV="true" rot="0">
              <a:off x="0" y="0"/>
              <a:ext cx="7574637" cy="3663370"/>
            </a:xfrm>
            <a:custGeom>
              <a:avLst/>
              <a:gdLst/>
              <a:ahLst/>
              <a:cxnLst/>
              <a:rect r="r" b="b" t="t" l="l"/>
              <a:pathLst>
                <a:path h="3663370" w="7574637">
                  <a:moveTo>
                    <a:pt x="7574637" y="3663370"/>
                  </a:moveTo>
                  <a:lnTo>
                    <a:pt x="0" y="3663370"/>
                  </a:lnTo>
                  <a:lnTo>
                    <a:pt x="0" y="0"/>
                  </a:lnTo>
                  <a:lnTo>
                    <a:pt x="7574637" y="0"/>
                  </a:lnTo>
                  <a:lnTo>
                    <a:pt x="7574637" y="366337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1032613" y="1036790"/>
              <a:ext cx="1452152" cy="1462791"/>
            </a:xfrm>
            <a:custGeom>
              <a:avLst/>
              <a:gdLst/>
              <a:ahLst/>
              <a:cxnLst/>
              <a:rect r="r" b="b" t="t" l="l"/>
              <a:pathLst>
                <a:path h="1462791" w="1452152">
                  <a:moveTo>
                    <a:pt x="0" y="0"/>
                  </a:moveTo>
                  <a:lnTo>
                    <a:pt x="1452152" y="0"/>
                  </a:lnTo>
                  <a:lnTo>
                    <a:pt x="1452152" y="1462790"/>
                  </a:lnTo>
                  <a:lnTo>
                    <a:pt x="0" y="146279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1" id="11"/>
            <p:cNvSpPr txBox="true"/>
            <p:nvPr/>
          </p:nvSpPr>
          <p:spPr>
            <a:xfrm rot="0">
              <a:off x="3009639" y="1723735"/>
              <a:ext cx="4236754" cy="1714700"/>
            </a:xfrm>
            <a:prstGeom prst="rect">
              <a:avLst/>
            </a:prstGeom>
          </p:spPr>
          <p:txBody>
            <a:bodyPr anchor="t" rtlCol="false" tIns="0" lIns="0" bIns="0" rIns="0">
              <a:spAutoFit/>
            </a:bodyPr>
            <a:lstStyle/>
            <a:p>
              <a:pPr algn="ctr">
                <a:lnSpc>
                  <a:spcPts val="3438"/>
                </a:lnSpc>
              </a:pPr>
              <a:r>
                <a:rPr lang="en-US" sz="2456" spc="122">
                  <a:solidFill>
                    <a:srgbClr val="FCFEFF"/>
                  </a:solidFill>
                  <a:latin typeface="Dynamo Medium"/>
                  <a:ea typeface="Dynamo Medium"/>
                  <a:cs typeface="Dynamo Medium"/>
                  <a:sym typeface="Dynamo Medium"/>
                </a:rPr>
                <a:t>WHEELCHAIR CONTROL COMMANDS DATASET</a:t>
              </a:r>
            </a:p>
          </p:txBody>
        </p:sp>
      </p:grpSp>
      <p:grpSp>
        <p:nvGrpSpPr>
          <p:cNvPr name="Group 12" id="12"/>
          <p:cNvGrpSpPr>
            <a:grpSpLocks noChangeAspect="true"/>
          </p:cNvGrpSpPr>
          <p:nvPr/>
        </p:nvGrpSpPr>
        <p:grpSpPr>
          <a:xfrm rot="0">
            <a:off x="3053137" y="5143500"/>
            <a:ext cx="3845475" cy="4642257"/>
            <a:chOff x="0" y="0"/>
            <a:chExt cx="6350000" cy="7665720"/>
          </a:xfrm>
        </p:grpSpPr>
        <p:sp>
          <p:nvSpPr>
            <p:cNvPr name="Freeform 13" id="13"/>
            <p:cNvSpPr/>
            <p:nvPr/>
          </p:nvSpPr>
          <p:spPr>
            <a:xfrm flipH="false" flipV="false" rot="0">
              <a:off x="-309880" y="0"/>
              <a:ext cx="6969760" cy="7975600"/>
            </a:xfrm>
            <a:custGeom>
              <a:avLst/>
              <a:gdLst/>
              <a:ahLst/>
              <a:cxnLst/>
              <a:rect r="r" b="b" t="t" l="l"/>
              <a:pathLst>
                <a:path h="7975600" w="6969760">
                  <a:moveTo>
                    <a:pt x="5730240" y="6734810"/>
                  </a:moveTo>
                  <a:cubicBezTo>
                    <a:pt x="6969760" y="5495290"/>
                    <a:pt x="6969760" y="3484880"/>
                    <a:pt x="5730240" y="2244090"/>
                  </a:cubicBezTo>
                  <a:lnTo>
                    <a:pt x="3484880" y="0"/>
                  </a:lnTo>
                  <a:lnTo>
                    <a:pt x="1239520" y="2245360"/>
                  </a:lnTo>
                  <a:cubicBezTo>
                    <a:pt x="0" y="3484880"/>
                    <a:pt x="0" y="5495290"/>
                    <a:pt x="1239520" y="6736080"/>
                  </a:cubicBezTo>
                  <a:cubicBezTo>
                    <a:pt x="2480310" y="7975600"/>
                    <a:pt x="4489450" y="7975600"/>
                    <a:pt x="5730240" y="6734811"/>
                  </a:cubicBezTo>
                  <a:close/>
                </a:path>
              </a:pathLst>
            </a:custGeom>
            <a:solidFill>
              <a:srgbClr val="64CAF4"/>
            </a:solidFill>
          </p:spPr>
        </p:sp>
        <p:sp>
          <p:nvSpPr>
            <p:cNvPr name="Freeform 14" id="14"/>
            <p:cNvSpPr/>
            <p:nvPr/>
          </p:nvSpPr>
          <p:spPr>
            <a:xfrm flipH="false" flipV="false" rot="0">
              <a:off x="207963" y="1656658"/>
              <a:ext cx="5895974" cy="5627484"/>
            </a:xfrm>
            <a:custGeom>
              <a:avLst/>
              <a:gdLst/>
              <a:ahLst/>
              <a:cxnLst/>
              <a:rect r="r" b="b" t="t" l="l"/>
              <a:pathLst>
                <a:path h="5627484" w="5895974">
                  <a:moveTo>
                    <a:pt x="2947987" y="4502"/>
                  </a:moveTo>
                  <a:cubicBezTo>
                    <a:pt x="1941349" y="0"/>
                    <a:pt x="1009246" y="534452"/>
                    <a:pt x="504623" y="1405483"/>
                  </a:cubicBezTo>
                  <a:cubicBezTo>
                    <a:pt x="0" y="2276514"/>
                    <a:pt x="0" y="3350970"/>
                    <a:pt x="504623" y="4222001"/>
                  </a:cubicBezTo>
                  <a:cubicBezTo>
                    <a:pt x="1009246" y="5093032"/>
                    <a:pt x="1941349" y="5627484"/>
                    <a:pt x="2947987" y="5622982"/>
                  </a:cubicBezTo>
                  <a:cubicBezTo>
                    <a:pt x="3954625" y="5627484"/>
                    <a:pt x="4886728" y="5093032"/>
                    <a:pt x="5391351" y="4222001"/>
                  </a:cubicBezTo>
                  <a:cubicBezTo>
                    <a:pt x="5895974" y="3350970"/>
                    <a:pt x="5895974" y="2276514"/>
                    <a:pt x="5391351" y="1405483"/>
                  </a:cubicBezTo>
                  <a:cubicBezTo>
                    <a:pt x="4886728" y="534452"/>
                    <a:pt x="3954625" y="0"/>
                    <a:pt x="2947987" y="4502"/>
                  </a:cubicBezTo>
                  <a:close/>
                </a:path>
              </a:pathLst>
            </a:custGeom>
            <a:blipFill>
              <a:blip r:embed="rId8"/>
              <a:stretch>
                <a:fillRect l="223" t="0" r="223" b="0"/>
              </a:stretch>
            </a:blipFill>
          </p:spPr>
        </p:sp>
      </p:grpSp>
      <p:grpSp>
        <p:nvGrpSpPr>
          <p:cNvPr name="Group 15" id="15"/>
          <p:cNvGrpSpPr>
            <a:grpSpLocks noChangeAspect="true"/>
          </p:cNvGrpSpPr>
          <p:nvPr/>
        </p:nvGrpSpPr>
        <p:grpSpPr>
          <a:xfrm rot="0">
            <a:off x="11445078" y="5083551"/>
            <a:ext cx="3845475" cy="4642257"/>
            <a:chOff x="0" y="0"/>
            <a:chExt cx="6350000" cy="7665720"/>
          </a:xfrm>
        </p:grpSpPr>
        <p:sp>
          <p:nvSpPr>
            <p:cNvPr name="Freeform 16" id="16"/>
            <p:cNvSpPr/>
            <p:nvPr/>
          </p:nvSpPr>
          <p:spPr>
            <a:xfrm flipH="false" flipV="false" rot="0">
              <a:off x="-309880" y="0"/>
              <a:ext cx="6969760" cy="7975600"/>
            </a:xfrm>
            <a:custGeom>
              <a:avLst/>
              <a:gdLst/>
              <a:ahLst/>
              <a:cxnLst/>
              <a:rect r="r" b="b" t="t" l="l"/>
              <a:pathLst>
                <a:path h="7975600" w="6969760">
                  <a:moveTo>
                    <a:pt x="5730240" y="6734810"/>
                  </a:moveTo>
                  <a:cubicBezTo>
                    <a:pt x="6969760" y="5495290"/>
                    <a:pt x="6969760" y="3484880"/>
                    <a:pt x="5730240" y="2244090"/>
                  </a:cubicBezTo>
                  <a:lnTo>
                    <a:pt x="3484880" y="0"/>
                  </a:lnTo>
                  <a:lnTo>
                    <a:pt x="1239520" y="2245360"/>
                  </a:lnTo>
                  <a:cubicBezTo>
                    <a:pt x="0" y="3484880"/>
                    <a:pt x="0" y="5495290"/>
                    <a:pt x="1239520" y="6736080"/>
                  </a:cubicBezTo>
                  <a:cubicBezTo>
                    <a:pt x="2480310" y="7975600"/>
                    <a:pt x="4489450" y="7975600"/>
                    <a:pt x="5730240" y="6734811"/>
                  </a:cubicBezTo>
                  <a:close/>
                </a:path>
              </a:pathLst>
            </a:custGeom>
            <a:solidFill>
              <a:srgbClr val="42C5E7"/>
            </a:solidFill>
          </p:spPr>
        </p:sp>
        <p:sp>
          <p:nvSpPr>
            <p:cNvPr name="Freeform 17" id="17"/>
            <p:cNvSpPr/>
            <p:nvPr/>
          </p:nvSpPr>
          <p:spPr>
            <a:xfrm flipH="false" flipV="false" rot="0">
              <a:off x="207963" y="1656658"/>
              <a:ext cx="5895974" cy="5627484"/>
            </a:xfrm>
            <a:custGeom>
              <a:avLst/>
              <a:gdLst/>
              <a:ahLst/>
              <a:cxnLst/>
              <a:rect r="r" b="b" t="t" l="l"/>
              <a:pathLst>
                <a:path h="5627484" w="5895974">
                  <a:moveTo>
                    <a:pt x="2947987" y="4502"/>
                  </a:moveTo>
                  <a:cubicBezTo>
                    <a:pt x="1941349" y="0"/>
                    <a:pt x="1009246" y="534452"/>
                    <a:pt x="504623" y="1405483"/>
                  </a:cubicBezTo>
                  <a:cubicBezTo>
                    <a:pt x="0" y="2276514"/>
                    <a:pt x="0" y="3350970"/>
                    <a:pt x="504623" y="4222001"/>
                  </a:cubicBezTo>
                  <a:cubicBezTo>
                    <a:pt x="1009246" y="5093032"/>
                    <a:pt x="1941349" y="5627484"/>
                    <a:pt x="2947987" y="5622982"/>
                  </a:cubicBezTo>
                  <a:cubicBezTo>
                    <a:pt x="3954625" y="5627484"/>
                    <a:pt x="4886728" y="5093032"/>
                    <a:pt x="5391351" y="4222001"/>
                  </a:cubicBezTo>
                  <a:cubicBezTo>
                    <a:pt x="5895974" y="3350970"/>
                    <a:pt x="5895974" y="2276514"/>
                    <a:pt x="5391351" y="1405483"/>
                  </a:cubicBezTo>
                  <a:cubicBezTo>
                    <a:pt x="4886728" y="534452"/>
                    <a:pt x="3954625" y="0"/>
                    <a:pt x="2947987" y="4502"/>
                  </a:cubicBezTo>
                  <a:close/>
                </a:path>
              </a:pathLst>
            </a:custGeom>
            <a:blipFill>
              <a:blip r:embed="rId9"/>
              <a:stretch>
                <a:fillRect l="223" t="0" r="223" b="0"/>
              </a:stretch>
            </a:blipFill>
          </p:spPr>
        </p:sp>
      </p:grpSp>
      <p:sp>
        <p:nvSpPr>
          <p:cNvPr name="TextBox 18" id="18"/>
          <p:cNvSpPr txBox="true"/>
          <p:nvPr/>
        </p:nvSpPr>
        <p:spPr>
          <a:xfrm rot="0">
            <a:off x="7108488" y="104411"/>
            <a:ext cx="7721756" cy="1377949"/>
          </a:xfrm>
          <a:prstGeom prst="rect">
            <a:avLst/>
          </a:prstGeom>
        </p:spPr>
        <p:txBody>
          <a:bodyPr anchor="t" rtlCol="false" tIns="0" lIns="0" bIns="0" rIns="0">
            <a:spAutoFit/>
          </a:bodyPr>
          <a:lstStyle/>
          <a:p>
            <a:pPr algn="l">
              <a:lnSpc>
                <a:spcPts val="11200"/>
              </a:lnSpc>
            </a:pPr>
            <a:r>
              <a:rPr lang="en-US" sz="8000">
                <a:solidFill>
                  <a:srgbClr val="56AAF0"/>
                </a:solidFill>
                <a:latin typeface="Dynamo Medium"/>
                <a:ea typeface="Dynamo Medium"/>
                <a:cs typeface="Dynamo Medium"/>
                <a:sym typeface="Dynamo Medium"/>
              </a:rPr>
              <a:t>DATASETS</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FCFEFF"/>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5540720" y="2445490"/>
            <a:ext cx="10511830" cy="5620850"/>
          </a:xfrm>
          <a:custGeom>
            <a:avLst/>
            <a:gdLst/>
            <a:ahLst/>
            <a:cxnLst/>
            <a:rect r="r" b="b" t="t" l="l"/>
            <a:pathLst>
              <a:path h="5620850" w="10511830">
                <a:moveTo>
                  <a:pt x="0" y="0"/>
                </a:moveTo>
                <a:lnTo>
                  <a:pt x="10511829" y="0"/>
                </a:lnTo>
                <a:lnTo>
                  <a:pt x="10511829" y="5620850"/>
                </a:lnTo>
                <a:lnTo>
                  <a:pt x="0" y="5620850"/>
                </a:lnTo>
                <a:lnTo>
                  <a:pt x="0" y="0"/>
                </a:lnTo>
                <a:close/>
              </a:path>
            </a:pathLst>
          </a:custGeom>
          <a:blipFill>
            <a:blip r:embed="rId2"/>
            <a:stretch>
              <a:fillRect l="0" t="-15481" r="0" b="0"/>
            </a:stretch>
          </a:blipFill>
        </p:spPr>
      </p:sp>
      <p:sp>
        <p:nvSpPr>
          <p:cNvPr name="TextBox 3" id="3"/>
          <p:cNvSpPr txBox="true"/>
          <p:nvPr/>
        </p:nvSpPr>
        <p:spPr>
          <a:xfrm rot="0">
            <a:off x="3163517" y="-109952"/>
            <a:ext cx="17333547" cy="1319150"/>
          </a:xfrm>
          <a:prstGeom prst="rect">
            <a:avLst/>
          </a:prstGeom>
        </p:spPr>
        <p:txBody>
          <a:bodyPr anchor="t" rtlCol="false" tIns="0" lIns="0" bIns="0" rIns="0">
            <a:spAutoFit/>
          </a:bodyPr>
          <a:lstStyle/>
          <a:p>
            <a:pPr algn="l">
              <a:lnSpc>
                <a:spcPts val="10746"/>
              </a:lnSpc>
            </a:pPr>
            <a:r>
              <a:rPr lang="en-US" sz="7675">
                <a:solidFill>
                  <a:srgbClr val="56AAF0"/>
                </a:solidFill>
                <a:latin typeface="Dynamo Medium"/>
                <a:ea typeface="Dynamo Medium"/>
                <a:cs typeface="Dynamo Medium"/>
                <a:sym typeface="Dynamo Medium"/>
              </a:rPr>
              <a:t>REFERENCE</a:t>
            </a:r>
          </a:p>
        </p:txBody>
      </p:sp>
      <p:sp>
        <p:nvSpPr>
          <p:cNvPr name="TextBox 4" id="4"/>
          <p:cNvSpPr txBox="true"/>
          <p:nvPr/>
        </p:nvSpPr>
        <p:spPr>
          <a:xfrm rot="0">
            <a:off x="2753238" y="1428901"/>
            <a:ext cx="14807821" cy="8915249"/>
          </a:xfrm>
          <a:prstGeom prst="rect">
            <a:avLst/>
          </a:prstGeom>
        </p:spPr>
        <p:txBody>
          <a:bodyPr anchor="t" rtlCol="false" tIns="0" lIns="0" bIns="0" rIns="0">
            <a:spAutoFit/>
          </a:bodyPr>
          <a:lstStyle/>
          <a:p>
            <a:pPr algn="l" marL="547610" indent="-273805" lvl="1">
              <a:lnSpc>
                <a:spcPts val="3550"/>
              </a:lnSpc>
              <a:buFont typeface="Arial"/>
              <a:buChar char="•"/>
            </a:pPr>
            <a:r>
              <a:rPr lang="en-US" sz="2536" spc="10">
                <a:solidFill>
                  <a:srgbClr val="3275C5"/>
                </a:solidFill>
                <a:latin typeface="Source Sans Pro"/>
                <a:ea typeface="Source Sans Pro"/>
                <a:cs typeface="Source Sans Pro"/>
                <a:sym typeface="Source Sans Pro"/>
              </a:rPr>
              <a:t>[1]Nair, A., Bhatkar, A., Biju, B., Shetty, A., &amp; Thomas, M. (2021). Design and Development of a Smart Wheelchair. 2021 International Conference on Nascent Technologies in Engineering (ICNTE 2021). Fr. C. Rodrigues Institute of Technology, Vashi, Navi Mumbai, India. </a:t>
            </a:r>
          </a:p>
          <a:p>
            <a:pPr algn="l">
              <a:lnSpc>
                <a:spcPts val="3550"/>
              </a:lnSpc>
            </a:pPr>
          </a:p>
          <a:p>
            <a:pPr algn="l" marL="547610" indent="-273805" lvl="1">
              <a:lnSpc>
                <a:spcPts val="3550"/>
              </a:lnSpc>
              <a:buFont typeface="Arial"/>
              <a:buChar char="•"/>
            </a:pPr>
            <a:r>
              <a:rPr lang="en-US" sz="2536" spc="10">
                <a:solidFill>
                  <a:srgbClr val="3275C5"/>
                </a:solidFill>
                <a:latin typeface="Source Sans Pro"/>
                <a:ea typeface="Source Sans Pro"/>
                <a:cs typeface="Source Sans Pro"/>
                <a:sym typeface="Source Sans Pro"/>
              </a:rPr>
              <a:t>[2]</a:t>
            </a:r>
            <a:r>
              <a:rPr lang="en-US" sz="2536" spc="10">
                <a:solidFill>
                  <a:srgbClr val="3275C5"/>
                </a:solidFill>
                <a:latin typeface="Source Sans Pro"/>
                <a:ea typeface="Source Sans Pro"/>
                <a:cs typeface="Source Sans Pro"/>
                <a:sym typeface="Source Sans Pro"/>
              </a:rPr>
              <a:t>Aizam, M. A. M., Hadis, N. S. M., &amp; Abdullah, S. (2020). IoT-Based Smart Wheelchair System for Physically Impaired Person. ESTEEM Academic Journal, Vol. 16, June 2020, 59-73. Universiti Teknologi MARA, Malaysia.</a:t>
            </a:r>
          </a:p>
          <a:p>
            <a:pPr algn="l">
              <a:lnSpc>
                <a:spcPts val="3550"/>
              </a:lnSpc>
            </a:pPr>
          </a:p>
          <a:p>
            <a:pPr algn="l" marL="547610" indent="-273805" lvl="1">
              <a:lnSpc>
                <a:spcPts val="3550"/>
              </a:lnSpc>
              <a:buFont typeface="Arial"/>
              <a:buChar char="•"/>
            </a:pPr>
            <a:r>
              <a:rPr lang="en-US" sz="2536" spc="10">
                <a:solidFill>
                  <a:srgbClr val="3275C5"/>
                </a:solidFill>
                <a:latin typeface="Source Sans Pro"/>
                <a:ea typeface="Source Sans Pro"/>
                <a:cs typeface="Source Sans Pro"/>
                <a:sym typeface="Source Sans Pro"/>
              </a:rPr>
              <a:t>[3]</a:t>
            </a:r>
            <a:r>
              <a:rPr lang="en-US" sz="2536" spc="10">
                <a:solidFill>
                  <a:srgbClr val="3275C5"/>
                </a:solidFill>
                <a:latin typeface="Source Sans Pro"/>
                <a:ea typeface="Source Sans Pro"/>
                <a:cs typeface="Source Sans Pro"/>
                <a:sym typeface="Source Sans Pro"/>
              </a:rPr>
              <a:t>Patankar, N. S., Bhausaheb, G. S., Shaharam, D. A., Satish, P. S., &amp; Deshmukh, T. R. (2023). IoT Based Hand Gesture Control Wheelchair for Disabled Person. Fourth International Conference on Smart Electronics and Communication (ICOSEC-2023). </a:t>
            </a:r>
          </a:p>
          <a:p>
            <a:pPr algn="l">
              <a:lnSpc>
                <a:spcPts val="3550"/>
              </a:lnSpc>
            </a:pPr>
          </a:p>
          <a:p>
            <a:pPr algn="l" marL="547610" indent="-273805" lvl="1">
              <a:lnSpc>
                <a:spcPts val="3550"/>
              </a:lnSpc>
              <a:buFont typeface="Arial"/>
              <a:buChar char="•"/>
            </a:pPr>
            <a:r>
              <a:rPr lang="en-US" sz="2536" spc="10">
                <a:solidFill>
                  <a:srgbClr val="3275C5"/>
                </a:solidFill>
                <a:latin typeface="Source Sans Pro"/>
                <a:ea typeface="Source Sans Pro"/>
                <a:cs typeface="Source Sans Pro"/>
                <a:sym typeface="Source Sans Pro"/>
              </a:rPr>
              <a:t>[4]</a:t>
            </a:r>
            <a:r>
              <a:rPr lang="en-US" sz="2536" spc="10">
                <a:solidFill>
                  <a:srgbClr val="3275C5"/>
                </a:solidFill>
                <a:latin typeface="Source Sans Pro"/>
                <a:ea typeface="Source Sans Pro"/>
                <a:cs typeface="Source Sans Pro"/>
                <a:sym typeface="Source Sans Pro"/>
              </a:rPr>
              <a:t>Kengale, V., Bansod, K., Sure, C., Dalal, M., &amp; Bawane, S. (2021). Designing of a Smart Wheelchair for People with Disabilities. Third International Conference on Intelligent Communication Technologies and Virtual Mobile Networks (ICICV 2021). </a:t>
            </a:r>
          </a:p>
          <a:p>
            <a:pPr algn="l">
              <a:lnSpc>
                <a:spcPts val="3550"/>
              </a:lnSpc>
            </a:pPr>
          </a:p>
          <a:p>
            <a:pPr algn="l" marL="547610" indent="-273805" lvl="1">
              <a:lnSpc>
                <a:spcPts val="3550"/>
              </a:lnSpc>
              <a:buFont typeface="Arial"/>
              <a:buChar char="•"/>
            </a:pPr>
            <a:r>
              <a:rPr lang="en-US" sz="2536" spc="10">
                <a:solidFill>
                  <a:srgbClr val="3275C5"/>
                </a:solidFill>
                <a:latin typeface="Source Sans Pro"/>
                <a:ea typeface="Source Sans Pro"/>
                <a:cs typeface="Source Sans Pro"/>
                <a:sym typeface="Source Sans Pro"/>
              </a:rPr>
              <a:t>[5]</a:t>
            </a:r>
            <a:r>
              <a:rPr lang="en-US" sz="2536" spc="10">
                <a:solidFill>
                  <a:srgbClr val="3275C5"/>
                </a:solidFill>
                <a:latin typeface="Source Sans Pro"/>
                <a:ea typeface="Source Sans Pro"/>
                <a:cs typeface="Source Sans Pro"/>
                <a:sym typeface="Source Sans Pro"/>
              </a:rPr>
              <a:t>Deshmukh, Y. S., Patankar, N. S., Bhausaheb, G. S., Shaharam, D. A., &amp; Satish, P. S. (2021). IoT Based Hand Gesture Control Wheelchair for Disabled Person. Fourth International Conference on Smart Electronics and Communication (ICOSEC-2023).</a:t>
            </a:r>
          </a:p>
          <a:p>
            <a:pPr algn="l">
              <a:lnSpc>
                <a:spcPts val="3550"/>
              </a:lnSpc>
            </a:pP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CFEFF"/>
        </a:solidFill>
      </p:bgPr>
    </p:bg>
    <p:spTree>
      <p:nvGrpSpPr>
        <p:cNvPr id="1" name=""/>
        <p:cNvGrpSpPr/>
        <p:nvPr/>
      </p:nvGrpSpPr>
      <p:grpSpPr>
        <a:xfrm>
          <a:off x="0" y="0"/>
          <a:ext cx="0" cy="0"/>
          <a:chOff x="0" y="0"/>
          <a:chExt cx="0" cy="0"/>
        </a:xfrm>
      </p:grpSpPr>
      <p:sp>
        <p:nvSpPr>
          <p:cNvPr name="Freeform 2" id="2"/>
          <p:cNvSpPr/>
          <p:nvPr/>
        </p:nvSpPr>
        <p:spPr>
          <a:xfrm flipH="false" flipV="false" rot="0">
            <a:off x="-143036" y="2758771"/>
            <a:ext cx="18431036" cy="4691536"/>
          </a:xfrm>
          <a:custGeom>
            <a:avLst/>
            <a:gdLst/>
            <a:ahLst/>
            <a:cxnLst/>
            <a:rect r="r" b="b" t="t" l="l"/>
            <a:pathLst>
              <a:path h="4691536" w="18431036">
                <a:moveTo>
                  <a:pt x="0" y="0"/>
                </a:moveTo>
                <a:lnTo>
                  <a:pt x="18431036" y="0"/>
                </a:lnTo>
                <a:lnTo>
                  <a:pt x="18431036" y="4691536"/>
                </a:lnTo>
                <a:lnTo>
                  <a:pt x="0" y="469153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a:grpSpLocks noChangeAspect="true"/>
          </p:cNvGrpSpPr>
          <p:nvPr/>
        </p:nvGrpSpPr>
        <p:grpSpPr>
          <a:xfrm rot="0">
            <a:off x="9801225" y="3345181"/>
            <a:ext cx="3513601" cy="3513587"/>
            <a:chOff x="0" y="0"/>
            <a:chExt cx="6350000" cy="6349975"/>
          </a:xfrm>
        </p:grpSpPr>
        <p:sp>
          <p:nvSpPr>
            <p:cNvPr name="Freeform 4" id="4"/>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solidFill>
              <a:srgbClr val="000000">
                <a:alpha val="0"/>
              </a:srgbClr>
            </a:solidFill>
            <a:ln w="12700">
              <a:solidFill>
                <a:srgbClr val="000000"/>
              </a:solidFill>
            </a:ln>
          </p:spPr>
        </p:sp>
      </p:grpSp>
      <p:grpSp>
        <p:nvGrpSpPr>
          <p:cNvPr name="Group 5" id="5"/>
          <p:cNvGrpSpPr>
            <a:grpSpLocks noChangeAspect="true"/>
          </p:cNvGrpSpPr>
          <p:nvPr/>
        </p:nvGrpSpPr>
        <p:grpSpPr>
          <a:xfrm rot="0">
            <a:off x="14267326" y="3345181"/>
            <a:ext cx="3513601" cy="3513587"/>
            <a:chOff x="0" y="0"/>
            <a:chExt cx="6350000" cy="6349975"/>
          </a:xfrm>
        </p:grpSpPr>
        <p:sp>
          <p:nvSpPr>
            <p:cNvPr name="Freeform 6" id="6"/>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solidFill>
              <a:srgbClr val="000000">
                <a:alpha val="0"/>
              </a:srgbClr>
            </a:solidFill>
            <a:ln w="12700">
              <a:solidFill>
                <a:srgbClr val="000000"/>
              </a:solidFill>
            </a:ln>
          </p:spPr>
        </p:sp>
      </p:grpSp>
      <p:grpSp>
        <p:nvGrpSpPr>
          <p:cNvPr name="Group 7" id="7"/>
          <p:cNvGrpSpPr>
            <a:grpSpLocks noChangeAspect="true"/>
          </p:cNvGrpSpPr>
          <p:nvPr/>
        </p:nvGrpSpPr>
        <p:grpSpPr>
          <a:xfrm rot="0">
            <a:off x="4878593" y="3118940"/>
            <a:ext cx="3513601" cy="3513587"/>
            <a:chOff x="0" y="0"/>
            <a:chExt cx="6350000" cy="6349975"/>
          </a:xfrm>
        </p:grpSpPr>
        <p:sp>
          <p:nvSpPr>
            <p:cNvPr name="Freeform 8" id="8"/>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solidFill>
              <a:srgbClr val="000000">
                <a:alpha val="0"/>
              </a:srgbClr>
            </a:solidFill>
            <a:ln w="12700">
              <a:solidFill>
                <a:srgbClr val="000000"/>
              </a:solidFill>
            </a:ln>
          </p:spPr>
        </p:sp>
      </p:grpSp>
      <p:grpSp>
        <p:nvGrpSpPr>
          <p:cNvPr name="Group 9" id="9"/>
          <p:cNvGrpSpPr/>
          <p:nvPr/>
        </p:nvGrpSpPr>
        <p:grpSpPr>
          <a:xfrm rot="0">
            <a:off x="318191" y="3055290"/>
            <a:ext cx="4007952" cy="4358607"/>
            <a:chOff x="0" y="0"/>
            <a:chExt cx="6813060" cy="7409134"/>
          </a:xfrm>
        </p:grpSpPr>
        <p:sp>
          <p:nvSpPr>
            <p:cNvPr name="Freeform 10" id="10"/>
            <p:cNvSpPr/>
            <p:nvPr/>
          </p:nvSpPr>
          <p:spPr>
            <a:xfrm flipH="false" flipV="false" rot="0">
              <a:off x="0" y="0"/>
              <a:ext cx="6813060" cy="7409134"/>
            </a:xfrm>
            <a:custGeom>
              <a:avLst/>
              <a:gdLst/>
              <a:ahLst/>
              <a:cxnLst/>
              <a:rect r="r" b="b" t="t" l="l"/>
              <a:pathLst>
                <a:path h="7409134" w="6813060">
                  <a:moveTo>
                    <a:pt x="6813060" y="3704611"/>
                  </a:moveTo>
                  <a:cubicBezTo>
                    <a:pt x="6813060" y="5750504"/>
                    <a:pt x="5287875" y="7409134"/>
                    <a:pt x="3406530" y="7409134"/>
                  </a:cubicBezTo>
                  <a:cubicBezTo>
                    <a:pt x="1525158" y="7409134"/>
                    <a:pt x="0" y="5750504"/>
                    <a:pt x="0" y="3704611"/>
                  </a:cubicBezTo>
                  <a:cubicBezTo>
                    <a:pt x="0" y="1658615"/>
                    <a:pt x="1525158" y="0"/>
                    <a:pt x="3406530" y="0"/>
                  </a:cubicBezTo>
                  <a:cubicBezTo>
                    <a:pt x="5287902" y="0"/>
                    <a:pt x="6813060" y="1658615"/>
                    <a:pt x="6813060" y="3704611"/>
                  </a:cubicBezTo>
                  <a:close/>
                </a:path>
              </a:pathLst>
            </a:custGeom>
            <a:blipFill>
              <a:blip r:embed="rId4"/>
              <a:stretch>
                <a:fillRect l="-10233" t="0" r="-10233" b="-47699"/>
              </a:stretch>
            </a:blipFill>
          </p:spPr>
        </p:sp>
      </p:grpSp>
      <p:grpSp>
        <p:nvGrpSpPr>
          <p:cNvPr name="Group 11" id="11"/>
          <p:cNvGrpSpPr/>
          <p:nvPr/>
        </p:nvGrpSpPr>
        <p:grpSpPr>
          <a:xfrm rot="0">
            <a:off x="4897643" y="3055290"/>
            <a:ext cx="3805807" cy="4134893"/>
            <a:chOff x="0" y="0"/>
            <a:chExt cx="6350000" cy="6899080"/>
          </a:xfrm>
        </p:grpSpPr>
        <p:sp>
          <p:nvSpPr>
            <p:cNvPr name="Freeform 12" id="12"/>
            <p:cNvSpPr/>
            <p:nvPr/>
          </p:nvSpPr>
          <p:spPr>
            <a:xfrm flipH="false" flipV="false" rot="0">
              <a:off x="0" y="0"/>
              <a:ext cx="6350000" cy="6899080"/>
            </a:xfrm>
            <a:custGeom>
              <a:avLst/>
              <a:gdLst/>
              <a:ahLst/>
              <a:cxnLst/>
              <a:rect r="r" b="b" t="t" l="l"/>
              <a:pathLst>
                <a:path h="6899080" w="6350000">
                  <a:moveTo>
                    <a:pt x="6350000" y="3449582"/>
                  </a:moveTo>
                  <a:cubicBezTo>
                    <a:pt x="6350000" y="5354632"/>
                    <a:pt x="4928476" y="6899080"/>
                    <a:pt x="3175000" y="6899080"/>
                  </a:cubicBezTo>
                  <a:cubicBezTo>
                    <a:pt x="1421498" y="6899080"/>
                    <a:pt x="0" y="5354632"/>
                    <a:pt x="0" y="3449582"/>
                  </a:cubicBezTo>
                  <a:cubicBezTo>
                    <a:pt x="0" y="1544434"/>
                    <a:pt x="1421498" y="0"/>
                    <a:pt x="3175000" y="0"/>
                  </a:cubicBezTo>
                  <a:cubicBezTo>
                    <a:pt x="4928502" y="0"/>
                    <a:pt x="6350000" y="1544434"/>
                    <a:pt x="6350000" y="3449582"/>
                  </a:cubicBezTo>
                  <a:close/>
                </a:path>
              </a:pathLst>
            </a:custGeom>
            <a:blipFill>
              <a:blip r:embed="rId5"/>
              <a:stretch>
                <a:fillRect l="-4323" t="0" r="-4323" b="0"/>
              </a:stretch>
            </a:blipFill>
          </p:spPr>
        </p:sp>
      </p:grpSp>
      <p:grpSp>
        <p:nvGrpSpPr>
          <p:cNvPr name="Group 13" id="13"/>
          <p:cNvGrpSpPr/>
          <p:nvPr/>
        </p:nvGrpSpPr>
        <p:grpSpPr>
          <a:xfrm rot="0">
            <a:off x="9694280" y="3185857"/>
            <a:ext cx="3802356" cy="4014183"/>
            <a:chOff x="0" y="0"/>
            <a:chExt cx="6350000" cy="6703756"/>
          </a:xfrm>
        </p:grpSpPr>
        <p:sp>
          <p:nvSpPr>
            <p:cNvPr name="Freeform 14" id="14"/>
            <p:cNvSpPr/>
            <p:nvPr/>
          </p:nvSpPr>
          <p:spPr>
            <a:xfrm flipH="false" flipV="false" rot="0">
              <a:off x="0" y="0"/>
              <a:ext cx="6350000" cy="6703756"/>
            </a:xfrm>
            <a:custGeom>
              <a:avLst/>
              <a:gdLst/>
              <a:ahLst/>
              <a:cxnLst/>
              <a:rect r="r" b="b" t="t" l="l"/>
              <a:pathLst>
                <a:path h="6703756" w="6350000">
                  <a:moveTo>
                    <a:pt x="6350000" y="3351918"/>
                  </a:moveTo>
                  <a:cubicBezTo>
                    <a:pt x="6350000" y="5203034"/>
                    <a:pt x="4928476" y="6703756"/>
                    <a:pt x="3175000" y="6703756"/>
                  </a:cubicBezTo>
                  <a:cubicBezTo>
                    <a:pt x="1421498" y="6703756"/>
                    <a:pt x="0" y="5203034"/>
                    <a:pt x="0" y="3351918"/>
                  </a:cubicBezTo>
                  <a:cubicBezTo>
                    <a:pt x="0" y="1500709"/>
                    <a:pt x="1421498" y="0"/>
                    <a:pt x="3175000" y="0"/>
                  </a:cubicBezTo>
                  <a:cubicBezTo>
                    <a:pt x="4928502" y="0"/>
                    <a:pt x="6350000" y="1500709"/>
                    <a:pt x="6350000" y="3351918"/>
                  </a:cubicBezTo>
                  <a:close/>
                </a:path>
              </a:pathLst>
            </a:custGeom>
            <a:blipFill>
              <a:blip r:embed="rId6"/>
              <a:stretch>
                <a:fillRect l="0" t="-7250" r="0" b="-7250"/>
              </a:stretch>
            </a:blipFill>
          </p:spPr>
        </p:sp>
      </p:grpSp>
      <p:grpSp>
        <p:nvGrpSpPr>
          <p:cNvPr name="Group 15" id="15"/>
          <p:cNvGrpSpPr/>
          <p:nvPr/>
        </p:nvGrpSpPr>
        <p:grpSpPr>
          <a:xfrm rot="0">
            <a:off x="14046916" y="3086960"/>
            <a:ext cx="3954421" cy="4071554"/>
            <a:chOff x="0" y="0"/>
            <a:chExt cx="812800" cy="836876"/>
          </a:xfrm>
        </p:grpSpPr>
        <p:sp>
          <p:nvSpPr>
            <p:cNvPr name="Freeform 16" id="16"/>
            <p:cNvSpPr/>
            <p:nvPr/>
          </p:nvSpPr>
          <p:spPr>
            <a:xfrm flipH="false" flipV="false" rot="0">
              <a:off x="0" y="0"/>
              <a:ext cx="812800" cy="836876"/>
            </a:xfrm>
            <a:custGeom>
              <a:avLst/>
              <a:gdLst/>
              <a:ahLst/>
              <a:cxnLst/>
              <a:rect r="r" b="b" t="t" l="l"/>
              <a:pathLst>
                <a:path h="836876" w="812800">
                  <a:moveTo>
                    <a:pt x="406400" y="0"/>
                  </a:moveTo>
                  <a:cubicBezTo>
                    <a:pt x="181951" y="0"/>
                    <a:pt x="0" y="187341"/>
                    <a:pt x="0" y="418438"/>
                  </a:cubicBezTo>
                  <a:cubicBezTo>
                    <a:pt x="0" y="649535"/>
                    <a:pt x="181951" y="836876"/>
                    <a:pt x="406400" y="836876"/>
                  </a:cubicBezTo>
                  <a:cubicBezTo>
                    <a:pt x="630849" y="836876"/>
                    <a:pt x="812800" y="649535"/>
                    <a:pt x="812800" y="418438"/>
                  </a:cubicBezTo>
                  <a:cubicBezTo>
                    <a:pt x="812800" y="187341"/>
                    <a:pt x="630849" y="0"/>
                    <a:pt x="406400" y="0"/>
                  </a:cubicBezTo>
                  <a:close/>
                </a:path>
              </a:pathLst>
            </a:custGeom>
            <a:blipFill>
              <a:blip r:embed="rId7"/>
              <a:stretch>
                <a:fillRect l="-1481" t="0" r="-1481" b="0"/>
              </a:stretch>
            </a:blipFill>
          </p:spPr>
        </p:sp>
      </p:grpSp>
      <p:sp>
        <p:nvSpPr>
          <p:cNvPr name="TextBox 17" id="17"/>
          <p:cNvSpPr txBox="true"/>
          <p:nvPr/>
        </p:nvSpPr>
        <p:spPr>
          <a:xfrm rot="0">
            <a:off x="6900939" y="293054"/>
            <a:ext cx="4200049" cy="1318892"/>
          </a:xfrm>
          <a:prstGeom prst="rect">
            <a:avLst/>
          </a:prstGeom>
        </p:spPr>
        <p:txBody>
          <a:bodyPr anchor="t" rtlCol="false" tIns="0" lIns="0" bIns="0" rIns="0">
            <a:spAutoFit/>
          </a:bodyPr>
          <a:lstStyle/>
          <a:p>
            <a:pPr algn="ctr">
              <a:lnSpc>
                <a:spcPts val="10780"/>
              </a:lnSpc>
            </a:pPr>
            <a:r>
              <a:rPr lang="en-US" sz="7700">
                <a:solidFill>
                  <a:srgbClr val="075278"/>
                </a:solidFill>
                <a:latin typeface="Dynamo Medium"/>
                <a:ea typeface="Dynamo Medium"/>
                <a:cs typeface="Dynamo Medium"/>
                <a:sym typeface="Dynamo Medium"/>
              </a:rPr>
              <a:t>OUR TEAM</a:t>
            </a:r>
          </a:p>
        </p:txBody>
      </p:sp>
      <p:sp>
        <p:nvSpPr>
          <p:cNvPr name="TextBox 18" id="18"/>
          <p:cNvSpPr txBox="true"/>
          <p:nvPr/>
        </p:nvSpPr>
        <p:spPr>
          <a:xfrm rot="0">
            <a:off x="4687102" y="7814378"/>
            <a:ext cx="5114123" cy="504825"/>
          </a:xfrm>
          <a:prstGeom prst="rect">
            <a:avLst/>
          </a:prstGeom>
        </p:spPr>
        <p:txBody>
          <a:bodyPr anchor="t" rtlCol="false" tIns="0" lIns="0" bIns="0" rIns="0">
            <a:spAutoFit/>
          </a:bodyPr>
          <a:lstStyle/>
          <a:p>
            <a:pPr algn="ctr">
              <a:lnSpc>
                <a:spcPts val="4199"/>
              </a:lnSpc>
            </a:pPr>
            <a:r>
              <a:rPr lang="en-US" sz="2999" spc="11">
                <a:solidFill>
                  <a:srgbClr val="3275C5"/>
                </a:solidFill>
                <a:latin typeface="Source Sans Pro Bold"/>
                <a:ea typeface="Source Sans Pro Bold"/>
                <a:cs typeface="Source Sans Pro Bold"/>
                <a:sym typeface="Source Sans Pro Bold"/>
              </a:rPr>
              <a:t>H.G.K.D.Premathilaka</a:t>
            </a:r>
          </a:p>
        </p:txBody>
      </p:sp>
      <p:sp>
        <p:nvSpPr>
          <p:cNvPr name="TextBox 19" id="19"/>
          <p:cNvSpPr txBox="true"/>
          <p:nvPr/>
        </p:nvSpPr>
        <p:spPr>
          <a:xfrm rot="0">
            <a:off x="4687102" y="8309678"/>
            <a:ext cx="5114123" cy="504825"/>
          </a:xfrm>
          <a:prstGeom prst="rect">
            <a:avLst/>
          </a:prstGeom>
        </p:spPr>
        <p:txBody>
          <a:bodyPr anchor="t" rtlCol="false" tIns="0" lIns="0" bIns="0" rIns="0">
            <a:spAutoFit/>
          </a:bodyPr>
          <a:lstStyle/>
          <a:p>
            <a:pPr algn="ctr">
              <a:lnSpc>
                <a:spcPts val="4199"/>
              </a:lnSpc>
            </a:pPr>
            <a:r>
              <a:rPr lang="en-US" sz="2999" spc="11">
                <a:solidFill>
                  <a:srgbClr val="3275C5"/>
                </a:solidFill>
                <a:latin typeface="Source Sans Pro"/>
                <a:ea typeface="Source Sans Pro"/>
                <a:cs typeface="Source Sans Pro"/>
                <a:sym typeface="Source Sans Pro"/>
              </a:rPr>
              <a:t>Member</a:t>
            </a:r>
          </a:p>
        </p:txBody>
      </p:sp>
      <p:sp>
        <p:nvSpPr>
          <p:cNvPr name="TextBox 20" id="20"/>
          <p:cNvSpPr txBox="true"/>
          <p:nvPr/>
        </p:nvSpPr>
        <p:spPr>
          <a:xfrm rot="0">
            <a:off x="0" y="7814378"/>
            <a:ext cx="5114123" cy="504825"/>
          </a:xfrm>
          <a:prstGeom prst="rect">
            <a:avLst/>
          </a:prstGeom>
        </p:spPr>
        <p:txBody>
          <a:bodyPr anchor="t" rtlCol="false" tIns="0" lIns="0" bIns="0" rIns="0">
            <a:spAutoFit/>
          </a:bodyPr>
          <a:lstStyle/>
          <a:p>
            <a:pPr algn="ctr">
              <a:lnSpc>
                <a:spcPts val="4199"/>
              </a:lnSpc>
            </a:pPr>
            <a:r>
              <a:rPr lang="en-US" sz="2999" spc="11">
                <a:solidFill>
                  <a:srgbClr val="3275C5"/>
                </a:solidFill>
                <a:latin typeface="Source Sans Pro Bold"/>
                <a:ea typeface="Source Sans Pro Bold"/>
                <a:cs typeface="Source Sans Pro Bold"/>
                <a:sym typeface="Source Sans Pro Bold"/>
              </a:rPr>
              <a:t>T.M.S.Thennakoon</a:t>
            </a:r>
          </a:p>
        </p:txBody>
      </p:sp>
      <p:sp>
        <p:nvSpPr>
          <p:cNvPr name="TextBox 21" id="21"/>
          <p:cNvSpPr txBox="true"/>
          <p:nvPr/>
        </p:nvSpPr>
        <p:spPr>
          <a:xfrm rot="0">
            <a:off x="-235530" y="8376353"/>
            <a:ext cx="5114123" cy="438150"/>
          </a:xfrm>
          <a:prstGeom prst="rect">
            <a:avLst/>
          </a:prstGeom>
        </p:spPr>
        <p:txBody>
          <a:bodyPr anchor="t" rtlCol="false" tIns="0" lIns="0" bIns="0" rIns="0">
            <a:spAutoFit/>
          </a:bodyPr>
          <a:lstStyle/>
          <a:p>
            <a:pPr algn="ctr">
              <a:lnSpc>
                <a:spcPts val="3449"/>
              </a:lnSpc>
            </a:pPr>
            <a:r>
              <a:rPr lang="en-US" sz="2999" spc="11">
                <a:solidFill>
                  <a:srgbClr val="3275C5"/>
                </a:solidFill>
                <a:latin typeface="Source Sans Pro"/>
                <a:ea typeface="Source Sans Pro"/>
                <a:cs typeface="Source Sans Pro"/>
                <a:sym typeface="Source Sans Pro"/>
              </a:rPr>
              <a:t>Team Leader</a:t>
            </a:r>
          </a:p>
        </p:txBody>
      </p:sp>
      <p:sp>
        <p:nvSpPr>
          <p:cNvPr name="TextBox 22" id="22"/>
          <p:cNvSpPr txBox="true"/>
          <p:nvPr/>
        </p:nvSpPr>
        <p:spPr>
          <a:xfrm rot="0">
            <a:off x="13314826" y="7852478"/>
            <a:ext cx="5114123" cy="504825"/>
          </a:xfrm>
          <a:prstGeom prst="rect">
            <a:avLst/>
          </a:prstGeom>
        </p:spPr>
        <p:txBody>
          <a:bodyPr anchor="t" rtlCol="false" tIns="0" lIns="0" bIns="0" rIns="0">
            <a:spAutoFit/>
          </a:bodyPr>
          <a:lstStyle/>
          <a:p>
            <a:pPr algn="ctr">
              <a:lnSpc>
                <a:spcPts val="4199"/>
              </a:lnSpc>
            </a:pPr>
            <a:r>
              <a:rPr lang="en-US" sz="2999" spc="11">
                <a:solidFill>
                  <a:srgbClr val="3275C5"/>
                </a:solidFill>
                <a:latin typeface="Source Sans Pro Bold"/>
                <a:ea typeface="Source Sans Pro Bold"/>
                <a:cs typeface="Source Sans Pro Bold"/>
                <a:sym typeface="Source Sans Pro Bold"/>
              </a:rPr>
              <a:t>A.W.D.M. Samarawickrama</a:t>
            </a:r>
          </a:p>
        </p:txBody>
      </p:sp>
      <p:sp>
        <p:nvSpPr>
          <p:cNvPr name="TextBox 23" id="23"/>
          <p:cNvSpPr txBox="true"/>
          <p:nvPr/>
        </p:nvSpPr>
        <p:spPr>
          <a:xfrm rot="0">
            <a:off x="9000964" y="7852478"/>
            <a:ext cx="5114123" cy="504825"/>
          </a:xfrm>
          <a:prstGeom prst="rect">
            <a:avLst/>
          </a:prstGeom>
        </p:spPr>
        <p:txBody>
          <a:bodyPr anchor="t" rtlCol="false" tIns="0" lIns="0" bIns="0" rIns="0">
            <a:spAutoFit/>
          </a:bodyPr>
          <a:lstStyle/>
          <a:p>
            <a:pPr algn="ctr">
              <a:lnSpc>
                <a:spcPts val="4199"/>
              </a:lnSpc>
            </a:pPr>
            <a:r>
              <a:rPr lang="en-US" sz="2999" spc="11">
                <a:solidFill>
                  <a:srgbClr val="3275C5"/>
                </a:solidFill>
                <a:latin typeface="Source Sans Pro Bold"/>
                <a:ea typeface="Source Sans Pro Bold"/>
                <a:cs typeface="Source Sans Pro Bold"/>
                <a:sym typeface="Source Sans Pro Bold"/>
              </a:rPr>
              <a:t>S.N. Benthotage</a:t>
            </a:r>
          </a:p>
        </p:txBody>
      </p:sp>
      <p:sp>
        <p:nvSpPr>
          <p:cNvPr name="TextBox 24" id="24"/>
          <p:cNvSpPr txBox="true"/>
          <p:nvPr/>
        </p:nvSpPr>
        <p:spPr>
          <a:xfrm rot="0">
            <a:off x="9153203" y="8309678"/>
            <a:ext cx="5114123" cy="504825"/>
          </a:xfrm>
          <a:prstGeom prst="rect">
            <a:avLst/>
          </a:prstGeom>
        </p:spPr>
        <p:txBody>
          <a:bodyPr anchor="t" rtlCol="false" tIns="0" lIns="0" bIns="0" rIns="0">
            <a:spAutoFit/>
          </a:bodyPr>
          <a:lstStyle/>
          <a:p>
            <a:pPr algn="ctr">
              <a:lnSpc>
                <a:spcPts val="4199"/>
              </a:lnSpc>
            </a:pPr>
            <a:r>
              <a:rPr lang="en-US" sz="2999" spc="11">
                <a:solidFill>
                  <a:srgbClr val="3275C5"/>
                </a:solidFill>
                <a:latin typeface="Source Sans Pro"/>
                <a:ea typeface="Source Sans Pro"/>
                <a:cs typeface="Source Sans Pro"/>
                <a:sym typeface="Source Sans Pro"/>
              </a:rPr>
              <a:t>Member</a:t>
            </a:r>
          </a:p>
        </p:txBody>
      </p:sp>
      <p:sp>
        <p:nvSpPr>
          <p:cNvPr name="TextBox 25" id="25"/>
          <p:cNvSpPr txBox="true"/>
          <p:nvPr/>
        </p:nvSpPr>
        <p:spPr>
          <a:xfrm rot="0">
            <a:off x="13173877" y="8309678"/>
            <a:ext cx="5114123" cy="504825"/>
          </a:xfrm>
          <a:prstGeom prst="rect">
            <a:avLst/>
          </a:prstGeom>
        </p:spPr>
        <p:txBody>
          <a:bodyPr anchor="t" rtlCol="false" tIns="0" lIns="0" bIns="0" rIns="0">
            <a:spAutoFit/>
          </a:bodyPr>
          <a:lstStyle/>
          <a:p>
            <a:pPr algn="ctr">
              <a:lnSpc>
                <a:spcPts val="4199"/>
              </a:lnSpc>
            </a:pPr>
            <a:r>
              <a:rPr lang="en-US" sz="2999" spc="11">
                <a:solidFill>
                  <a:srgbClr val="3275C5"/>
                </a:solidFill>
                <a:latin typeface="Source Sans Pro"/>
                <a:ea typeface="Source Sans Pro"/>
                <a:cs typeface="Source Sans Pro"/>
                <a:sym typeface="Source Sans Pro"/>
              </a:rPr>
              <a:t>Member</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FCFEFF"/>
        </a:solidFill>
      </p:bgPr>
    </p:bg>
    <p:spTree>
      <p:nvGrpSpPr>
        <p:cNvPr id="1" name=""/>
        <p:cNvGrpSpPr/>
        <p:nvPr/>
      </p:nvGrpSpPr>
      <p:grpSpPr>
        <a:xfrm>
          <a:off x="0" y="0"/>
          <a:ext cx="0" cy="0"/>
          <a:chOff x="0" y="0"/>
          <a:chExt cx="0" cy="0"/>
        </a:xfrm>
      </p:grpSpPr>
      <p:grpSp>
        <p:nvGrpSpPr>
          <p:cNvPr name="Group 2" id="2"/>
          <p:cNvGrpSpPr/>
          <p:nvPr/>
        </p:nvGrpSpPr>
        <p:grpSpPr>
          <a:xfrm rot="0">
            <a:off x="1375126" y="4670422"/>
            <a:ext cx="8057754" cy="1509122"/>
            <a:chOff x="0" y="0"/>
            <a:chExt cx="10743672" cy="2012163"/>
          </a:xfrm>
        </p:grpSpPr>
        <p:sp>
          <p:nvSpPr>
            <p:cNvPr name="TextBox 3" id="3"/>
            <p:cNvSpPr txBox="true"/>
            <p:nvPr/>
          </p:nvSpPr>
          <p:spPr>
            <a:xfrm rot="0">
              <a:off x="0" y="-114300"/>
              <a:ext cx="10743672" cy="1287918"/>
            </a:xfrm>
            <a:prstGeom prst="rect">
              <a:avLst/>
            </a:prstGeom>
          </p:spPr>
          <p:txBody>
            <a:bodyPr anchor="t" rtlCol="false" tIns="0" lIns="0" bIns="0" rIns="0">
              <a:spAutoFit/>
            </a:bodyPr>
            <a:lstStyle/>
            <a:p>
              <a:pPr algn="l">
                <a:lnSpc>
                  <a:spcPts val="8107"/>
                </a:lnSpc>
              </a:pPr>
              <a:r>
                <a:rPr lang="en-US" sz="5790">
                  <a:solidFill>
                    <a:srgbClr val="075278"/>
                  </a:solidFill>
                  <a:latin typeface="Dynamo Medium"/>
                  <a:ea typeface="Dynamo Medium"/>
                  <a:cs typeface="Dynamo Medium"/>
                  <a:sym typeface="Dynamo Medium"/>
                </a:rPr>
                <a:t>T.M.S. THENNAKOON</a:t>
              </a:r>
            </a:p>
          </p:txBody>
        </p:sp>
        <p:sp>
          <p:nvSpPr>
            <p:cNvPr name="TextBox 4" id="4"/>
            <p:cNvSpPr txBox="true"/>
            <p:nvPr/>
          </p:nvSpPr>
          <p:spPr>
            <a:xfrm rot="0">
              <a:off x="0" y="1523282"/>
              <a:ext cx="10743672" cy="488881"/>
            </a:xfrm>
            <a:prstGeom prst="rect">
              <a:avLst/>
            </a:prstGeom>
          </p:spPr>
          <p:txBody>
            <a:bodyPr anchor="t" rtlCol="false" tIns="0" lIns="0" bIns="0" rIns="0">
              <a:spAutoFit/>
            </a:bodyPr>
            <a:lstStyle/>
            <a:p>
              <a:pPr algn="l">
                <a:lnSpc>
                  <a:spcPts val="3040"/>
                </a:lnSpc>
              </a:pPr>
            </a:p>
          </p:txBody>
        </p:sp>
      </p:grpSp>
      <p:sp>
        <p:nvSpPr>
          <p:cNvPr name="Freeform 5" id="5"/>
          <p:cNvSpPr/>
          <p:nvPr/>
        </p:nvSpPr>
        <p:spPr>
          <a:xfrm flipH="false" flipV="false" rot="-2561783">
            <a:off x="-2150393" y="-1597808"/>
            <a:ext cx="6000674" cy="4342306"/>
          </a:xfrm>
          <a:custGeom>
            <a:avLst/>
            <a:gdLst/>
            <a:ahLst/>
            <a:cxnLst/>
            <a:rect r="r" b="b" t="t" l="l"/>
            <a:pathLst>
              <a:path h="4342306" w="6000674">
                <a:moveTo>
                  <a:pt x="0" y="0"/>
                </a:moveTo>
                <a:lnTo>
                  <a:pt x="6000674" y="0"/>
                </a:lnTo>
                <a:lnTo>
                  <a:pt x="6000674" y="4342306"/>
                </a:lnTo>
                <a:lnTo>
                  <a:pt x="0" y="434230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7616117">
            <a:off x="14754144" y="7087147"/>
            <a:ext cx="6000674" cy="4342306"/>
          </a:xfrm>
          <a:custGeom>
            <a:avLst/>
            <a:gdLst/>
            <a:ahLst/>
            <a:cxnLst/>
            <a:rect r="r" b="b" t="t" l="l"/>
            <a:pathLst>
              <a:path h="4342306" w="6000674">
                <a:moveTo>
                  <a:pt x="0" y="0"/>
                </a:moveTo>
                <a:lnTo>
                  <a:pt x="6000675" y="0"/>
                </a:lnTo>
                <a:lnTo>
                  <a:pt x="6000675" y="4342306"/>
                </a:lnTo>
                <a:lnTo>
                  <a:pt x="0" y="434230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7" id="7"/>
          <p:cNvGrpSpPr/>
          <p:nvPr/>
        </p:nvGrpSpPr>
        <p:grpSpPr>
          <a:xfrm rot="0">
            <a:off x="13032403" y="-803443"/>
            <a:ext cx="5255597" cy="13183610"/>
            <a:chOff x="0" y="0"/>
            <a:chExt cx="1384190" cy="3472227"/>
          </a:xfrm>
        </p:grpSpPr>
        <p:sp>
          <p:nvSpPr>
            <p:cNvPr name="Freeform 8" id="8"/>
            <p:cNvSpPr/>
            <p:nvPr/>
          </p:nvSpPr>
          <p:spPr>
            <a:xfrm flipH="false" flipV="false" rot="0">
              <a:off x="0" y="0"/>
              <a:ext cx="1384190" cy="3472226"/>
            </a:xfrm>
            <a:custGeom>
              <a:avLst/>
              <a:gdLst/>
              <a:ahLst/>
              <a:cxnLst/>
              <a:rect r="r" b="b" t="t" l="l"/>
              <a:pathLst>
                <a:path h="3472226" w="1384190">
                  <a:moveTo>
                    <a:pt x="0" y="0"/>
                  </a:moveTo>
                  <a:lnTo>
                    <a:pt x="1384190" y="0"/>
                  </a:lnTo>
                  <a:lnTo>
                    <a:pt x="1384190" y="3472226"/>
                  </a:lnTo>
                  <a:lnTo>
                    <a:pt x="0" y="3472226"/>
                  </a:lnTo>
                  <a:close/>
                </a:path>
              </a:pathLst>
            </a:custGeom>
            <a:solidFill>
              <a:srgbClr val="075278"/>
            </a:solidFill>
          </p:spPr>
        </p:sp>
        <p:sp>
          <p:nvSpPr>
            <p:cNvPr name="TextBox 9" id="9"/>
            <p:cNvSpPr txBox="true"/>
            <p:nvPr/>
          </p:nvSpPr>
          <p:spPr>
            <a:xfrm>
              <a:off x="0" y="-19050"/>
              <a:ext cx="1384190" cy="3491277"/>
            </a:xfrm>
            <a:prstGeom prst="rect">
              <a:avLst/>
            </a:prstGeom>
          </p:spPr>
          <p:txBody>
            <a:bodyPr anchor="ctr" rtlCol="false" tIns="50800" lIns="50800" bIns="50800" rIns="50800"/>
            <a:lstStyle/>
            <a:p>
              <a:pPr algn="ctr">
                <a:lnSpc>
                  <a:spcPts val="2859"/>
                </a:lnSpc>
              </a:pPr>
            </a:p>
          </p:txBody>
        </p:sp>
      </p:grpSp>
      <p:sp>
        <p:nvSpPr>
          <p:cNvPr name="Freeform 10" id="10"/>
          <p:cNvSpPr/>
          <p:nvPr/>
        </p:nvSpPr>
        <p:spPr>
          <a:xfrm flipH="false" flipV="false" rot="0">
            <a:off x="9432880" y="2170863"/>
            <a:ext cx="7234999" cy="7234999"/>
          </a:xfrm>
          <a:custGeom>
            <a:avLst/>
            <a:gdLst/>
            <a:ahLst/>
            <a:cxnLst/>
            <a:rect r="r" b="b" t="t" l="l"/>
            <a:pathLst>
              <a:path h="7234999" w="7234999">
                <a:moveTo>
                  <a:pt x="0" y="0"/>
                </a:moveTo>
                <a:lnTo>
                  <a:pt x="7234999" y="0"/>
                </a:lnTo>
                <a:lnTo>
                  <a:pt x="7234999" y="7234999"/>
                </a:lnTo>
                <a:lnTo>
                  <a:pt x="0" y="723499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cap="sq">
            <a:noFill/>
            <a:prstDash val="solid"/>
            <a:miter/>
          </a:ln>
        </p:spPr>
      </p:sp>
      <p:grpSp>
        <p:nvGrpSpPr>
          <p:cNvPr name="Group 11" id="11"/>
          <p:cNvGrpSpPr/>
          <p:nvPr/>
        </p:nvGrpSpPr>
        <p:grpSpPr>
          <a:xfrm rot="0">
            <a:off x="10285279" y="2717135"/>
            <a:ext cx="5530203" cy="6142455"/>
            <a:chOff x="0" y="0"/>
            <a:chExt cx="5664718" cy="6291863"/>
          </a:xfrm>
        </p:grpSpPr>
        <p:sp>
          <p:nvSpPr>
            <p:cNvPr name="Freeform 12" id="12"/>
            <p:cNvSpPr/>
            <p:nvPr/>
          </p:nvSpPr>
          <p:spPr>
            <a:xfrm flipH="false" flipV="false" rot="0">
              <a:off x="0" y="0"/>
              <a:ext cx="5664718" cy="6291863"/>
            </a:xfrm>
            <a:custGeom>
              <a:avLst/>
              <a:gdLst/>
              <a:ahLst/>
              <a:cxnLst/>
              <a:rect r="r" b="b" t="t" l="l"/>
              <a:pathLst>
                <a:path h="6291863" w="5664718">
                  <a:moveTo>
                    <a:pt x="5664718" y="3145969"/>
                  </a:moveTo>
                  <a:cubicBezTo>
                    <a:pt x="5664718" y="4883348"/>
                    <a:pt x="4396603" y="6291863"/>
                    <a:pt x="2832359" y="6291863"/>
                  </a:cubicBezTo>
                  <a:cubicBezTo>
                    <a:pt x="1268092" y="6291863"/>
                    <a:pt x="0" y="4883348"/>
                    <a:pt x="0" y="3145969"/>
                  </a:cubicBezTo>
                  <a:cubicBezTo>
                    <a:pt x="0" y="1408502"/>
                    <a:pt x="1268092" y="0"/>
                    <a:pt x="2832359" y="0"/>
                  </a:cubicBezTo>
                  <a:cubicBezTo>
                    <a:pt x="4396625" y="0"/>
                    <a:pt x="5664718" y="1408502"/>
                    <a:pt x="5664718" y="3145969"/>
                  </a:cubicBezTo>
                  <a:close/>
                </a:path>
              </a:pathLst>
            </a:custGeom>
            <a:blipFill>
              <a:blip r:embed="rId8"/>
              <a:stretch>
                <a:fillRect l="0" t="-10094" r="0" b="-10094"/>
              </a:stretch>
            </a:blipFill>
          </p:spPr>
        </p:sp>
      </p:grpSp>
      <p:sp>
        <p:nvSpPr>
          <p:cNvPr name="TextBox 13" id="13"/>
          <p:cNvSpPr txBox="true"/>
          <p:nvPr/>
        </p:nvSpPr>
        <p:spPr>
          <a:xfrm rot="0">
            <a:off x="1375126" y="5625708"/>
            <a:ext cx="6777157" cy="553836"/>
          </a:xfrm>
          <a:prstGeom prst="rect">
            <a:avLst/>
          </a:prstGeom>
        </p:spPr>
        <p:txBody>
          <a:bodyPr anchor="t" rtlCol="false" tIns="0" lIns="0" bIns="0" rIns="0">
            <a:spAutoFit/>
          </a:bodyPr>
          <a:lstStyle/>
          <a:p>
            <a:pPr algn="l">
              <a:lnSpc>
                <a:spcPts val="3808"/>
              </a:lnSpc>
              <a:spcBef>
                <a:spcPct val="0"/>
              </a:spcBef>
            </a:pPr>
            <a:r>
              <a:rPr lang="en-US" sz="3370">
                <a:solidFill>
                  <a:srgbClr val="1174AB"/>
                </a:solidFill>
                <a:latin typeface="Calibri (MS) Bold"/>
                <a:ea typeface="Calibri (MS) Bold"/>
                <a:cs typeface="Calibri (MS) Bold"/>
                <a:sym typeface="Calibri (MS) Bold"/>
              </a:rPr>
              <a:t>BSc (Hons)  in Information Technology</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FCFEFF"/>
        </a:solidFill>
      </p:bgPr>
    </p:bg>
    <p:spTree>
      <p:nvGrpSpPr>
        <p:cNvPr id="1" name=""/>
        <p:cNvGrpSpPr/>
        <p:nvPr/>
      </p:nvGrpSpPr>
      <p:grpSpPr>
        <a:xfrm>
          <a:off x="0" y="0"/>
          <a:ext cx="0" cy="0"/>
          <a:chOff x="0" y="0"/>
          <a:chExt cx="0" cy="0"/>
        </a:xfrm>
      </p:grpSpPr>
      <p:grpSp>
        <p:nvGrpSpPr>
          <p:cNvPr name="Group 2" id="2"/>
          <p:cNvGrpSpPr/>
          <p:nvPr/>
        </p:nvGrpSpPr>
        <p:grpSpPr>
          <a:xfrm rot="0">
            <a:off x="-4006574" y="-369454"/>
            <a:ext cx="7009358" cy="1159703"/>
            <a:chOff x="0" y="0"/>
            <a:chExt cx="1250766" cy="206940"/>
          </a:xfrm>
        </p:grpSpPr>
        <p:sp>
          <p:nvSpPr>
            <p:cNvPr name="Freeform 3" id="3"/>
            <p:cNvSpPr/>
            <p:nvPr/>
          </p:nvSpPr>
          <p:spPr>
            <a:xfrm flipH="false" flipV="false" rot="0">
              <a:off x="11494" y="0"/>
              <a:ext cx="1227777" cy="206940"/>
            </a:xfrm>
            <a:custGeom>
              <a:avLst/>
              <a:gdLst/>
              <a:ahLst/>
              <a:cxnLst/>
              <a:rect r="r" b="b" t="t" l="l"/>
              <a:pathLst>
                <a:path h="206940" w="1227777">
                  <a:moveTo>
                    <a:pt x="212692" y="0"/>
                  </a:moveTo>
                  <a:lnTo>
                    <a:pt x="1218286" y="0"/>
                  </a:lnTo>
                  <a:cubicBezTo>
                    <a:pt x="1221833" y="0"/>
                    <a:pt x="1225033" y="2128"/>
                    <a:pt x="1226405" y="5398"/>
                  </a:cubicBezTo>
                  <a:cubicBezTo>
                    <a:pt x="1227778" y="8669"/>
                    <a:pt x="1227054" y="12443"/>
                    <a:pt x="1224569" y="14974"/>
                  </a:cubicBezTo>
                  <a:lnTo>
                    <a:pt x="1050775" y="191966"/>
                  </a:lnTo>
                  <a:cubicBezTo>
                    <a:pt x="1041370" y="201544"/>
                    <a:pt x="1028510" y="206940"/>
                    <a:pt x="1015086" y="206940"/>
                  </a:cubicBezTo>
                  <a:lnTo>
                    <a:pt x="9492" y="206940"/>
                  </a:lnTo>
                  <a:cubicBezTo>
                    <a:pt x="5945" y="206940"/>
                    <a:pt x="2745" y="204812"/>
                    <a:pt x="1373" y="201542"/>
                  </a:cubicBezTo>
                  <a:cubicBezTo>
                    <a:pt x="0" y="198271"/>
                    <a:pt x="724" y="194497"/>
                    <a:pt x="3209" y="191966"/>
                  </a:cubicBezTo>
                  <a:lnTo>
                    <a:pt x="177003" y="14974"/>
                  </a:lnTo>
                  <a:cubicBezTo>
                    <a:pt x="186408" y="5396"/>
                    <a:pt x="199268" y="0"/>
                    <a:pt x="212692" y="0"/>
                  </a:cubicBezTo>
                  <a:close/>
                </a:path>
              </a:pathLst>
            </a:custGeom>
            <a:solidFill>
              <a:srgbClr val="3275C5"/>
            </a:solidFill>
          </p:spPr>
        </p:sp>
        <p:sp>
          <p:nvSpPr>
            <p:cNvPr name="TextBox 4" id="4"/>
            <p:cNvSpPr txBox="true"/>
            <p:nvPr/>
          </p:nvSpPr>
          <p:spPr>
            <a:xfrm>
              <a:off x="101600" y="19050"/>
              <a:ext cx="1047566" cy="187890"/>
            </a:xfrm>
            <a:prstGeom prst="rect">
              <a:avLst/>
            </a:prstGeom>
          </p:spPr>
          <p:txBody>
            <a:bodyPr anchor="ctr" rtlCol="false" tIns="83282" lIns="83282" bIns="83282" rIns="83282"/>
            <a:lstStyle/>
            <a:p>
              <a:pPr algn="ctr">
                <a:lnSpc>
                  <a:spcPts val="1993"/>
                </a:lnSpc>
              </a:pPr>
            </a:p>
          </p:txBody>
        </p:sp>
      </p:grpSp>
      <p:grpSp>
        <p:nvGrpSpPr>
          <p:cNvPr name="Group 5" id="5"/>
          <p:cNvGrpSpPr/>
          <p:nvPr/>
        </p:nvGrpSpPr>
        <p:grpSpPr>
          <a:xfrm rot="0">
            <a:off x="-1748459" y="508418"/>
            <a:ext cx="3144637" cy="520282"/>
            <a:chOff x="0" y="0"/>
            <a:chExt cx="1250766" cy="206940"/>
          </a:xfrm>
        </p:grpSpPr>
        <p:sp>
          <p:nvSpPr>
            <p:cNvPr name="Freeform 6" id="6"/>
            <p:cNvSpPr/>
            <p:nvPr/>
          </p:nvSpPr>
          <p:spPr>
            <a:xfrm flipH="false" flipV="false" rot="0">
              <a:off x="13485" y="0"/>
              <a:ext cx="1223797" cy="206940"/>
            </a:xfrm>
            <a:custGeom>
              <a:avLst/>
              <a:gdLst/>
              <a:ahLst/>
              <a:cxnLst/>
              <a:rect r="r" b="b" t="t" l="l"/>
              <a:pathLst>
                <a:path h="206940" w="1223797">
                  <a:moveTo>
                    <a:pt x="214334" y="0"/>
                  </a:moveTo>
                  <a:lnTo>
                    <a:pt x="1212662" y="0"/>
                  </a:lnTo>
                  <a:cubicBezTo>
                    <a:pt x="1216822" y="0"/>
                    <a:pt x="1220577" y="2496"/>
                    <a:pt x="1222187" y="6333"/>
                  </a:cubicBezTo>
                  <a:cubicBezTo>
                    <a:pt x="1223796" y="10170"/>
                    <a:pt x="1222947" y="14598"/>
                    <a:pt x="1220032" y="17567"/>
                  </a:cubicBezTo>
                  <a:lnTo>
                    <a:pt x="1051330" y="189373"/>
                  </a:lnTo>
                  <a:cubicBezTo>
                    <a:pt x="1040297" y="200610"/>
                    <a:pt x="1025210" y="206940"/>
                    <a:pt x="1009462" y="206940"/>
                  </a:cubicBezTo>
                  <a:lnTo>
                    <a:pt x="11134" y="206940"/>
                  </a:lnTo>
                  <a:cubicBezTo>
                    <a:pt x="6974" y="206940"/>
                    <a:pt x="3219" y="204444"/>
                    <a:pt x="1609" y="200607"/>
                  </a:cubicBezTo>
                  <a:cubicBezTo>
                    <a:pt x="0" y="196770"/>
                    <a:pt x="849" y="192342"/>
                    <a:pt x="3764" y="189373"/>
                  </a:cubicBezTo>
                  <a:lnTo>
                    <a:pt x="172466" y="17567"/>
                  </a:lnTo>
                  <a:cubicBezTo>
                    <a:pt x="183499" y="6330"/>
                    <a:pt x="198586" y="0"/>
                    <a:pt x="214334" y="0"/>
                  </a:cubicBezTo>
                  <a:close/>
                </a:path>
              </a:pathLst>
            </a:custGeom>
            <a:solidFill>
              <a:srgbClr val="64CAF4"/>
            </a:solidFill>
          </p:spPr>
        </p:sp>
        <p:sp>
          <p:nvSpPr>
            <p:cNvPr name="TextBox 7" id="7"/>
            <p:cNvSpPr txBox="true"/>
            <p:nvPr/>
          </p:nvSpPr>
          <p:spPr>
            <a:xfrm>
              <a:off x="101600" y="19050"/>
              <a:ext cx="1047566" cy="187890"/>
            </a:xfrm>
            <a:prstGeom prst="rect">
              <a:avLst/>
            </a:prstGeom>
          </p:spPr>
          <p:txBody>
            <a:bodyPr anchor="ctr" rtlCol="false" tIns="83282" lIns="83282" bIns="83282" rIns="83282"/>
            <a:lstStyle/>
            <a:p>
              <a:pPr algn="ctr">
                <a:lnSpc>
                  <a:spcPts val="1993"/>
                </a:lnSpc>
              </a:pPr>
            </a:p>
          </p:txBody>
        </p:sp>
      </p:grpSp>
      <p:grpSp>
        <p:nvGrpSpPr>
          <p:cNvPr name="Group 8" id="8"/>
          <p:cNvGrpSpPr/>
          <p:nvPr/>
        </p:nvGrpSpPr>
        <p:grpSpPr>
          <a:xfrm rot="0">
            <a:off x="14410002" y="-369454"/>
            <a:ext cx="7009358" cy="1138013"/>
            <a:chOff x="0" y="0"/>
            <a:chExt cx="812800" cy="131963"/>
          </a:xfrm>
        </p:grpSpPr>
        <p:sp>
          <p:nvSpPr>
            <p:cNvPr name="Freeform 9" id="9"/>
            <p:cNvSpPr/>
            <p:nvPr/>
          </p:nvSpPr>
          <p:spPr>
            <a:xfrm flipH="false" flipV="false" rot="0">
              <a:off x="14243" y="0"/>
              <a:ext cx="784313" cy="131963"/>
            </a:xfrm>
            <a:custGeom>
              <a:avLst/>
              <a:gdLst/>
              <a:ahLst/>
              <a:cxnLst/>
              <a:rect r="r" b="b" t="t" l="l"/>
              <a:pathLst>
                <a:path h="131963" w="784313">
                  <a:moveTo>
                    <a:pt x="574371" y="0"/>
                  </a:moveTo>
                  <a:lnTo>
                    <a:pt x="6743" y="0"/>
                  </a:lnTo>
                  <a:cubicBezTo>
                    <a:pt x="3990" y="0"/>
                    <a:pt x="1564" y="1811"/>
                    <a:pt x="782" y="4451"/>
                  </a:cubicBezTo>
                  <a:cubicBezTo>
                    <a:pt x="0" y="7091"/>
                    <a:pt x="1048" y="9930"/>
                    <a:pt x="3357" y="11430"/>
                  </a:cubicBezTo>
                  <a:lnTo>
                    <a:pt x="171357" y="120533"/>
                  </a:lnTo>
                  <a:cubicBezTo>
                    <a:pt x="182844" y="127993"/>
                    <a:pt x="196246" y="131963"/>
                    <a:pt x="209943" y="131963"/>
                  </a:cubicBezTo>
                  <a:lnTo>
                    <a:pt x="777571" y="131963"/>
                  </a:lnTo>
                  <a:cubicBezTo>
                    <a:pt x="780324" y="131963"/>
                    <a:pt x="782750" y="130152"/>
                    <a:pt x="783532" y="127512"/>
                  </a:cubicBezTo>
                  <a:cubicBezTo>
                    <a:pt x="784314" y="124873"/>
                    <a:pt x="783266" y="122033"/>
                    <a:pt x="780957" y="120533"/>
                  </a:cubicBezTo>
                  <a:lnTo>
                    <a:pt x="612957" y="11430"/>
                  </a:lnTo>
                  <a:cubicBezTo>
                    <a:pt x="601470" y="3970"/>
                    <a:pt x="588068" y="0"/>
                    <a:pt x="574371" y="0"/>
                  </a:cubicBezTo>
                  <a:close/>
                </a:path>
              </a:pathLst>
            </a:custGeom>
            <a:solidFill>
              <a:srgbClr val="3275C5"/>
            </a:solidFill>
          </p:spPr>
        </p:sp>
        <p:sp>
          <p:nvSpPr>
            <p:cNvPr name="TextBox 10" id="10"/>
            <p:cNvSpPr txBox="true"/>
            <p:nvPr/>
          </p:nvSpPr>
          <p:spPr>
            <a:xfrm>
              <a:off x="101600" y="19050"/>
              <a:ext cx="609600" cy="112913"/>
            </a:xfrm>
            <a:prstGeom prst="rect">
              <a:avLst/>
            </a:prstGeom>
          </p:spPr>
          <p:txBody>
            <a:bodyPr anchor="ctr" rtlCol="false" tIns="83282" lIns="83282" bIns="83282" rIns="83282"/>
            <a:lstStyle/>
            <a:p>
              <a:pPr algn="ctr">
                <a:lnSpc>
                  <a:spcPts val="1993"/>
                </a:lnSpc>
              </a:pPr>
            </a:p>
          </p:txBody>
        </p:sp>
      </p:grpSp>
      <p:grpSp>
        <p:nvGrpSpPr>
          <p:cNvPr name="Group 11" id="11"/>
          <p:cNvGrpSpPr/>
          <p:nvPr/>
        </p:nvGrpSpPr>
        <p:grpSpPr>
          <a:xfrm rot="0">
            <a:off x="16629956" y="508418"/>
            <a:ext cx="3144637" cy="520282"/>
            <a:chOff x="0" y="0"/>
            <a:chExt cx="812800" cy="134478"/>
          </a:xfrm>
        </p:grpSpPr>
        <p:sp>
          <p:nvSpPr>
            <p:cNvPr name="Freeform 12" id="12"/>
            <p:cNvSpPr/>
            <p:nvPr/>
          </p:nvSpPr>
          <p:spPr>
            <a:xfrm flipH="false" flipV="false" rot="0">
              <a:off x="26532" y="0"/>
              <a:ext cx="759735" cy="134478"/>
            </a:xfrm>
            <a:custGeom>
              <a:avLst/>
              <a:gdLst/>
              <a:ahLst/>
              <a:cxnLst/>
              <a:rect r="r" b="b" t="t" l="l"/>
              <a:pathLst>
                <a:path h="134478" w="759735">
                  <a:moveTo>
                    <a:pt x="543677" y="0"/>
                  </a:moveTo>
                  <a:lnTo>
                    <a:pt x="12859" y="0"/>
                  </a:lnTo>
                  <a:cubicBezTo>
                    <a:pt x="7628" y="0"/>
                    <a:pt x="3015" y="3429"/>
                    <a:pt x="1508" y="8438"/>
                  </a:cubicBezTo>
                  <a:cubicBezTo>
                    <a:pt x="0" y="13447"/>
                    <a:pt x="1955" y="18853"/>
                    <a:pt x="6317" y="21740"/>
                  </a:cubicBezTo>
                  <a:lnTo>
                    <a:pt x="143819" y="112739"/>
                  </a:lnTo>
                  <a:cubicBezTo>
                    <a:pt x="165244" y="126918"/>
                    <a:pt x="190367" y="134478"/>
                    <a:pt x="216059" y="134478"/>
                  </a:cubicBezTo>
                  <a:lnTo>
                    <a:pt x="746877" y="134478"/>
                  </a:lnTo>
                  <a:cubicBezTo>
                    <a:pt x="752108" y="134478"/>
                    <a:pt x="756721" y="131049"/>
                    <a:pt x="758228" y="126040"/>
                  </a:cubicBezTo>
                  <a:cubicBezTo>
                    <a:pt x="759736" y="121031"/>
                    <a:pt x="757781" y="115626"/>
                    <a:pt x="753419" y="112739"/>
                  </a:cubicBezTo>
                  <a:lnTo>
                    <a:pt x="615917" y="21740"/>
                  </a:lnTo>
                  <a:cubicBezTo>
                    <a:pt x="594492" y="7561"/>
                    <a:pt x="569369" y="0"/>
                    <a:pt x="543677" y="0"/>
                  </a:cubicBezTo>
                  <a:close/>
                </a:path>
              </a:pathLst>
            </a:custGeom>
            <a:solidFill>
              <a:srgbClr val="64CAF4"/>
            </a:solidFill>
          </p:spPr>
        </p:sp>
        <p:sp>
          <p:nvSpPr>
            <p:cNvPr name="TextBox 13" id="13"/>
            <p:cNvSpPr txBox="true"/>
            <p:nvPr/>
          </p:nvSpPr>
          <p:spPr>
            <a:xfrm>
              <a:off x="101600" y="19050"/>
              <a:ext cx="609600" cy="115428"/>
            </a:xfrm>
            <a:prstGeom prst="rect">
              <a:avLst/>
            </a:prstGeom>
          </p:spPr>
          <p:txBody>
            <a:bodyPr anchor="ctr" rtlCol="false" tIns="83282" lIns="83282" bIns="83282" rIns="83282"/>
            <a:lstStyle/>
            <a:p>
              <a:pPr algn="ctr">
                <a:lnSpc>
                  <a:spcPts val="1993"/>
                </a:lnSpc>
              </a:pPr>
            </a:p>
          </p:txBody>
        </p:sp>
      </p:grpSp>
      <p:grpSp>
        <p:nvGrpSpPr>
          <p:cNvPr name="Group 14" id="14"/>
          <p:cNvGrpSpPr/>
          <p:nvPr/>
        </p:nvGrpSpPr>
        <p:grpSpPr>
          <a:xfrm rot="0">
            <a:off x="190468" y="3350417"/>
            <a:ext cx="6137322" cy="5740517"/>
            <a:chOff x="0" y="0"/>
            <a:chExt cx="918500" cy="859115"/>
          </a:xfrm>
        </p:grpSpPr>
        <p:sp>
          <p:nvSpPr>
            <p:cNvPr name="Freeform 15" id="15"/>
            <p:cNvSpPr/>
            <p:nvPr/>
          </p:nvSpPr>
          <p:spPr>
            <a:xfrm flipH="false" flipV="false" rot="0">
              <a:off x="0" y="0"/>
              <a:ext cx="918500" cy="859115"/>
            </a:xfrm>
            <a:custGeom>
              <a:avLst/>
              <a:gdLst/>
              <a:ahLst/>
              <a:cxnLst/>
              <a:rect r="r" b="b" t="t" l="l"/>
              <a:pathLst>
                <a:path h="859115" w="918500">
                  <a:moveTo>
                    <a:pt x="459250" y="0"/>
                  </a:moveTo>
                  <a:cubicBezTo>
                    <a:pt x="205613" y="0"/>
                    <a:pt x="0" y="192319"/>
                    <a:pt x="0" y="429557"/>
                  </a:cubicBezTo>
                  <a:cubicBezTo>
                    <a:pt x="0" y="666795"/>
                    <a:pt x="205613" y="859115"/>
                    <a:pt x="459250" y="859115"/>
                  </a:cubicBezTo>
                  <a:cubicBezTo>
                    <a:pt x="712887" y="859115"/>
                    <a:pt x="918500" y="666795"/>
                    <a:pt x="918500" y="429557"/>
                  </a:cubicBezTo>
                  <a:cubicBezTo>
                    <a:pt x="918500" y="192319"/>
                    <a:pt x="712887" y="0"/>
                    <a:pt x="459250" y="0"/>
                  </a:cubicBezTo>
                  <a:close/>
                </a:path>
              </a:pathLst>
            </a:custGeom>
            <a:blipFill>
              <a:blip r:embed="rId2"/>
              <a:stretch>
                <a:fillRect l="-20219" t="0" r="-20219" b="0"/>
              </a:stretch>
            </a:blipFill>
          </p:spPr>
        </p:sp>
      </p:grpSp>
      <p:grpSp>
        <p:nvGrpSpPr>
          <p:cNvPr name="Group 16" id="16"/>
          <p:cNvGrpSpPr/>
          <p:nvPr/>
        </p:nvGrpSpPr>
        <p:grpSpPr>
          <a:xfrm rot="0">
            <a:off x="401312" y="3517783"/>
            <a:ext cx="6137322" cy="5740517"/>
            <a:chOff x="0" y="0"/>
            <a:chExt cx="918500" cy="859115"/>
          </a:xfrm>
        </p:grpSpPr>
        <p:sp>
          <p:nvSpPr>
            <p:cNvPr name="Freeform 17" id="17"/>
            <p:cNvSpPr/>
            <p:nvPr/>
          </p:nvSpPr>
          <p:spPr>
            <a:xfrm flipH="false" flipV="false" rot="0">
              <a:off x="0" y="0"/>
              <a:ext cx="918500" cy="859115"/>
            </a:xfrm>
            <a:custGeom>
              <a:avLst/>
              <a:gdLst/>
              <a:ahLst/>
              <a:cxnLst/>
              <a:rect r="r" b="b" t="t" l="l"/>
              <a:pathLst>
                <a:path h="859115" w="918500">
                  <a:moveTo>
                    <a:pt x="459250" y="0"/>
                  </a:moveTo>
                  <a:cubicBezTo>
                    <a:pt x="205613" y="0"/>
                    <a:pt x="0" y="192319"/>
                    <a:pt x="0" y="429557"/>
                  </a:cubicBezTo>
                  <a:cubicBezTo>
                    <a:pt x="0" y="666795"/>
                    <a:pt x="205613" y="859115"/>
                    <a:pt x="459250" y="859115"/>
                  </a:cubicBezTo>
                  <a:cubicBezTo>
                    <a:pt x="712887" y="859115"/>
                    <a:pt x="918500" y="666795"/>
                    <a:pt x="918500" y="429557"/>
                  </a:cubicBezTo>
                  <a:cubicBezTo>
                    <a:pt x="918500" y="192319"/>
                    <a:pt x="712887" y="0"/>
                    <a:pt x="459250" y="0"/>
                  </a:cubicBezTo>
                  <a:close/>
                </a:path>
              </a:pathLst>
            </a:custGeom>
            <a:blipFill>
              <a:blip r:embed="rId2"/>
              <a:stretch>
                <a:fillRect l="-20219" t="0" r="-20219" b="0"/>
              </a:stretch>
            </a:blipFill>
          </p:spPr>
        </p:sp>
      </p:grpSp>
      <p:sp>
        <p:nvSpPr>
          <p:cNvPr name="TextBox 18" id="18"/>
          <p:cNvSpPr txBox="true"/>
          <p:nvPr/>
        </p:nvSpPr>
        <p:spPr>
          <a:xfrm rot="0">
            <a:off x="3618277" y="1234597"/>
            <a:ext cx="13415070" cy="1811020"/>
          </a:xfrm>
          <a:prstGeom prst="rect">
            <a:avLst/>
          </a:prstGeom>
        </p:spPr>
        <p:txBody>
          <a:bodyPr anchor="t" rtlCol="false" tIns="0" lIns="0" bIns="0" rIns="0">
            <a:spAutoFit/>
          </a:bodyPr>
          <a:lstStyle/>
          <a:p>
            <a:pPr algn="ctr">
              <a:lnSpc>
                <a:spcPts val="7279"/>
              </a:lnSpc>
            </a:pPr>
            <a:r>
              <a:rPr lang="en-US" sz="5199">
                <a:solidFill>
                  <a:srgbClr val="075278"/>
                </a:solidFill>
                <a:latin typeface="Canva Sans Bold"/>
                <a:ea typeface="Canva Sans Bold"/>
                <a:cs typeface="Canva Sans Bold"/>
                <a:sym typeface="Canva Sans Bold"/>
              </a:rPr>
              <a:t>Pathfinding with Real-Time Tracking and Task Reminder System. </a:t>
            </a:r>
          </a:p>
        </p:txBody>
      </p:sp>
      <p:sp>
        <p:nvSpPr>
          <p:cNvPr name="TextBox 19" id="19"/>
          <p:cNvSpPr txBox="true"/>
          <p:nvPr/>
        </p:nvSpPr>
        <p:spPr>
          <a:xfrm rot="0">
            <a:off x="7003383" y="4624265"/>
            <a:ext cx="10745896" cy="2693035"/>
          </a:xfrm>
          <a:prstGeom prst="rect">
            <a:avLst/>
          </a:prstGeom>
        </p:spPr>
        <p:txBody>
          <a:bodyPr anchor="t" rtlCol="false" tIns="0" lIns="0" bIns="0" rIns="0">
            <a:spAutoFit/>
          </a:bodyPr>
          <a:lstStyle/>
          <a:p>
            <a:pPr algn="just">
              <a:lnSpc>
                <a:spcPts val="4340"/>
              </a:lnSpc>
            </a:pPr>
            <a:r>
              <a:rPr lang="en-US" sz="3100">
                <a:solidFill>
                  <a:srgbClr val="075278"/>
                </a:solidFill>
                <a:latin typeface="Canva Sans"/>
                <a:ea typeface="Canva Sans"/>
                <a:cs typeface="Canva Sans"/>
                <a:sym typeface="Canva Sans"/>
              </a:rPr>
              <a:t>The smart wheelchair's pathfinding system uses LIDAR for safe navigation and obstacle avoidance, with real-time tracking and task reminders. Caregivers receive alerts if the user deviates from the path, ensuring enhanced safety and support.</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FCFEFF"/>
        </a:solidFill>
      </p:bgPr>
    </p:bg>
    <p:spTree>
      <p:nvGrpSpPr>
        <p:cNvPr id="1" name=""/>
        <p:cNvGrpSpPr/>
        <p:nvPr/>
      </p:nvGrpSpPr>
      <p:grpSpPr>
        <a:xfrm>
          <a:off x="0" y="0"/>
          <a:ext cx="0" cy="0"/>
          <a:chOff x="0" y="0"/>
          <a:chExt cx="0" cy="0"/>
        </a:xfrm>
      </p:grpSpPr>
      <p:sp>
        <p:nvSpPr>
          <p:cNvPr name="Freeform 2" id="2"/>
          <p:cNvSpPr/>
          <p:nvPr/>
        </p:nvSpPr>
        <p:spPr>
          <a:xfrm flipH="false" flipV="false" rot="-2561783">
            <a:off x="-2150393" y="-1597808"/>
            <a:ext cx="6000674" cy="4342306"/>
          </a:xfrm>
          <a:custGeom>
            <a:avLst/>
            <a:gdLst/>
            <a:ahLst/>
            <a:cxnLst/>
            <a:rect r="r" b="b" t="t" l="l"/>
            <a:pathLst>
              <a:path h="4342306" w="6000674">
                <a:moveTo>
                  <a:pt x="0" y="0"/>
                </a:moveTo>
                <a:lnTo>
                  <a:pt x="6000674" y="0"/>
                </a:lnTo>
                <a:lnTo>
                  <a:pt x="6000674" y="4342306"/>
                </a:lnTo>
                <a:lnTo>
                  <a:pt x="0" y="434230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7616117">
            <a:off x="14754144" y="7087147"/>
            <a:ext cx="6000674" cy="4342306"/>
          </a:xfrm>
          <a:custGeom>
            <a:avLst/>
            <a:gdLst/>
            <a:ahLst/>
            <a:cxnLst/>
            <a:rect r="r" b="b" t="t" l="l"/>
            <a:pathLst>
              <a:path h="4342306" w="6000674">
                <a:moveTo>
                  <a:pt x="0" y="0"/>
                </a:moveTo>
                <a:lnTo>
                  <a:pt x="6000675" y="0"/>
                </a:lnTo>
                <a:lnTo>
                  <a:pt x="6000675" y="4342306"/>
                </a:lnTo>
                <a:lnTo>
                  <a:pt x="0" y="434230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9390694" y="6511656"/>
            <a:ext cx="4825412" cy="3929264"/>
          </a:xfrm>
          <a:custGeom>
            <a:avLst/>
            <a:gdLst/>
            <a:ahLst/>
            <a:cxnLst/>
            <a:rect r="r" b="b" t="t" l="l"/>
            <a:pathLst>
              <a:path h="3929264" w="4825412">
                <a:moveTo>
                  <a:pt x="0" y="0"/>
                </a:moveTo>
                <a:lnTo>
                  <a:pt x="4825412" y="0"/>
                </a:lnTo>
                <a:lnTo>
                  <a:pt x="4825412" y="3929264"/>
                </a:lnTo>
                <a:lnTo>
                  <a:pt x="0" y="3929264"/>
                </a:lnTo>
                <a:lnTo>
                  <a:pt x="0" y="0"/>
                </a:lnTo>
                <a:close/>
              </a:path>
            </a:pathLst>
          </a:custGeom>
          <a:blipFill>
            <a:blip r:embed="rId4"/>
            <a:stretch>
              <a:fillRect l="0" t="0" r="0" b="0"/>
            </a:stretch>
          </a:blipFill>
        </p:spPr>
      </p:sp>
      <p:sp>
        <p:nvSpPr>
          <p:cNvPr name="TextBox 5" id="5"/>
          <p:cNvSpPr txBox="true"/>
          <p:nvPr/>
        </p:nvSpPr>
        <p:spPr>
          <a:xfrm rot="0">
            <a:off x="1358150" y="4498165"/>
            <a:ext cx="15571701" cy="1661795"/>
          </a:xfrm>
          <a:prstGeom prst="rect">
            <a:avLst/>
          </a:prstGeom>
        </p:spPr>
        <p:txBody>
          <a:bodyPr anchor="t" rtlCol="false" tIns="0" lIns="0" bIns="0" rIns="0">
            <a:spAutoFit/>
          </a:bodyPr>
          <a:lstStyle/>
          <a:p>
            <a:pPr algn="just">
              <a:lnSpc>
                <a:spcPts val="4479"/>
              </a:lnSpc>
            </a:pPr>
            <a:r>
              <a:rPr lang="en-US" sz="3199" spc="12">
                <a:solidFill>
                  <a:srgbClr val="3275C5"/>
                </a:solidFill>
                <a:latin typeface="Source Sans Pro"/>
                <a:ea typeface="Source Sans Pro"/>
                <a:cs typeface="Source Sans Pro"/>
                <a:sym typeface="Source Sans Pro"/>
              </a:rPr>
              <a:t>How can a smart wheelchair ensure safe navigation through complex environments, provide timely reminders for daily tasks, and allow caregivers to monitor the user’s location and receive alerts if issues arise?</a:t>
            </a:r>
          </a:p>
        </p:txBody>
      </p:sp>
      <p:sp>
        <p:nvSpPr>
          <p:cNvPr name="TextBox 6" id="6"/>
          <p:cNvSpPr txBox="true"/>
          <p:nvPr/>
        </p:nvSpPr>
        <p:spPr>
          <a:xfrm rot="0">
            <a:off x="4138576" y="1575546"/>
            <a:ext cx="10421302" cy="1566544"/>
          </a:xfrm>
          <a:prstGeom prst="rect">
            <a:avLst/>
          </a:prstGeom>
        </p:spPr>
        <p:txBody>
          <a:bodyPr anchor="t" rtlCol="false" tIns="0" lIns="0" bIns="0" rIns="0">
            <a:spAutoFit/>
          </a:bodyPr>
          <a:lstStyle/>
          <a:p>
            <a:pPr algn="ctr">
              <a:lnSpc>
                <a:spcPts val="12880"/>
              </a:lnSpc>
            </a:pPr>
            <a:r>
              <a:rPr lang="en-US" sz="9200">
                <a:solidFill>
                  <a:srgbClr val="075278"/>
                </a:solidFill>
                <a:latin typeface="Canva Sans Bold"/>
                <a:ea typeface="Canva Sans Bold"/>
                <a:cs typeface="Canva Sans Bold"/>
                <a:sym typeface="Canva Sans Bold"/>
              </a:rPr>
              <a:t>Research Problem</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FCFEFF"/>
        </a:solidFill>
      </p:bgPr>
    </p:bg>
    <p:spTree>
      <p:nvGrpSpPr>
        <p:cNvPr id="1" name=""/>
        <p:cNvGrpSpPr/>
        <p:nvPr/>
      </p:nvGrpSpPr>
      <p:grpSpPr>
        <a:xfrm>
          <a:off x="0" y="0"/>
          <a:ext cx="0" cy="0"/>
          <a:chOff x="0" y="0"/>
          <a:chExt cx="0" cy="0"/>
        </a:xfrm>
      </p:grpSpPr>
      <p:sp>
        <p:nvSpPr>
          <p:cNvPr name="TextBox 2" id="2"/>
          <p:cNvSpPr txBox="true"/>
          <p:nvPr/>
        </p:nvSpPr>
        <p:spPr>
          <a:xfrm rot="0">
            <a:off x="1028700" y="3048519"/>
            <a:ext cx="17259300" cy="8419121"/>
          </a:xfrm>
          <a:prstGeom prst="rect">
            <a:avLst/>
          </a:prstGeom>
        </p:spPr>
        <p:txBody>
          <a:bodyPr anchor="t" rtlCol="false" tIns="0" lIns="0" bIns="0" rIns="0">
            <a:spAutoFit/>
          </a:bodyPr>
          <a:lstStyle/>
          <a:p>
            <a:pPr algn="l" marL="641060" indent="-320530" lvl="1">
              <a:lnSpc>
                <a:spcPts val="4156"/>
              </a:lnSpc>
              <a:buFont typeface="Arial"/>
              <a:buChar char="•"/>
            </a:pPr>
            <a:r>
              <a:rPr lang="en-US" sz="2969" spc="11">
                <a:solidFill>
                  <a:srgbClr val="0661AE"/>
                </a:solidFill>
                <a:latin typeface="Source Sans Pro"/>
                <a:ea typeface="Source Sans Pro"/>
                <a:cs typeface="Source Sans Pro"/>
                <a:sym typeface="Source Sans Pro"/>
              </a:rPr>
              <a:t>This research focuses on integrating advanced technologies such as LIDAR-based navigation, real-time tracking, and task reminder systems.</a:t>
            </a:r>
          </a:p>
          <a:p>
            <a:pPr algn="l">
              <a:lnSpc>
                <a:spcPts val="4156"/>
              </a:lnSpc>
            </a:pPr>
          </a:p>
          <a:p>
            <a:pPr algn="l" marL="641060" indent="-320530" lvl="1">
              <a:lnSpc>
                <a:spcPts val="4156"/>
              </a:lnSpc>
              <a:buFont typeface="Arial"/>
              <a:buChar char="•"/>
            </a:pPr>
            <a:r>
              <a:rPr lang="en-US" sz="2969" spc="11">
                <a:solidFill>
                  <a:srgbClr val="0661AE"/>
                </a:solidFill>
                <a:latin typeface="Source Sans Pro"/>
                <a:ea typeface="Source Sans Pro"/>
                <a:cs typeface="Source Sans Pro"/>
                <a:sym typeface="Source Sans Pro"/>
              </a:rPr>
              <a:t>The goal is to create a comprehensive solution that not only ensures safe and efficient navigation but also supports users in adhering to their daily routines while providing caregivers with essential monitoring tools.</a:t>
            </a:r>
          </a:p>
          <a:p>
            <a:pPr algn="l">
              <a:lnSpc>
                <a:spcPts val="4156"/>
              </a:lnSpc>
            </a:pPr>
          </a:p>
          <a:p>
            <a:pPr algn="l" marL="641060" indent="-320530" lvl="1">
              <a:lnSpc>
                <a:spcPts val="4156"/>
              </a:lnSpc>
              <a:buFont typeface="Arial"/>
              <a:buChar char="•"/>
            </a:pPr>
            <a:r>
              <a:rPr lang="en-US" sz="2969" spc="11">
                <a:solidFill>
                  <a:srgbClr val="0661AE"/>
                </a:solidFill>
                <a:latin typeface="Source Sans Pro"/>
                <a:ea typeface="Source Sans Pro"/>
                <a:cs typeface="Source Sans Pro"/>
                <a:sym typeface="Source Sans Pro"/>
              </a:rPr>
              <a:t>The integration of LIDAR with real-time tracking and task reminders represents a novel approach in assistive technology, aiming to fill the gap in existing solutions by enhancing user safety, independence, and caregiver support through continuous monitoring and timely alerts.</a:t>
            </a:r>
          </a:p>
          <a:p>
            <a:pPr algn="l">
              <a:lnSpc>
                <a:spcPts val="4156"/>
              </a:lnSpc>
            </a:pPr>
          </a:p>
          <a:p>
            <a:pPr algn="l">
              <a:lnSpc>
                <a:spcPts val="4156"/>
              </a:lnSpc>
            </a:pPr>
          </a:p>
          <a:p>
            <a:pPr algn="l">
              <a:lnSpc>
                <a:spcPts val="4156"/>
              </a:lnSpc>
            </a:pPr>
          </a:p>
          <a:p>
            <a:pPr algn="l">
              <a:lnSpc>
                <a:spcPts val="4156"/>
              </a:lnSpc>
            </a:pPr>
          </a:p>
          <a:p>
            <a:pPr algn="l">
              <a:lnSpc>
                <a:spcPts val="4156"/>
              </a:lnSpc>
            </a:pPr>
          </a:p>
          <a:p>
            <a:pPr algn="l">
              <a:lnSpc>
                <a:spcPts val="4156"/>
              </a:lnSpc>
            </a:pPr>
          </a:p>
        </p:txBody>
      </p:sp>
      <p:sp>
        <p:nvSpPr>
          <p:cNvPr name="Freeform 3" id="3"/>
          <p:cNvSpPr/>
          <p:nvPr/>
        </p:nvSpPr>
        <p:spPr>
          <a:xfrm flipH="false" flipV="false" rot="-2561783">
            <a:off x="-2150393" y="-1597808"/>
            <a:ext cx="6000674" cy="4342306"/>
          </a:xfrm>
          <a:custGeom>
            <a:avLst/>
            <a:gdLst/>
            <a:ahLst/>
            <a:cxnLst/>
            <a:rect r="r" b="b" t="t" l="l"/>
            <a:pathLst>
              <a:path h="4342306" w="6000674">
                <a:moveTo>
                  <a:pt x="0" y="0"/>
                </a:moveTo>
                <a:lnTo>
                  <a:pt x="6000674" y="0"/>
                </a:lnTo>
                <a:lnTo>
                  <a:pt x="6000674" y="4342306"/>
                </a:lnTo>
                <a:lnTo>
                  <a:pt x="0" y="434230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7616117">
            <a:off x="14754144" y="7087147"/>
            <a:ext cx="6000674" cy="4342306"/>
          </a:xfrm>
          <a:custGeom>
            <a:avLst/>
            <a:gdLst/>
            <a:ahLst/>
            <a:cxnLst/>
            <a:rect r="r" b="b" t="t" l="l"/>
            <a:pathLst>
              <a:path h="4342306" w="6000674">
                <a:moveTo>
                  <a:pt x="0" y="0"/>
                </a:moveTo>
                <a:lnTo>
                  <a:pt x="6000675" y="0"/>
                </a:lnTo>
                <a:lnTo>
                  <a:pt x="6000675" y="4342306"/>
                </a:lnTo>
                <a:lnTo>
                  <a:pt x="0" y="434230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5" id="5"/>
          <p:cNvSpPr txBox="true"/>
          <p:nvPr/>
        </p:nvSpPr>
        <p:spPr>
          <a:xfrm rot="0">
            <a:off x="3561229" y="1103499"/>
            <a:ext cx="12602647" cy="880097"/>
          </a:xfrm>
          <a:prstGeom prst="rect">
            <a:avLst/>
          </a:prstGeom>
        </p:spPr>
        <p:txBody>
          <a:bodyPr anchor="t" rtlCol="false" tIns="0" lIns="0" bIns="0" rIns="0">
            <a:spAutoFit/>
          </a:bodyPr>
          <a:lstStyle/>
          <a:p>
            <a:pPr algn="ctr">
              <a:lnSpc>
                <a:spcPts val="7140"/>
              </a:lnSpc>
            </a:pPr>
            <a:r>
              <a:rPr lang="en-US" sz="5100">
                <a:solidFill>
                  <a:srgbClr val="075278"/>
                </a:solidFill>
                <a:latin typeface="Canva Sans Bold"/>
                <a:ea typeface="Canva Sans Bold"/>
                <a:cs typeface="Canva Sans Bold"/>
                <a:sym typeface="Canva Sans Bold"/>
              </a:rPr>
              <a:t>Introduction &amp; Background of the Study</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FCFEFF"/>
        </a:solidFill>
      </p:bgPr>
    </p:bg>
    <p:spTree>
      <p:nvGrpSpPr>
        <p:cNvPr id="1" name=""/>
        <p:cNvGrpSpPr/>
        <p:nvPr/>
      </p:nvGrpSpPr>
      <p:grpSpPr>
        <a:xfrm>
          <a:off x="0" y="0"/>
          <a:ext cx="0" cy="0"/>
          <a:chOff x="0" y="0"/>
          <a:chExt cx="0" cy="0"/>
        </a:xfrm>
      </p:grpSpPr>
      <p:sp>
        <p:nvSpPr>
          <p:cNvPr name="Freeform 2" id="2"/>
          <p:cNvSpPr/>
          <p:nvPr/>
        </p:nvSpPr>
        <p:spPr>
          <a:xfrm flipH="false" flipV="false" rot="0">
            <a:off x="-463075" y="7194550"/>
            <a:ext cx="5863057" cy="4114800"/>
          </a:xfrm>
          <a:custGeom>
            <a:avLst/>
            <a:gdLst/>
            <a:ahLst/>
            <a:cxnLst/>
            <a:rect r="r" b="b" t="t" l="l"/>
            <a:pathLst>
              <a:path h="4114800" w="5863057">
                <a:moveTo>
                  <a:pt x="0" y="0"/>
                </a:moveTo>
                <a:lnTo>
                  <a:pt x="5863057" y="0"/>
                </a:lnTo>
                <a:lnTo>
                  <a:pt x="5863057"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true" rot="0">
            <a:off x="12866828" y="-976689"/>
            <a:ext cx="5863057" cy="4114800"/>
          </a:xfrm>
          <a:custGeom>
            <a:avLst/>
            <a:gdLst/>
            <a:ahLst/>
            <a:cxnLst/>
            <a:rect r="r" b="b" t="t" l="l"/>
            <a:pathLst>
              <a:path h="4114800" w="5863057">
                <a:moveTo>
                  <a:pt x="5863057" y="4114800"/>
                </a:moveTo>
                <a:lnTo>
                  <a:pt x="0" y="4114800"/>
                </a:lnTo>
                <a:lnTo>
                  <a:pt x="0" y="0"/>
                </a:lnTo>
                <a:lnTo>
                  <a:pt x="5863057" y="0"/>
                </a:lnTo>
                <a:lnTo>
                  <a:pt x="5863057" y="411480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4293040" y="2819177"/>
            <a:ext cx="2726952" cy="1187747"/>
            <a:chOff x="0" y="0"/>
            <a:chExt cx="718210" cy="312822"/>
          </a:xfrm>
        </p:grpSpPr>
        <p:sp>
          <p:nvSpPr>
            <p:cNvPr name="Freeform 5" id="5"/>
            <p:cNvSpPr/>
            <p:nvPr/>
          </p:nvSpPr>
          <p:spPr>
            <a:xfrm flipH="false" flipV="false" rot="0">
              <a:off x="0" y="0"/>
              <a:ext cx="718210" cy="312822"/>
            </a:xfrm>
            <a:custGeom>
              <a:avLst/>
              <a:gdLst/>
              <a:ahLst/>
              <a:cxnLst/>
              <a:rect r="r" b="b" t="t" l="l"/>
              <a:pathLst>
                <a:path h="312822" w="718210">
                  <a:moveTo>
                    <a:pt x="0" y="0"/>
                  </a:moveTo>
                  <a:lnTo>
                    <a:pt x="718210" y="0"/>
                  </a:lnTo>
                  <a:lnTo>
                    <a:pt x="718210" y="312822"/>
                  </a:lnTo>
                  <a:lnTo>
                    <a:pt x="0" y="312822"/>
                  </a:lnTo>
                  <a:close/>
                </a:path>
              </a:pathLst>
            </a:custGeom>
            <a:solidFill>
              <a:srgbClr val="56AAF0"/>
            </a:solidFill>
          </p:spPr>
        </p:sp>
        <p:sp>
          <p:nvSpPr>
            <p:cNvPr name="TextBox 6" id="6"/>
            <p:cNvSpPr txBox="true"/>
            <p:nvPr/>
          </p:nvSpPr>
          <p:spPr>
            <a:xfrm>
              <a:off x="0" y="19050"/>
              <a:ext cx="718210" cy="293772"/>
            </a:xfrm>
            <a:prstGeom prst="rect">
              <a:avLst/>
            </a:prstGeom>
          </p:spPr>
          <p:txBody>
            <a:bodyPr anchor="ctr" rtlCol="false" tIns="50800" lIns="50800" bIns="50800" rIns="50800"/>
            <a:lstStyle/>
            <a:p>
              <a:pPr algn="ctr">
                <a:lnSpc>
                  <a:spcPts val="1993"/>
                </a:lnSpc>
              </a:pPr>
            </a:p>
          </p:txBody>
        </p:sp>
      </p:grpSp>
      <p:grpSp>
        <p:nvGrpSpPr>
          <p:cNvPr name="Group 7" id="7"/>
          <p:cNvGrpSpPr/>
          <p:nvPr/>
        </p:nvGrpSpPr>
        <p:grpSpPr>
          <a:xfrm rot="0">
            <a:off x="7780524" y="2819177"/>
            <a:ext cx="2726952" cy="1187747"/>
            <a:chOff x="0" y="0"/>
            <a:chExt cx="718210" cy="312822"/>
          </a:xfrm>
        </p:grpSpPr>
        <p:sp>
          <p:nvSpPr>
            <p:cNvPr name="Freeform 8" id="8"/>
            <p:cNvSpPr/>
            <p:nvPr/>
          </p:nvSpPr>
          <p:spPr>
            <a:xfrm flipH="false" flipV="false" rot="0">
              <a:off x="0" y="0"/>
              <a:ext cx="718210" cy="312822"/>
            </a:xfrm>
            <a:custGeom>
              <a:avLst/>
              <a:gdLst/>
              <a:ahLst/>
              <a:cxnLst/>
              <a:rect r="r" b="b" t="t" l="l"/>
              <a:pathLst>
                <a:path h="312822" w="718210">
                  <a:moveTo>
                    <a:pt x="0" y="0"/>
                  </a:moveTo>
                  <a:lnTo>
                    <a:pt x="718210" y="0"/>
                  </a:lnTo>
                  <a:lnTo>
                    <a:pt x="718210" y="312822"/>
                  </a:lnTo>
                  <a:lnTo>
                    <a:pt x="0" y="312822"/>
                  </a:lnTo>
                  <a:close/>
                </a:path>
              </a:pathLst>
            </a:custGeom>
            <a:solidFill>
              <a:srgbClr val="56AAF0"/>
            </a:solidFill>
          </p:spPr>
        </p:sp>
        <p:sp>
          <p:nvSpPr>
            <p:cNvPr name="TextBox 9" id="9"/>
            <p:cNvSpPr txBox="true"/>
            <p:nvPr/>
          </p:nvSpPr>
          <p:spPr>
            <a:xfrm>
              <a:off x="0" y="19050"/>
              <a:ext cx="718210" cy="293772"/>
            </a:xfrm>
            <a:prstGeom prst="rect">
              <a:avLst/>
            </a:prstGeom>
          </p:spPr>
          <p:txBody>
            <a:bodyPr anchor="ctr" rtlCol="false" tIns="50800" lIns="50800" bIns="50800" rIns="50800"/>
            <a:lstStyle/>
            <a:p>
              <a:pPr algn="ctr">
                <a:lnSpc>
                  <a:spcPts val="1993"/>
                </a:lnSpc>
              </a:pPr>
            </a:p>
          </p:txBody>
        </p:sp>
      </p:grpSp>
      <p:grpSp>
        <p:nvGrpSpPr>
          <p:cNvPr name="Group 10" id="10"/>
          <p:cNvGrpSpPr/>
          <p:nvPr/>
        </p:nvGrpSpPr>
        <p:grpSpPr>
          <a:xfrm rot="0">
            <a:off x="11269476" y="2819177"/>
            <a:ext cx="2726952" cy="1187747"/>
            <a:chOff x="0" y="0"/>
            <a:chExt cx="718210" cy="312822"/>
          </a:xfrm>
        </p:grpSpPr>
        <p:sp>
          <p:nvSpPr>
            <p:cNvPr name="Freeform 11" id="11"/>
            <p:cNvSpPr/>
            <p:nvPr/>
          </p:nvSpPr>
          <p:spPr>
            <a:xfrm flipH="false" flipV="false" rot="0">
              <a:off x="0" y="0"/>
              <a:ext cx="718210" cy="312822"/>
            </a:xfrm>
            <a:custGeom>
              <a:avLst/>
              <a:gdLst/>
              <a:ahLst/>
              <a:cxnLst/>
              <a:rect r="r" b="b" t="t" l="l"/>
              <a:pathLst>
                <a:path h="312822" w="718210">
                  <a:moveTo>
                    <a:pt x="0" y="0"/>
                  </a:moveTo>
                  <a:lnTo>
                    <a:pt x="718210" y="0"/>
                  </a:lnTo>
                  <a:lnTo>
                    <a:pt x="718210" y="312822"/>
                  </a:lnTo>
                  <a:lnTo>
                    <a:pt x="0" y="312822"/>
                  </a:lnTo>
                  <a:close/>
                </a:path>
              </a:pathLst>
            </a:custGeom>
            <a:solidFill>
              <a:srgbClr val="56AAF0"/>
            </a:solidFill>
          </p:spPr>
        </p:sp>
        <p:sp>
          <p:nvSpPr>
            <p:cNvPr name="TextBox 12" id="12"/>
            <p:cNvSpPr txBox="true"/>
            <p:nvPr/>
          </p:nvSpPr>
          <p:spPr>
            <a:xfrm>
              <a:off x="0" y="19050"/>
              <a:ext cx="718210" cy="293772"/>
            </a:xfrm>
            <a:prstGeom prst="rect">
              <a:avLst/>
            </a:prstGeom>
          </p:spPr>
          <p:txBody>
            <a:bodyPr anchor="ctr" rtlCol="false" tIns="50800" lIns="50800" bIns="50800" rIns="50800"/>
            <a:lstStyle/>
            <a:p>
              <a:pPr algn="ctr">
                <a:lnSpc>
                  <a:spcPts val="1993"/>
                </a:lnSpc>
              </a:pPr>
            </a:p>
          </p:txBody>
        </p:sp>
      </p:grpSp>
      <p:grpSp>
        <p:nvGrpSpPr>
          <p:cNvPr name="Group 13" id="13"/>
          <p:cNvGrpSpPr/>
          <p:nvPr/>
        </p:nvGrpSpPr>
        <p:grpSpPr>
          <a:xfrm rot="0">
            <a:off x="14853678" y="2819177"/>
            <a:ext cx="2726952" cy="1187747"/>
            <a:chOff x="0" y="0"/>
            <a:chExt cx="718210" cy="312822"/>
          </a:xfrm>
        </p:grpSpPr>
        <p:sp>
          <p:nvSpPr>
            <p:cNvPr name="Freeform 14" id="14"/>
            <p:cNvSpPr/>
            <p:nvPr/>
          </p:nvSpPr>
          <p:spPr>
            <a:xfrm flipH="false" flipV="false" rot="0">
              <a:off x="0" y="0"/>
              <a:ext cx="718210" cy="312822"/>
            </a:xfrm>
            <a:custGeom>
              <a:avLst/>
              <a:gdLst/>
              <a:ahLst/>
              <a:cxnLst/>
              <a:rect r="r" b="b" t="t" l="l"/>
              <a:pathLst>
                <a:path h="312822" w="718210">
                  <a:moveTo>
                    <a:pt x="0" y="0"/>
                  </a:moveTo>
                  <a:lnTo>
                    <a:pt x="718210" y="0"/>
                  </a:lnTo>
                  <a:lnTo>
                    <a:pt x="718210" y="312822"/>
                  </a:lnTo>
                  <a:lnTo>
                    <a:pt x="0" y="312822"/>
                  </a:lnTo>
                  <a:close/>
                </a:path>
              </a:pathLst>
            </a:custGeom>
            <a:solidFill>
              <a:srgbClr val="56AAF0"/>
            </a:solidFill>
          </p:spPr>
        </p:sp>
        <p:sp>
          <p:nvSpPr>
            <p:cNvPr name="TextBox 15" id="15"/>
            <p:cNvSpPr txBox="true"/>
            <p:nvPr/>
          </p:nvSpPr>
          <p:spPr>
            <a:xfrm>
              <a:off x="0" y="19050"/>
              <a:ext cx="718210" cy="293772"/>
            </a:xfrm>
            <a:prstGeom prst="rect">
              <a:avLst/>
            </a:prstGeom>
          </p:spPr>
          <p:txBody>
            <a:bodyPr anchor="ctr" rtlCol="false" tIns="50800" lIns="50800" bIns="50800" rIns="50800"/>
            <a:lstStyle/>
            <a:p>
              <a:pPr algn="ctr">
                <a:lnSpc>
                  <a:spcPts val="1993"/>
                </a:lnSpc>
              </a:pPr>
            </a:p>
          </p:txBody>
        </p:sp>
      </p:grpSp>
      <p:grpSp>
        <p:nvGrpSpPr>
          <p:cNvPr name="Group 16" id="16"/>
          <p:cNvGrpSpPr/>
          <p:nvPr/>
        </p:nvGrpSpPr>
        <p:grpSpPr>
          <a:xfrm rot="0">
            <a:off x="1324726" y="4386659"/>
            <a:ext cx="1572548" cy="956866"/>
            <a:chOff x="0" y="0"/>
            <a:chExt cx="414169" cy="252014"/>
          </a:xfrm>
        </p:grpSpPr>
        <p:sp>
          <p:nvSpPr>
            <p:cNvPr name="Freeform 17" id="17"/>
            <p:cNvSpPr/>
            <p:nvPr/>
          </p:nvSpPr>
          <p:spPr>
            <a:xfrm flipH="false" flipV="false" rot="0">
              <a:off x="0" y="0"/>
              <a:ext cx="414169" cy="252014"/>
            </a:xfrm>
            <a:custGeom>
              <a:avLst/>
              <a:gdLst/>
              <a:ahLst/>
              <a:cxnLst/>
              <a:rect r="r" b="b" t="t" l="l"/>
              <a:pathLst>
                <a:path h="252014" w="414169">
                  <a:moveTo>
                    <a:pt x="0" y="0"/>
                  </a:moveTo>
                  <a:lnTo>
                    <a:pt x="414169" y="0"/>
                  </a:lnTo>
                  <a:lnTo>
                    <a:pt x="414169" y="252014"/>
                  </a:lnTo>
                  <a:lnTo>
                    <a:pt x="0" y="252014"/>
                  </a:lnTo>
                  <a:close/>
                </a:path>
              </a:pathLst>
            </a:custGeom>
            <a:solidFill>
              <a:srgbClr val="56AAF0"/>
            </a:solidFill>
          </p:spPr>
        </p:sp>
        <p:sp>
          <p:nvSpPr>
            <p:cNvPr name="TextBox 18" id="18"/>
            <p:cNvSpPr txBox="true"/>
            <p:nvPr/>
          </p:nvSpPr>
          <p:spPr>
            <a:xfrm>
              <a:off x="0" y="19050"/>
              <a:ext cx="414169" cy="232964"/>
            </a:xfrm>
            <a:prstGeom prst="rect">
              <a:avLst/>
            </a:prstGeom>
          </p:spPr>
          <p:txBody>
            <a:bodyPr anchor="ctr" rtlCol="false" tIns="50800" lIns="50800" bIns="50800" rIns="50800"/>
            <a:lstStyle/>
            <a:p>
              <a:pPr algn="ctr">
                <a:lnSpc>
                  <a:spcPts val="1993"/>
                </a:lnSpc>
              </a:pPr>
            </a:p>
          </p:txBody>
        </p:sp>
      </p:grpSp>
      <p:grpSp>
        <p:nvGrpSpPr>
          <p:cNvPr name="Group 19" id="19"/>
          <p:cNvGrpSpPr/>
          <p:nvPr/>
        </p:nvGrpSpPr>
        <p:grpSpPr>
          <a:xfrm rot="0">
            <a:off x="1324726" y="5572125"/>
            <a:ext cx="1572548" cy="956866"/>
            <a:chOff x="0" y="0"/>
            <a:chExt cx="414169" cy="252014"/>
          </a:xfrm>
        </p:grpSpPr>
        <p:sp>
          <p:nvSpPr>
            <p:cNvPr name="Freeform 20" id="20"/>
            <p:cNvSpPr/>
            <p:nvPr/>
          </p:nvSpPr>
          <p:spPr>
            <a:xfrm flipH="false" flipV="false" rot="0">
              <a:off x="0" y="0"/>
              <a:ext cx="414169" cy="252014"/>
            </a:xfrm>
            <a:custGeom>
              <a:avLst/>
              <a:gdLst/>
              <a:ahLst/>
              <a:cxnLst/>
              <a:rect r="r" b="b" t="t" l="l"/>
              <a:pathLst>
                <a:path h="252014" w="414169">
                  <a:moveTo>
                    <a:pt x="0" y="0"/>
                  </a:moveTo>
                  <a:lnTo>
                    <a:pt x="414169" y="0"/>
                  </a:lnTo>
                  <a:lnTo>
                    <a:pt x="414169" y="252014"/>
                  </a:lnTo>
                  <a:lnTo>
                    <a:pt x="0" y="252014"/>
                  </a:lnTo>
                  <a:close/>
                </a:path>
              </a:pathLst>
            </a:custGeom>
            <a:solidFill>
              <a:srgbClr val="56AAF0"/>
            </a:solidFill>
          </p:spPr>
        </p:sp>
        <p:sp>
          <p:nvSpPr>
            <p:cNvPr name="TextBox 21" id="21"/>
            <p:cNvSpPr txBox="true"/>
            <p:nvPr/>
          </p:nvSpPr>
          <p:spPr>
            <a:xfrm>
              <a:off x="0" y="19050"/>
              <a:ext cx="414169" cy="232964"/>
            </a:xfrm>
            <a:prstGeom prst="rect">
              <a:avLst/>
            </a:prstGeom>
          </p:spPr>
          <p:txBody>
            <a:bodyPr anchor="ctr" rtlCol="false" tIns="50800" lIns="50800" bIns="50800" rIns="50800"/>
            <a:lstStyle/>
            <a:p>
              <a:pPr algn="ctr">
                <a:lnSpc>
                  <a:spcPts val="1993"/>
                </a:lnSpc>
              </a:pPr>
            </a:p>
          </p:txBody>
        </p:sp>
      </p:grpSp>
      <p:grpSp>
        <p:nvGrpSpPr>
          <p:cNvPr name="Group 22" id="22"/>
          <p:cNvGrpSpPr/>
          <p:nvPr/>
        </p:nvGrpSpPr>
        <p:grpSpPr>
          <a:xfrm rot="0">
            <a:off x="1324726" y="6776641"/>
            <a:ext cx="1572548" cy="956866"/>
            <a:chOff x="0" y="0"/>
            <a:chExt cx="414169" cy="252014"/>
          </a:xfrm>
        </p:grpSpPr>
        <p:sp>
          <p:nvSpPr>
            <p:cNvPr name="Freeform 23" id="23"/>
            <p:cNvSpPr/>
            <p:nvPr/>
          </p:nvSpPr>
          <p:spPr>
            <a:xfrm flipH="false" flipV="false" rot="0">
              <a:off x="0" y="0"/>
              <a:ext cx="414169" cy="252014"/>
            </a:xfrm>
            <a:custGeom>
              <a:avLst/>
              <a:gdLst/>
              <a:ahLst/>
              <a:cxnLst/>
              <a:rect r="r" b="b" t="t" l="l"/>
              <a:pathLst>
                <a:path h="252014" w="414169">
                  <a:moveTo>
                    <a:pt x="0" y="0"/>
                  </a:moveTo>
                  <a:lnTo>
                    <a:pt x="414169" y="0"/>
                  </a:lnTo>
                  <a:lnTo>
                    <a:pt x="414169" y="252014"/>
                  </a:lnTo>
                  <a:lnTo>
                    <a:pt x="0" y="252014"/>
                  </a:lnTo>
                  <a:close/>
                </a:path>
              </a:pathLst>
            </a:custGeom>
            <a:solidFill>
              <a:srgbClr val="56AAF0"/>
            </a:solidFill>
          </p:spPr>
        </p:sp>
        <p:sp>
          <p:nvSpPr>
            <p:cNvPr name="TextBox 24" id="24"/>
            <p:cNvSpPr txBox="true"/>
            <p:nvPr/>
          </p:nvSpPr>
          <p:spPr>
            <a:xfrm>
              <a:off x="0" y="19050"/>
              <a:ext cx="414169" cy="232964"/>
            </a:xfrm>
            <a:prstGeom prst="rect">
              <a:avLst/>
            </a:prstGeom>
          </p:spPr>
          <p:txBody>
            <a:bodyPr anchor="ctr" rtlCol="false" tIns="50800" lIns="50800" bIns="50800" rIns="50800"/>
            <a:lstStyle/>
            <a:p>
              <a:pPr algn="ctr">
                <a:lnSpc>
                  <a:spcPts val="1993"/>
                </a:lnSpc>
              </a:pPr>
            </a:p>
          </p:txBody>
        </p:sp>
      </p:grpSp>
      <p:grpSp>
        <p:nvGrpSpPr>
          <p:cNvPr name="Group 25" id="25"/>
          <p:cNvGrpSpPr/>
          <p:nvPr/>
        </p:nvGrpSpPr>
        <p:grpSpPr>
          <a:xfrm rot="0">
            <a:off x="1157979" y="8179643"/>
            <a:ext cx="1906043" cy="1187747"/>
            <a:chOff x="0" y="0"/>
            <a:chExt cx="502003" cy="312822"/>
          </a:xfrm>
        </p:grpSpPr>
        <p:sp>
          <p:nvSpPr>
            <p:cNvPr name="Freeform 26" id="26"/>
            <p:cNvSpPr/>
            <p:nvPr/>
          </p:nvSpPr>
          <p:spPr>
            <a:xfrm flipH="false" flipV="false" rot="0">
              <a:off x="0" y="0"/>
              <a:ext cx="502003" cy="312822"/>
            </a:xfrm>
            <a:custGeom>
              <a:avLst/>
              <a:gdLst/>
              <a:ahLst/>
              <a:cxnLst/>
              <a:rect r="r" b="b" t="t" l="l"/>
              <a:pathLst>
                <a:path h="312822" w="502003">
                  <a:moveTo>
                    <a:pt x="0" y="0"/>
                  </a:moveTo>
                  <a:lnTo>
                    <a:pt x="502003" y="0"/>
                  </a:lnTo>
                  <a:lnTo>
                    <a:pt x="502003" y="312822"/>
                  </a:lnTo>
                  <a:lnTo>
                    <a:pt x="0" y="312822"/>
                  </a:lnTo>
                  <a:close/>
                </a:path>
              </a:pathLst>
            </a:custGeom>
            <a:solidFill>
              <a:srgbClr val="56AAF0"/>
            </a:solidFill>
          </p:spPr>
        </p:sp>
        <p:sp>
          <p:nvSpPr>
            <p:cNvPr name="TextBox 27" id="27"/>
            <p:cNvSpPr txBox="true"/>
            <p:nvPr/>
          </p:nvSpPr>
          <p:spPr>
            <a:xfrm>
              <a:off x="0" y="19050"/>
              <a:ext cx="502003" cy="293772"/>
            </a:xfrm>
            <a:prstGeom prst="rect">
              <a:avLst/>
            </a:prstGeom>
          </p:spPr>
          <p:txBody>
            <a:bodyPr anchor="ctr" rtlCol="false" tIns="50800" lIns="50800" bIns="50800" rIns="50800"/>
            <a:lstStyle/>
            <a:p>
              <a:pPr algn="ctr">
                <a:lnSpc>
                  <a:spcPts val="1993"/>
                </a:lnSpc>
              </a:pPr>
            </a:p>
          </p:txBody>
        </p:sp>
      </p:grpSp>
      <p:grpSp>
        <p:nvGrpSpPr>
          <p:cNvPr name="Group 28" id="28"/>
          <p:cNvGrpSpPr/>
          <p:nvPr/>
        </p:nvGrpSpPr>
        <p:grpSpPr>
          <a:xfrm rot="0">
            <a:off x="4564970" y="4427166"/>
            <a:ext cx="2183092" cy="956866"/>
            <a:chOff x="0" y="0"/>
            <a:chExt cx="574971" cy="252014"/>
          </a:xfrm>
        </p:grpSpPr>
        <p:sp>
          <p:nvSpPr>
            <p:cNvPr name="Freeform 29" id="29"/>
            <p:cNvSpPr/>
            <p:nvPr/>
          </p:nvSpPr>
          <p:spPr>
            <a:xfrm flipH="false" flipV="false" rot="0">
              <a:off x="0" y="0"/>
              <a:ext cx="574971" cy="252014"/>
            </a:xfrm>
            <a:custGeom>
              <a:avLst/>
              <a:gdLst/>
              <a:ahLst/>
              <a:cxnLst/>
              <a:rect r="r" b="b" t="t" l="l"/>
              <a:pathLst>
                <a:path h="252014" w="574971">
                  <a:moveTo>
                    <a:pt x="0" y="0"/>
                  </a:moveTo>
                  <a:lnTo>
                    <a:pt x="574971" y="0"/>
                  </a:lnTo>
                  <a:lnTo>
                    <a:pt x="574971" y="252014"/>
                  </a:lnTo>
                  <a:lnTo>
                    <a:pt x="0" y="252014"/>
                  </a:lnTo>
                  <a:close/>
                </a:path>
              </a:pathLst>
            </a:custGeom>
            <a:solidFill>
              <a:srgbClr val="D4DBDB"/>
            </a:solidFill>
          </p:spPr>
        </p:sp>
        <p:sp>
          <p:nvSpPr>
            <p:cNvPr name="TextBox 30" id="30"/>
            <p:cNvSpPr txBox="true"/>
            <p:nvPr/>
          </p:nvSpPr>
          <p:spPr>
            <a:xfrm>
              <a:off x="0" y="19050"/>
              <a:ext cx="574971" cy="232964"/>
            </a:xfrm>
            <a:prstGeom prst="rect">
              <a:avLst/>
            </a:prstGeom>
          </p:spPr>
          <p:txBody>
            <a:bodyPr anchor="ctr" rtlCol="false" tIns="50800" lIns="50800" bIns="50800" rIns="50800"/>
            <a:lstStyle/>
            <a:p>
              <a:pPr algn="ctr">
                <a:lnSpc>
                  <a:spcPts val="1993"/>
                </a:lnSpc>
              </a:pPr>
            </a:p>
          </p:txBody>
        </p:sp>
      </p:grpSp>
      <p:grpSp>
        <p:nvGrpSpPr>
          <p:cNvPr name="Group 31" id="31"/>
          <p:cNvGrpSpPr/>
          <p:nvPr/>
        </p:nvGrpSpPr>
        <p:grpSpPr>
          <a:xfrm rot="0">
            <a:off x="15173673" y="5572125"/>
            <a:ext cx="2183092" cy="956866"/>
            <a:chOff x="0" y="0"/>
            <a:chExt cx="574971" cy="252014"/>
          </a:xfrm>
        </p:grpSpPr>
        <p:sp>
          <p:nvSpPr>
            <p:cNvPr name="Freeform 32" id="32"/>
            <p:cNvSpPr/>
            <p:nvPr/>
          </p:nvSpPr>
          <p:spPr>
            <a:xfrm flipH="false" flipV="false" rot="0">
              <a:off x="0" y="0"/>
              <a:ext cx="574971" cy="252014"/>
            </a:xfrm>
            <a:custGeom>
              <a:avLst/>
              <a:gdLst/>
              <a:ahLst/>
              <a:cxnLst/>
              <a:rect r="r" b="b" t="t" l="l"/>
              <a:pathLst>
                <a:path h="252014" w="574971">
                  <a:moveTo>
                    <a:pt x="0" y="0"/>
                  </a:moveTo>
                  <a:lnTo>
                    <a:pt x="574971" y="0"/>
                  </a:lnTo>
                  <a:lnTo>
                    <a:pt x="574971" y="252014"/>
                  </a:lnTo>
                  <a:lnTo>
                    <a:pt x="0" y="252014"/>
                  </a:lnTo>
                  <a:close/>
                </a:path>
              </a:pathLst>
            </a:custGeom>
            <a:solidFill>
              <a:srgbClr val="D4DBDB"/>
            </a:solidFill>
          </p:spPr>
        </p:sp>
        <p:sp>
          <p:nvSpPr>
            <p:cNvPr name="TextBox 33" id="33"/>
            <p:cNvSpPr txBox="true"/>
            <p:nvPr/>
          </p:nvSpPr>
          <p:spPr>
            <a:xfrm>
              <a:off x="0" y="19050"/>
              <a:ext cx="574971" cy="232964"/>
            </a:xfrm>
            <a:prstGeom prst="rect">
              <a:avLst/>
            </a:prstGeom>
          </p:spPr>
          <p:txBody>
            <a:bodyPr anchor="ctr" rtlCol="false" tIns="50800" lIns="50800" bIns="50800" rIns="50800"/>
            <a:lstStyle/>
            <a:p>
              <a:pPr algn="ctr">
                <a:lnSpc>
                  <a:spcPts val="1993"/>
                </a:lnSpc>
              </a:pPr>
            </a:p>
          </p:txBody>
        </p:sp>
      </p:grpSp>
      <p:grpSp>
        <p:nvGrpSpPr>
          <p:cNvPr name="Group 34" id="34"/>
          <p:cNvGrpSpPr/>
          <p:nvPr/>
        </p:nvGrpSpPr>
        <p:grpSpPr>
          <a:xfrm rot="0">
            <a:off x="11541406" y="5572125"/>
            <a:ext cx="2183092" cy="956866"/>
            <a:chOff x="0" y="0"/>
            <a:chExt cx="574971" cy="252014"/>
          </a:xfrm>
        </p:grpSpPr>
        <p:sp>
          <p:nvSpPr>
            <p:cNvPr name="Freeform 35" id="35"/>
            <p:cNvSpPr/>
            <p:nvPr/>
          </p:nvSpPr>
          <p:spPr>
            <a:xfrm flipH="false" flipV="false" rot="0">
              <a:off x="0" y="0"/>
              <a:ext cx="574971" cy="252014"/>
            </a:xfrm>
            <a:custGeom>
              <a:avLst/>
              <a:gdLst/>
              <a:ahLst/>
              <a:cxnLst/>
              <a:rect r="r" b="b" t="t" l="l"/>
              <a:pathLst>
                <a:path h="252014" w="574971">
                  <a:moveTo>
                    <a:pt x="0" y="0"/>
                  </a:moveTo>
                  <a:lnTo>
                    <a:pt x="574971" y="0"/>
                  </a:lnTo>
                  <a:lnTo>
                    <a:pt x="574971" y="252014"/>
                  </a:lnTo>
                  <a:lnTo>
                    <a:pt x="0" y="252014"/>
                  </a:lnTo>
                  <a:close/>
                </a:path>
              </a:pathLst>
            </a:custGeom>
            <a:solidFill>
              <a:srgbClr val="D4DBDB"/>
            </a:solidFill>
          </p:spPr>
        </p:sp>
        <p:sp>
          <p:nvSpPr>
            <p:cNvPr name="TextBox 36" id="36"/>
            <p:cNvSpPr txBox="true"/>
            <p:nvPr/>
          </p:nvSpPr>
          <p:spPr>
            <a:xfrm>
              <a:off x="0" y="19050"/>
              <a:ext cx="574971" cy="232964"/>
            </a:xfrm>
            <a:prstGeom prst="rect">
              <a:avLst/>
            </a:prstGeom>
          </p:spPr>
          <p:txBody>
            <a:bodyPr anchor="ctr" rtlCol="false" tIns="50800" lIns="50800" bIns="50800" rIns="50800"/>
            <a:lstStyle/>
            <a:p>
              <a:pPr algn="ctr">
                <a:lnSpc>
                  <a:spcPts val="1993"/>
                </a:lnSpc>
              </a:pPr>
            </a:p>
          </p:txBody>
        </p:sp>
      </p:grpSp>
      <p:grpSp>
        <p:nvGrpSpPr>
          <p:cNvPr name="Group 37" id="37"/>
          <p:cNvGrpSpPr/>
          <p:nvPr/>
        </p:nvGrpSpPr>
        <p:grpSpPr>
          <a:xfrm rot="0">
            <a:off x="8052454" y="5572125"/>
            <a:ext cx="2183092" cy="956866"/>
            <a:chOff x="0" y="0"/>
            <a:chExt cx="574971" cy="252014"/>
          </a:xfrm>
        </p:grpSpPr>
        <p:sp>
          <p:nvSpPr>
            <p:cNvPr name="Freeform 38" id="38"/>
            <p:cNvSpPr/>
            <p:nvPr/>
          </p:nvSpPr>
          <p:spPr>
            <a:xfrm flipH="false" flipV="false" rot="0">
              <a:off x="0" y="0"/>
              <a:ext cx="574971" cy="252014"/>
            </a:xfrm>
            <a:custGeom>
              <a:avLst/>
              <a:gdLst/>
              <a:ahLst/>
              <a:cxnLst/>
              <a:rect r="r" b="b" t="t" l="l"/>
              <a:pathLst>
                <a:path h="252014" w="574971">
                  <a:moveTo>
                    <a:pt x="0" y="0"/>
                  </a:moveTo>
                  <a:lnTo>
                    <a:pt x="574971" y="0"/>
                  </a:lnTo>
                  <a:lnTo>
                    <a:pt x="574971" y="252014"/>
                  </a:lnTo>
                  <a:lnTo>
                    <a:pt x="0" y="252014"/>
                  </a:lnTo>
                  <a:close/>
                </a:path>
              </a:pathLst>
            </a:custGeom>
            <a:solidFill>
              <a:srgbClr val="D4DBDB"/>
            </a:solidFill>
          </p:spPr>
        </p:sp>
        <p:sp>
          <p:nvSpPr>
            <p:cNvPr name="TextBox 39" id="39"/>
            <p:cNvSpPr txBox="true"/>
            <p:nvPr/>
          </p:nvSpPr>
          <p:spPr>
            <a:xfrm>
              <a:off x="0" y="19050"/>
              <a:ext cx="574971" cy="232964"/>
            </a:xfrm>
            <a:prstGeom prst="rect">
              <a:avLst/>
            </a:prstGeom>
          </p:spPr>
          <p:txBody>
            <a:bodyPr anchor="ctr" rtlCol="false" tIns="50800" lIns="50800" bIns="50800" rIns="50800"/>
            <a:lstStyle/>
            <a:p>
              <a:pPr algn="ctr">
                <a:lnSpc>
                  <a:spcPts val="1993"/>
                </a:lnSpc>
              </a:pPr>
            </a:p>
          </p:txBody>
        </p:sp>
      </p:grpSp>
      <p:grpSp>
        <p:nvGrpSpPr>
          <p:cNvPr name="Group 40" id="40"/>
          <p:cNvGrpSpPr/>
          <p:nvPr/>
        </p:nvGrpSpPr>
        <p:grpSpPr>
          <a:xfrm rot="0">
            <a:off x="15173673" y="4427166"/>
            <a:ext cx="2183092" cy="956866"/>
            <a:chOff x="0" y="0"/>
            <a:chExt cx="574971" cy="252014"/>
          </a:xfrm>
        </p:grpSpPr>
        <p:sp>
          <p:nvSpPr>
            <p:cNvPr name="Freeform 41" id="41"/>
            <p:cNvSpPr/>
            <p:nvPr/>
          </p:nvSpPr>
          <p:spPr>
            <a:xfrm flipH="false" flipV="false" rot="0">
              <a:off x="0" y="0"/>
              <a:ext cx="574971" cy="252014"/>
            </a:xfrm>
            <a:custGeom>
              <a:avLst/>
              <a:gdLst/>
              <a:ahLst/>
              <a:cxnLst/>
              <a:rect r="r" b="b" t="t" l="l"/>
              <a:pathLst>
                <a:path h="252014" w="574971">
                  <a:moveTo>
                    <a:pt x="0" y="0"/>
                  </a:moveTo>
                  <a:lnTo>
                    <a:pt x="574971" y="0"/>
                  </a:lnTo>
                  <a:lnTo>
                    <a:pt x="574971" y="252014"/>
                  </a:lnTo>
                  <a:lnTo>
                    <a:pt x="0" y="252014"/>
                  </a:lnTo>
                  <a:close/>
                </a:path>
              </a:pathLst>
            </a:custGeom>
            <a:solidFill>
              <a:srgbClr val="D4DBDB"/>
            </a:solidFill>
          </p:spPr>
        </p:sp>
        <p:sp>
          <p:nvSpPr>
            <p:cNvPr name="TextBox 42" id="42"/>
            <p:cNvSpPr txBox="true"/>
            <p:nvPr/>
          </p:nvSpPr>
          <p:spPr>
            <a:xfrm>
              <a:off x="0" y="19050"/>
              <a:ext cx="574971" cy="232964"/>
            </a:xfrm>
            <a:prstGeom prst="rect">
              <a:avLst/>
            </a:prstGeom>
          </p:spPr>
          <p:txBody>
            <a:bodyPr anchor="ctr" rtlCol="false" tIns="50800" lIns="50800" bIns="50800" rIns="50800"/>
            <a:lstStyle/>
            <a:p>
              <a:pPr algn="ctr">
                <a:lnSpc>
                  <a:spcPts val="1993"/>
                </a:lnSpc>
              </a:pPr>
            </a:p>
          </p:txBody>
        </p:sp>
      </p:grpSp>
      <p:grpSp>
        <p:nvGrpSpPr>
          <p:cNvPr name="Group 43" id="43"/>
          <p:cNvGrpSpPr/>
          <p:nvPr/>
        </p:nvGrpSpPr>
        <p:grpSpPr>
          <a:xfrm rot="0">
            <a:off x="11541406" y="4386659"/>
            <a:ext cx="2183092" cy="956866"/>
            <a:chOff x="0" y="0"/>
            <a:chExt cx="574971" cy="252014"/>
          </a:xfrm>
        </p:grpSpPr>
        <p:sp>
          <p:nvSpPr>
            <p:cNvPr name="Freeform 44" id="44"/>
            <p:cNvSpPr/>
            <p:nvPr/>
          </p:nvSpPr>
          <p:spPr>
            <a:xfrm flipH="false" flipV="false" rot="0">
              <a:off x="0" y="0"/>
              <a:ext cx="574971" cy="252014"/>
            </a:xfrm>
            <a:custGeom>
              <a:avLst/>
              <a:gdLst/>
              <a:ahLst/>
              <a:cxnLst/>
              <a:rect r="r" b="b" t="t" l="l"/>
              <a:pathLst>
                <a:path h="252014" w="574971">
                  <a:moveTo>
                    <a:pt x="0" y="0"/>
                  </a:moveTo>
                  <a:lnTo>
                    <a:pt x="574971" y="0"/>
                  </a:lnTo>
                  <a:lnTo>
                    <a:pt x="574971" y="252014"/>
                  </a:lnTo>
                  <a:lnTo>
                    <a:pt x="0" y="252014"/>
                  </a:lnTo>
                  <a:close/>
                </a:path>
              </a:pathLst>
            </a:custGeom>
            <a:solidFill>
              <a:srgbClr val="D4DBDB"/>
            </a:solidFill>
          </p:spPr>
        </p:sp>
        <p:sp>
          <p:nvSpPr>
            <p:cNvPr name="TextBox 45" id="45"/>
            <p:cNvSpPr txBox="true"/>
            <p:nvPr/>
          </p:nvSpPr>
          <p:spPr>
            <a:xfrm>
              <a:off x="0" y="19050"/>
              <a:ext cx="574971" cy="232964"/>
            </a:xfrm>
            <a:prstGeom prst="rect">
              <a:avLst/>
            </a:prstGeom>
          </p:spPr>
          <p:txBody>
            <a:bodyPr anchor="ctr" rtlCol="false" tIns="50800" lIns="50800" bIns="50800" rIns="50800"/>
            <a:lstStyle/>
            <a:p>
              <a:pPr algn="ctr">
                <a:lnSpc>
                  <a:spcPts val="1993"/>
                </a:lnSpc>
              </a:pPr>
            </a:p>
          </p:txBody>
        </p:sp>
      </p:grpSp>
      <p:grpSp>
        <p:nvGrpSpPr>
          <p:cNvPr name="Group 46" id="46"/>
          <p:cNvGrpSpPr/>
          <p:nvPr/>
        </p:nvGrpSpPr>
        <p:grpSpPr>
          <a:xfrm rot="0">
            <a:off x="8052454" y="4427166"/>
            <a:ext cx="2183092" cy="956866"/>
            <a:chOff x="0" y="0"/>
            <a:chExt cx="574971" cy="252014"/>
          </a:xfrm>
        </p:grpSpPr>
        <p:sp>
          <p:nvSpPr>
            <p:cNvPr name="Freeform 47" id="47"/>
            <p:cNvSpPr/>
            <p:nvPr/>
          </p:nvSpPr>
          <p:spPr>
            <a:xfrm flipH="false" flipV="false" rot="0">
              <a:off x="0" y="0"/>
              <a:ext cx="574971" cy="252014"/>
            </a:xfrm>
            <a:custGeom>
              <a:avLst/>
              <a:gdLst/>
              <a:ahLst/>
              <a:cxnLst/>
              <a:rect r="r" b="b" t="t" l="l"/>
              <a:pathLst>
                <a:path h="252014" w="574971">
                  <a:moveTo>
                    <a:pt x="0" y="0"/>
                  </a:moveTo>
                  <a:lnTo>
                    <a:pt x="574971" y="0"/>
                  </a:lnTo>
                  <a:lnTo>
                    <a:pt x="574971" y="252014"/>
                  </a:lnTo>
                  <a:lnTo>
                    <a:pt x="0" y="252014"/>
                  </a:lnTo>
                  <a:close/>
                </a:path>
              </a:pathLst>
            </a:custGeom>
            <a:solidFill>
              <a:srgbClr val="D4DBDB"/>
            </a:solidFill>
          </p:spPr>
        </p:sp>
        <p:sp>
          <p:nvSpPr>
            <p:cNvPr name="TextBox 48" id="48"/>
            <p:cNvSpPr txBox="true"/>
            <p:nvPr/>
          </p:nvSpPr>
          <p:spPr>
            <a:xfrm>
              <a:off x="0" y="19050"/>
              <a:ext cx="574971" cy="232964"/>
            </a:xfrm>
            <a:prstGeom prst="rect">
              <a:avLst/>
            </a:prstGeom>
          </p:spPr>
          <p:txBody>
            <a:bodyPr anchor="ctr" rtlCol="false" tIns="50800" lIns="50800" bIns="50800" rIns="50800"/>
            <a:lstStyle/>
            <a:p>
              <a:pPr algn="ctr">
                <a:lnSpc>
                  <a:spcPts val="1993"/>
                </a:lnSpc>
              </a:pPr>
            </a:p>
          </p:txBody>
        </p:sp>
      </p:grpSp>
      <p:grpSp>
        <p:nvGrpSpPr>
          <p:cNvPr name="Group 49" id="49"/>
          <p:cNvGrpSpPr/>
          <p:nvPr/>
        </p:nvGrpSpPr>
        <p:grpSpPr>
          <a:xfrm rot="0">
            <a:off x="4564437" y="5572125"/>
            <a:ext cx="2183092" cy="956866"/>
            <a:chOff x="0" y="0"/>
            <a:chExt cx="574971" cy="252014"/>
          </a:xfrm>
        </p:grpSpPr>
        <p:sp>
          <p:nvSpPr>
            <p:cNvPr name="Freeform 50" id="50"/>
            <p:cNvSpPr/>
            <p:nvPr/>
          </p:nvSpPr>
          <p:spPr>
            <a:xfrm flipH="false" flipV="false" rot="0">
              <a:off x="0" y="0"/>
              <a:ext cx="574971" cy="252014"/>
            </a:xfrm>
            <a:custGeom>
              <a:avLst/>
              <a:gdLst/>
              <a:ahLst/>
              <a:cxnLst/>
              <a:rect r="r" b="b" t="t" l="l"/>
              <a:pathLst>
                <a:path h="252014" w="574971">
                  <a:moveTo>
                    <a:pt x="0" y="0"/>
                  </a:moveTo>
                  <a:lnTo>
                    <a:pt x="574971" y="0"/>
                  </a:lnTo>
                  <a:lnTo>
                    <a:pt x="574971" y="252014"/>
                  </a:lnTo>
                  <a:lnTo>
                    <a:pt x="0" y="252014"/>
                  </a:lnTo>
                  <a:close/>
                </a:path>
              </a:pathLst>
            </a:custGeom>
            <a:solidFill>
              <a:srgbClr val="D4DBDB"/>
            </a:solidFill>
          </p:spPr>
        </p:sp>
        <p:sp>
          <p:nvSpPr>
            <p:cNvPr name="TextBox 51" id="51"/>
            <p:cNvSpPr txBox="true"/>
            <p:nvPr/>
          </p:nvSpPr>
          <p:spPr>
            <a:xfrm>
              <a:off x="0" y="19050"/>
              <a:ext cx="574971" cy="232964"/>
            </a:xfrm>
            <a:prstGeom prst="rect">
              <a:avLst/>
            </a:prstGeom>
          </p:spPr>
          <p:txBody>
            <a:bodyPr anchor="ctr" rtlCol="false" tIns="50800" lIns="50800" bIns="50800" rIns="50800"/>
            <a:lstStyle/>
            <a:p>
              <a:pPr algn="ctr">
                <a:lnSpc>
                  <a:spcPts val="1993"/>
                </a:lnSpc>
              </a:pPr>
            </a:p>
          </p:txBody>
        </p:sp>
      </p:grpSp>
      <p:grpSp>
        <p:nvGrpSpPr>
          <p:cNvPr name="Group 52" id="52"/>
          <p:cNvGrpSpPr/>
          <p:nvPr/>
        </p:nvGrpSpPr>
        <p:grpSpPr>
          <a:xfrm rot="0">
            <a:off x="4564437" y="6776641"/>
            <a:ext cx="2183092" cy="956866"/>
            <a:chOff x="0" y="0"/>
            <a:chExt cx="574971" cy="252014"/>
          </a:xfrm>
        </p:grpSpPr>
        <p:sp>
          <p:nvSpPr>
            <p:cNvPr name="Freeform 53" id="53"/>
            <p:cNvSpPr/>
            <p:nvPr/>
          </p:nvSpPr>
          <p:spPr>
            <a:xfrm flipH="false" flipV="false" rot="0">
              <a:off x="0" y="0"/>
              <a:ext cx="574971" cy="252014"/>
            </a:xfrm>
            <a:custGeom>
              <a:avLst/>
              <a:gdLst/>
              <a:ahLst/>
              <a:cxnLst/>
              <a:rect r="r" b="b" t="t" l="l"/>
              <a:pathLst>
                <a:path h="252014" w="574971">
                  <a:moveTo>
                    <a:pt x="0" y="0"/>
                  </a:moveTo>
                  <a:lnTo>
                    <a:pt x="574971" y="0"/>
                  </a:lnTo>
                  <a:lnTo>
                    <a:pt x="574971" y="252014"/>
                  </a:lnTo>
                  <a:lnTo>
                    <a:pt x="0" y="252014"/>
                  </a:lnTo>
                  <a:close/>
                </a:path>
              </a:pathLst>
            </a:custGeom>
            <a:solidFill>
              <a:srgbClr val="D4DBDB"/>
            </a:solidFill>
          </p:spPr>
        </p:sp>
        <p:sp>
          <p:nvSpPr>
            <p:cNvPr name="TextBox 54" id="54"/>
            <p:cNvSpPr txBox="true"/>
            <p:nvPr/>
          </p:nvSpPr>
          <p:spPr>
            <a:xfrm>
              <a:off x="0" y="19050"/>
              <a:ext cx="574971" cy="232964"/>
            </a:xfrm>
            <a:prstGeom prst="rect">
              <a:avLst/>
            </a:prstGeom>
          </p:spPr>
          <p:txBody>
            <a:bodyPr anchor="ctr" rtlCol="false" tIns="50800" lIns="50800" bIns="50800" rIns="50800"/>
            <a:lstStyle/>
            <a:p>
              <a:pPr algn="ctr">
                <a:lnSpc>
                  <a:spcPts val="1993"/>
                </a:lnSpc>
              </a:pPr>
            </a:p>
          </p:txBody>
        </p:sp>
      </p:grpSp>
      <p:grpSp>
        <p:nvGrpSpPr>
          <p:cNvPr name="Group 55" id="55"/>
          <p:cNvGrpSpPr/>
          <p:nvPr/>
        </p:nvGrpSpPr>
        <p:grpSpPr>
          <a:xfrm rot="0">
            <a:off x="8052454" y="6776641"/>
            <a:ext cx="2183092" cy="956866"/>
            <a:chOff x="0" y="0"/>
            <a:chExt cx="574971" cy="252014"/>
          </a:xfrm>
        </p:grpSpPr>
        <p:sp>
          <p:nvSpPr>
            <p:cNvPr name="Freeform 56" id="56"/>
            <p:cNvSpPr/>
            <p:nvPr/>
          </p:nvSpPr>
          <p:spPr>
            <a:xfrm flipH="false" flipV="false" rot="0">
              <a:off x="0" y="0"/>
              <a:ext cx="574971" cy="252014"/>
            </a:xfrm>
            <a:custGeom>
              <a:avLst/>
              <a:gdLst/>
              <a:ahLst/>
              <a:cxnLst/>
              <a:rect r="r" b="b" t="t" l="l"/>
              <a:pathLst>
                <a:path h="252014" w="574971">
                  <a:moveTo>
                    <a:pt x="0" y="0"/>
                  </a:moveTo>
                  <a:lnTo>
                    <a:pt x="574971" y="0"/>
                  </a:lnTo>
                  <a:lnTo>
                    <a:pt x="574971" y="252014"/>
                  </a:lnTo>
                  <a:lnTo>
                    <a:pt x="0" y="252014"/>
                  </a:lnTo>
                  <a:close/>
                </a:path>
              </a:pathLst>
            </a:custGeom>
            <a:solidFill>
              <a:srgbClr val="D4DBDB"/>
            </a:solidFill>
          </p:spPr>
        </p:sp>
        <p:sp>
          <p:nvSpPr>
            <p:cNvPr name="TextBox 57" id="57"/>
            <p:cNvSpPr txBox="true"/>
            <p:nvPr/>
          </p:nvSpPr>
          <p:spPr>
            <a:xfrm>
              <a:off x="0" y="19050"/>
              <a:ext cx="574971" cy="232964"/>
            </a:xfrm>
            <a:prstGeom prst="rect">
              <a:avLst/>
            </a:prstGeom>
          </p:spPr>
          <p:txBody>
            <a:bodyPr anchor="ctr" rtlCol="false" tIns="50800" lIns="50800" bIns="50800" rIns="50800"/>
            <a:lstStyle/>
            <a:p>
              <a:pPr algn="ctr">
                <a:lnSpc>
                  <a:spcPts val="1993"/>
                </a:lnSpc>
              </a:pPr>
            </a:p>
          </p:txBody>
        </p:sp>
      </p:grpSp>
      <p:grpSp>
        <p:nvGrpSpPr>
          <p:cNvPr name="Group 58" id="58"/>
          <p:cNvGrpSpPr/>
          <p:nvPr/>
        </p:nvGrpSpPr>
        <p:grpSpPr>
          <a:xfrm rot="0">
            <a:off x="4564970" y="8180027"/>
            <a:ext cx="2183092" cy="956866"/>
            <a:chOff x="0" y="0"/>
            <a:chExt cx="574971" cy="252014"/>
          </a:xfrm>
        </p:grpSpPr>
        <p:sp>
          <p:nvSpPr>
            <p:cNvPr name="Freeform 59" id="59"/>
            <p:cNvSpPr/>
            <p:nvPr/>
          </p:nvSpPr>
          <p:spPr>
            <a:xfrm flipH="false" flipV="false" rot="0">
              <a:off x="0" y="0"/>
              <a:ext cx="574971" cy="252014"/>
            </a:xfrm>
            <a:custGeom>
              <a:avLst/>
              <a:gdLst/>
              <a:ahLst/>
              <a:cxnLst/>
              <a:rect r="r" b="b" t="t" l="l"/>
              <a:pathLst>
                <a:path h="252014" w="574971">
                  <a:moveTo>
                    <a:pt x="0" y="0"/>
                  </a:moveTo>
                  <a:lnTo>
                    <a:pt x="574971" y="0"/>
                  </a:lnTo>
                  <a:lnTo>
                    <a:pt x="574971" y="252014"/>
                  </a:lnTo>
                  <a:lnTo>
                    <a:pt x="0" y="252014"/>
                  </a:lnTo>
                  <a:close/>
                </a:path>
              </a:pathLst>
            </a:custGeom>
            <a:solidFill>
              <a:srgbClr val="D4DBDB"/>
            </a:solidFill>
          </p:spPr>
        </p:sp>
        <p:sp>
          <p:nvSpPr>
            <p:cNvPr name="TextBox 60" id="60"/>
            <p:cNvSpPr txBox="true"/>
            <p:nvPr/>
          </p:nvSpPr>
          <p:spPr>
            <a:xfrm>
              <a:off x="0" y="19050"/>
              <a:ext cx="574971" cy="232964"/>
            </a:xfrm>
            <a:prstGeom prst="rect">
              <a:avLst/>
            </a:prstGeom>
          </p:spPr>
          <p:txBody>
            <a:bodyPr anchor="ctr" rtlCol="false" tIns="50800" lIns="50800" bIns="50800" rIns="50800"/>
            <a:lstStyle/>
            <a:p>
              <a:pPr algn="ctr">
                <a:lnSpc>
                  <a:spcPts val="1993"/>
                </a:lnSpc>
              </a:pPr>
            </a:p>
          </p:txBody>
        </p:sp>
      </p:grpSp>
      <p:grpSp>
        <p:nvGrpSpPr>
          <p:cNvPr name="Group 61" id="61"/>
          <p:cNvGrpSpPr/>
          <p:nvPr/>
        </p:nvGrpSpPr>
        <p:grpSpPr>
          <a:xfrm rot="0">
            <a:off x="15173673" y="6776641"/>
            <a:ext cx="2183092" cy="956866"/>
            <a:chOff x="0" y="0"/>
            <a:chExt cx="574971" cy="252014"/>
          </a:xfrm>
        </p:grpSpPr>
        <p:sp>
          <p:nvSpPr>
            <p:cNvPr name="Freeform 62" id="62"/>
            <p:cNvSpPr/>
            <p:nvPr/>
          </p:nvSpPr>
          <p:spPr>
            <a:xfrm flipH="false" flipV="false" rot="0">
              <a:off x="0" y="0"/>
              <a:ext cx="574971" cy="252014"/>
            </a:xfrm>
            <a:custGeom>
              <a:avLst/>
              <a:gdLst/>
              <a:ahLst/>
              <a:cxnLst/>
              <a:rect r="r" b="b" t="t" l="l"/>
              <a:pathLst>
                <a:path h="252014" w="574971">
                  <a:moveTo>
                    <a:pt x="0" y="0"/>
                  </a:moveTo>
                  <a:lnTo>
                    <a:pt x="574971" y="0"/>
                  </a:lnTo>
                  <a:lnTo>
                    <a:pt x="574971" y="252014"/>
                  </a:lnTo>
                  <a:lnTo>
                    <a:pt x="0" y="252014"/>
                  </a:lnTo>
                  <a:close/>
                </a:path>
              </a:pathLst>
            </a:custGeom>
            <a:solidFill>
              <a:srgbClr val="D4DBDB"/>
            </a:solidFill>
          </p:spPr>
        </p:sp>
        <p:sp>
          <p:nvSpPr>
            <p:cNvPr name="TextBox 63" id="63"/>
            <p:cNvSpPr txBox="true"/>
            <p:nvPr/>
          </p:nvSpPr>
          <p:spPr>
            <a:xfrm>
              <a:off x="0" y="19050"/>
              <a:ext cx="574971" cy="232964"/>
            </a:xfrm>
            <a:prstGeom prst="rect">
              <a:avLst/>
            </a:prstGeom>
          </p:spPr>
          <p:txBody>
            <a:bodyPr anchor="ctr" rtlCol="false" tIns="50800" lIns="50800" bIns="50800" rIns="50800"/>
            <a:lstStyle/>
            <a:p>
              <a:pPr algn="ctr">
                <a:lnSpc>
                  <a:spcPts val="1993"/>
                </a:lnSpc>
              </a:pPr>
            </a:p>
          </p:txBody>
        </p:sp>
      </p:grpSp>
      <p:grpSp>
        <p:nvGrpSpPr>
          <p:cNvPr name="Group 64" id="64"/>
          <p:cNvGrpSpPr/>
          <p:nvPr/>
        </p:nvGrpSpPr>
        <p:grpSpPr>
          <a:xfrm rot="0">
            <a:off x="11541406" y="6776641"/>
            <a:ext cx="2183092" cy="956866"/>
            <a:chOff x="0" y="0"/>
            <a:chExt cx="574971" cy="252014"/>
          </a:xfrm>
        </p:grpSpPr>
        <p:sp>
          <p:nvSpPr>
            <p:cNvPr name="Freeform 65" id="65"/>
            <p:cNvSpPr/>
            <p:nvPr/>
          </p:nvSpPr>
          <p:spPr>
            <a:xfrm flipH="false" flipV="false" rot="0">
              <a:off x="0" y="0"/>
              <a:ext cx="574971" cy="252014"/>
            </a:xfrm>
            <a:custGeom>
              <a:avLst/>
              <a:gdLst/>
              <a:ahLst/>
              <a:cxnLst/>
              <a:rect r="r" b="b" t="t" l="l"/>
              <a:pathLst>
                <a:path h="252014" w="574971">
                  <a:moveTo>
                    <a:pt x="0" y="0"/>
                  </a:moveTo>
                  <a:lnTo>
                    <a:pt x="574971" y="0"/>
                  </a:lnTo>
                  <a:lnTo>
                    <a:pt x="574971" y="252014"/>
                  </a:lnTo>
                  <a:lnTo>
                    <a:pt x="0" y="252014"/>
                  </a:lnTo>
                  <a:close/>
                </a:path>
              </a:pathLst>
            </a:custGeom>
            <a:solidFill>
              <a:srgbClr val="D4DBDB"/>
            </a:solidFill>
          </p:spPr>
        </p:sp>
        <p:sp>
          <p:nvSpPr>
            <p:cNvPr name="TextBox 66" id="66"/>
            <p:cNvSpPr txBox="true"/>
            <p:nvPr/>
          </p:nvSpPr>
          <p:spPr>
            <a:xfrm>
              <a:off x="0" y="19050"/>
              <a:ext cx="574971" cy="232964"/>
            </a:xfrm>
            <a:prstGeom prst="rect">
              <a:avLst/>
            </a:prstGeom>
          </p:spPr>
          <p:txBody>
            <a:bodyPr anchor="ctr" rtlCol="false" tIns="50800" lIns="50800" bIns="50800" rIns="50800"/>
            <a:lstStyle/>
            <a:p>
              <a:pPr algn="ctr">
                <a:lnSpc>
                  <a:spcPts val="1993"/>
                </a:lnSpc>
              </a:pPr>
            </a:p>
          </p:txBody>
        </p:sp>
      </p:grpSp>
      <p:grpSp>
        <p:nvGrpSpPr>
          <p:cNvPr name="Group 67" id="67"/>
          <p:cNvGrpSpPr/>
          <p:nvPr/>
        </p:nvGrpSpPr>
        <p:grpSpPr>
          <a:xfrm rot="0">
            <a:off x="15173673" y="8152608"/>
            <a:ext cx="2183092" cy="956866"/>
            <a:chOff x="0" y="0"/>
            <a:chExt cx="574971" cy="252014"/>
          </a:xfrm>
        </p:grpSpPr>
        <p:sp>
          <p:nvSpPr>
            <p:cNvPr name="Freeform 68" id="68"/>
            <p:cNvSpPr/>
            <p:nvPr/>
          </p:nvSpPr>
          <p:spPr>
            <a:xfrm flipH="false" flipV="false" rot="0">
              <a:off x="0" y="0"/>
              <a:ext cx="574971" cy="252014"/>
            </a:xfrm>
            <a:custGeom>
              <a:avLst/>
              <a:gdLst/>
              <a:ahLst/>
              <a:cxnLst/>
              <a:rect r="r" b="b" t="t" l="l"/>
              <a:pathLst>
                <a:path h="252014" w="574971">
                  <a:moveTo>
                    <a:pt x="0" y="0"/>
                  </a:moveTo>
                  <a:lnTo>
                    <a:pt x="574971" y="0"/>
                  </a:lnTo>
                  <a:lnTo>
                    <a:pt x="574971" y="252014"/>
                  </a:lnTo>
                  <a:lnTo>
                    <a:pt x="0" y="252014"/>
                  </a:lnTo>
                  <a:close/>
                </a:path>
              </a:pathLst>
            </a:custGeom>
            <a:solidFill>
              <a:srgbClr val="D4DBDB"/>
            </a:solidFill>
          </p:spPr>
        </p:sp>
        <p:sp>
          <p:nvSpPr>
            <p:cNvPr name="TextBox 69" id="69"/>
            <p:cNvSpPr txBox="true"/>
            <p:nvPr/>
          </p:nvSpPr>
          <p:spPr>
            <a:xfrm>
              <a:off x="0" y="19050"/>
              <a:ext cx="574971" cy="232964"/>
            </a:xfrm>
            <a:prstGeom prst="rect">
              <a:avLst/>
            </a:prstGeom>
          </p:spPr>
          <p:txBody>
            <a:bodyPr anchor="ctr" rtlCol="false" tIns="50800" lIns="50800" bIns="50800" rIns="50800"/>
            <a:lstStyle/>
            <a:p>
              <a:pPr algn="ctr">
                <a:lnSpc>
                  <a:spcPts val="1993"/>
                </a:lnSpc>
              </a:pPr>
            </a:p>
          </p:txBody>
        </p:sp>
      </p:grpSp>
      <p:grpSp>
        <p:nvGrpSpPr>
          <p:cNvPr name="Group 70" id="70"/>
          <p:cNvGrpSpPr/>
          <p:nvPr/>
        </p:nvGrpSpPr>
        <p:grpSpPr>
          <a:xfrm rot="0">
            <a:off x="11541406" y="8180027"/>
            <a:ext cx="2183092" cy="956866"/>
            <a:chOff x="0" y="0"/>
            <a:chExt cx="574971" cy="252014"/>
          </a:xfrm>
        </p:grpSpPr>
        <p:sp>
          <p:nvSpPr>
            <p:cNvPr name="Freeform 71" id="71"/>
            <p:cNvSpPr/>
            <p:nvPr/>
          </p:nvSpPr>
          <p:spPr>
            <a:xfrm flipH="false" flipV="false" rot="0">
              <a:off x="0" y="0"/>
              <a:ext cx="574971" cy="252014"/>
            </a:xfrm>
            <a:custGeom>
              <a:avLst/>
              <a:gdLst/>
              <a:ahLst/>
              <a:cxnLst/>
              <a:rect r="r" b="b" t="t" l="l"/>
              <a:pathLst>
                <a:path h="252014" w="574971">
                  <a:moveTo>
                    <a:pt x="0" y="0"/>
                  </a:moveTo>
                  <a:lnTo>
                    <a:pt x="574971" y="0"/>
                  </a:lnTo>
                  <a:lnTo>
                    <a:pt x="574971" y="252014"/>
                  </a:lnTo>
                  <a:lnTo>
                    <a:pt x="0" y="252014"/>
                  </a:lnTo>
                  <a:close/>
                </a:path>
              </a:pathLst>
            </a:custGeom>
            <a:solidFill>
              <a:srgbClr val="D4DBDB"/>
            </a:solidFill>
          </p:spPr>
        </p:sp>
        <p:sp>
          <p:nvSpPr>
            <p:cNvPr name="TextBox 72" id="72"/>
            <p:cNvSpPr txBox="true"/>
            <p:nvPr/>
          </p:nvSpPr>
          <p:spPr>
            <a:xfrm>
              <a:off x="0" y="19050"/>
              <a:ext cx="574971" cy="232964"/>
            </a:xfrm>
            <a:prstGeom prst="rect">
              <a:avLst/>
            </a:prstGeom>
          </p:spPr>
          <p:txBody>
            <a:bodyPr anchor="ctr" rtlCol="false" tIns="50800" lIns="50800" bIns="50800" rIns="50800"/>
            <a:lstStyle/>
            <a:p>
              <a:pPr algn="ctr">
                <a:lnSpc>
                  <a:spcPts val="1993"/>
                </a:lnSpc>
              </a:pPr>
            </a:p>
          </p:txBody>
        </p:sp>
      </p:grpSp>
      <p:grpSp>
        <p:nvGrpSpPr>
          <p:cNvPr name="Group 73" id="73"/>
          <p:cNvGrpSpPr/>
          <p:nvPr/>
        </p:nvGrpSpPr>
        <p:grpSpPr>
          <a:xfrm rot="0">
            <a:off x="8052454" y="8180027"/>
            <a:ext cx="2183092" cy="956866"/>
            <a:chOff x="0" y="0"/>
            <a:chExt cx="574971" cy="252014"/>
          </a:xfrm>
        </p:grpSpPr>
        <p:sp>
          <p:nvSpPr>
            <p:cNvPr name="Freeform 74" id="74"/>
            <p:cNvSpPr/>
            <p:nvPr/>
          </p:nvSpPr>
          <p:spPr>
            <a:xfrm flipH="false" flipV="false" rot="0">
              <a:off x="0" y="0"/>
              <a:ext cx="574971" cy="252014"/>
            </a:xfrm>
            <a:custGeom>
              <a:avLst/>
              <a:gdLst/>
              <a:ahLst/>
              <a:cxnLst/>
              <a:rect r="r" b="b" t="t" l="l"/>
              <a:pathLst>
                <a:path h="252014" w="574971">
                  <a:moveTo>
                    <a:pt x="0" y="0"/>
                  </a:moveTo>
                  <a:lnTo>
                    <a:pt x="574971" y="0"/>
                  </a:lnTo>
                  <a:lnTo>
                    <a:pt x="574971" y="252014"/>
                  </a:lnTo>
                  <a:lnTo>
                    <a:pt x="0" y="252014"/>
                  </a:lnTo>
                  <a:close/>
                </a:path>
              </a:pathLst>
            </a:custGeom>
            <a:solidFill>
              <a:srgbClr val="D4DBDB"/>
            </a:solidFill>
          </p:spPr>
        </p:sp>
        <p:sp>
          <p:nvSpPr>
            <p:cNvPr name="TextBox 75" id="75"/>
            <p:cNvSpPr txBox="true"/>
            <p:nvPr/>
          </p:nvSpPr>
          <p:spPr>
            <a:xfrm>
              <a:off x="0" y="19050"/>
              <a:ext cx="574971" cy="232964"/>
            </a:xfrm>
            <a:prstGeom prst="rect">
              <a:avLst/>
            </a:prstGeom>
          </p:spPr>
          <p:txBody>
            <a:bodyPr anchor="ctr" rtlCol="false" tIns="50800" lIns="50800" bIns="50800" rIns="50800"/>
            <a:lstStyle/>
            <a:p>
              <a:pPr algn="ctr">
                <a:lnSpc>
                  <a:spcPts val="1993"/>
                </a:lnSpc>
              </a:pPr>
            </a:p>
          </p:txBody>
        </p:sp>
      </p:grpSp>
      <p:sp>
        <p:nvSpPr>
          <p:cNvPr name="Freeform 76" id="76"/>
          <p:cNvSpPr/>
          <p:nvPr/>
        </p:nvSpPr>
        <p:spPr>
          <a:xfrm flipH="false" flipV="false" rot="0">
            <a:off x="5281120" y="8283064"/>
            <a:ext cx="750793" cy="750793"/>
          </a:xfrm>
          <a:custGeom>
            <a:avLst/>
            <a:gdLst/>
            <a:ahLst/>
            <a:cxnLst/>
            <a:rect r="r" b="b" t="t" l="l"/>
            <a:pathLst>
              <a:path h="750793" w="750793">
                <a:moveTo>
                  <a:pt x="0" y="0"/>
                </a:moveTo>
                <a:lnTo>
                  <a:pt x="750793" y="0"/>
                </a:lnTo>
                <a:lnTo>
                  <a:pt x="750793" y="750793"/>
                </a:lnTo>
                <a:lnTo>
                  <a:pt x="0" y="750793"/>
                </a:lnTo>
                <a:lnTo>
                  <a:pt x="0" y="0"/>
                </a:lnTo>
                <a:close/>
              </a:path>
            </a:pathLst>
          </a:custGeom>
          <a:blipFill>
            <a:blip r:embed="rId4"/>
            <a:stretch>
              <a:fillRect l="0" t="0" r="0" b="0"/>
            </a:stretch>
          </a:blipFill>
        </p:spPr>
      </p:sp>
      <p:sp>
        <p:nvSpPr>
          <p:cNvPr name="Freeform 77" id="77"/>
          <p:cNvSpPr/>
          <p:nvPr/>
        </p:nvSpPr>
        <p:spPr>
          <a:xfrm flipH="false" flipV="false" rot="0">
            <a:off x="16031876" y="8255644"/>
            <a:ext cx="750793" cy="750793"/>
          </a:xfrm>
          <a:custGeom>
            <a:avLst/>
            <a:gdLst/>
            <a:ahLst/>
            <a:cxnLst/>
            <a:rect r="r" b="b" t="t" l="l"/>
            <a:pathLst>
              <a:path h="750793" w="750793">
                <a:moveTo>
                  <a:pt x="0" y="0"/>
                </a:moveTo>
                <a:lnTo>
                  <a:pt x="750793" y="0"/>
                </a:lnTo>
                <a:lnTo>
                  <a:pt x="750793" y="750794"/>
                </a:lnTo>
                <a:lnTo>
                  <a:pt x="0" y="750794"/>
                </a:lnTo>
                <a:lnTo>
                  <a:pt x="0" y="0"/>
                </a:lnTo>
                <a:close/>
              </a:path>
            </a:pathLst>
          </a:custGeom>
          <a:blipFill>
            <a:blip r:embed="rId4"/>
            <a:stretch>
              <a:fillRect l="0" t="0" r="0" b="0"/>
            </a:stretch>
          </a:blipFill>
        </p:spPr>
      </p:sp>
      <p:sp>
        <p:nvSpPr>
          <p:cNvPr name="Freeform 78" id="78"/>
          <p:cNvSpPr/>
          <p:nvPr/>
        </p:nvSpPr>
        <p:spPr>
          <a:xfrm flipH="false" flipV="false" rot="0">
            <a:off x="12329213" y="8283064"/>
            <a:ext cx="750793" cy="750793"/>
          </a:xfrm>
          <a:custGeom>
            <a:avLst/>
            <a:gdLst/>
            <a:ahLst/>
            <a:cxnLst/>
            <a:rect r="r" b="b" t="t" l="l"/>
            <a:pathLst>
              <a:path h="750793" w="750793">
                <a:moveTo>
                  <a:pt x="0" y="0"/>
                </a:moveTo>
                <a:lnTo>
                  <a:pt x="750793" y="0"/>
                </a:lnTo>
                <a:lnTo>
                  <a:pt x="750793" y="750793"/>
                </a:lnTo>
                <a:lnTo>
                  <a:pt x="0" y="750793"/>
                </a:lnTo>
                <a:lnTo>
                  <a:pt x="0" y="0"/>
                </a:lnTo>
                <a:close/>
              </a:path>
            </a:pathLst>
          </a:custGeom>
          <a:blipFill>
            <a:blip r:embed="rId4"/>
            <a:stretch>
              <a:fillRect l="0" t="0" r="0" b="0"/>
            </a:stretch>
          </a:blipFill>
        </p:spPr>
      </p:sp>
      <p:sp>
        <p:nvSpPr>
          <p:cNvPr name="Freeform 79" id="79"/>
          <p:cNvSpPr/>
          <p:nvPr/>
        </p:nvSpPr>
        <p:spPr>
          <a:xfrm flipH="false" flipV="false" rot="0">
            <a:off x="8769338" y="8283064"/>
            <a:ext cx="750793" cy="750793"/>
          </a:xfrm>
          <a:custGeom>
            <a:avLst/>
            <a:gdLst/>
            <a:ahLst/>
            <a:cxnLst/>
            <a:rect r="r" b="b" t="t" l="l"/>
            <a:pathLst>
              <a:path h="750793" w="750793">
                <a:moveTo>
                  <a:pt x="0" y="0"/>
                </a:moveTo>
                <a:lnTo>
                  <a:pt x="750793" y="0"/>
                </a:lnTo>
                <a:lnTo>
                  <a:pt x="750793" y="750793"/>
                </a:lnTo>
                <a:lnTo>
                  <a:pt x="0" y="750793"/>
                </a:lnTo>
                <a:lnTo>
                  <a:pt x="0" y="0"/>
                </a:lnTo>
                <a:close/>
              </a:path>
            </a:pathLst>
          </a:custGeom>
          <a:blipFill>
            <a:blip r:embed="rId4"/>
            <a:stretch>
              <a:fillRect l="0" t="0" r="0" b="0"/>
            </a:stretch>
          </a:blipFill>
        </p:spPr>
      </p:sp>
      <p:sp>
        <p:nvSpPr>
          <p:cNvPr name="Freeform 80" id="80"/>
          <p:cNvSpPr/>
          <p:nvPr/>
        </p:nvSpPr>
        <p:spPr>
          <a:xfrm flipH="false" flipV="false" rot="0">
            <a:off x="5236560" y="4445669"/>
            <a:ext cx="838846" cy="838846"/>
          </a:xfrm>
          <a:custGeom>
            <a:avLst/>
            <a:gdLst/>
            <a:ahLst/>
            <a:cxnLst/>
            <a:rect r="r" b="b" t="t" l="l"/>
            <a:pathLst>
              <a:path h="838846" w="838846">
                <a:moveTo>
                  <a:pt x="0" y="0"/>
                </a:moveTo>
                <a:lnTo>
                  <a:pt x="838846" y="0"/>
                </a:lnTo>
                <a:lnTo>
                  <a:pt x="838846" y="838846"/>
                </a:lnTo>
                <a:lnTo>
                  <a:pt x="0" y="838846"/>
                </a:lnTo>
                <a:lnTo>
                  <a:pt x="0" y="0"/>
                </a:lnTo>
                <a:close/>
              </a:path>
            </a:pathLst>
          </a:custGeom>
          <a:blipFill>
            <a:blip r:embed="rId5"/>
            <a:stretch>
              <a:fillRect l="0" t="0" r="0" b="0"/>
            </a:stretch>
          </a:blipFill>
        </p:spPr>
      </p:sp>
      <p:sp>
        <p:nvSpPr>
          <p:cNvPr name="TextBox 81" id="81"/>
          <p:cNvSpPr txBox="true"/>
          <p:nvPr/>
        </p:nvSpPr>
        <p:spPr>
          <a:xfrm rot="0">
            <a:off x="1028700" y="2968"/>
            <a:ext cx="9612367" cy="1278886"/>
          </a:xfrm>
          <a:prstGeom prst="rect">
            <a:avLst/>
          </a:prstGeom>
        </p:spPr>
        <p:txBody>
          <a:bodyPr anchor="t" rtlCol="false" tIns="0" lIns="0" bIns="0" rIns="0">
            <a:spAutoFit/>
          </a:bodyPr>
          <a:lstStyle/>
          <a:p>
            <a:pPr algn="ctr">
              <a:lnSpc>
                <a:spcPts val="10360"/>
              </a:lnSpc>
            </a:pPr>
            <a:r>
              <a:rPr lang="en-US" sz="7400">
                <a:solidFill>
                  <a:srgbClr val="56AAF0"/>
                </a:solidFill>
                <a:latin typeface="Dynamo Medium"/>
                <a:ea typeface="Dynamo Medium"/>
                <a:cs typeface="Dynamo Medium"/>
                <a:sym typeface="Dynamo Medium"/>
              </a:rPr>
              <a:t>RESEARCH GAP TABLE</a:t>
            </a:r>
          </a:p>
        </p:txBody>
      </p:sp>
      <p:sp>
        <p:nvSpPr>
          <p:cNvPr name="TextBox 82" id="82"/>
          <p:cNvSpPr txBox="true"/>
          <p:nvPr/>
        </p:nvSpPr>
        <p:spPr>
          <a:xfrm rot="0">
            <a:off x="1533798" y="1196129"/>
            <a:ext cx="8245436" cy="738504"/>
          </a:xfrm>
          <a:prstGeom prst="rect">
            <a:avLst/>
          </a:prstGeom>
        </p:spPr>
        <p:txBody>
          <a:bodyPr anchor="t" rtlCol="false" tIns="0" lIns="0" bIns="0" rIns="0">
            <a:spAutoFit/>
          </a:bodyPr>
          <a:lstStyle/>
          <a:p>
            <a:pPr algn="ctr">
              <a:lnSpc>
                <a:spcPts val="6020"/>
              </a:lnSpc>
            </a:pPr>
            <a:r>
              <a:rPr lang="en-US" sz="4300">
                <a:solidFill>
                  <a:srgbClr val="000000"/>
                </a:solidFill>
                <a:latin typeface="Canva Sans Bold"/>
                <a:ea typeface="Canva Sans Bold"/>
                <a:cs typeface="Canva Sans Bold"/>
                <a:sym typeface="Canva Sans Bold"/>
              </a:rPr>
              <a:t>Comparison of Existing System</a:t>
            </a:r>
          </a:p>
        </p:txBody>
      </p:sp>
      <p:sp>
        <p:nvSpPr>
          <p:cNvPr name="TextBox 83" id="83"/>
          <p:cNvSpPr txBox="true"/>
          <p:nvPr/>
        </p:nvSpPr>
        <p:spPr>
          <a:xfrm rot="0">
            <a:off x="4672703" y="3068279"/>
            <a:ext cx="1967627" cy="718117"/>
          </a:xfrm>
          <a:prstGeom prst="rect">
            <a:avLst/>
          </a:prstGeom>
        </p:spPr>
        <p:txBody>
          <a:bodyPr anchor="t" rtlCol="false" tIns="0" lIns="0" bIns="0" rIns="0">
            <a:spAutoFit/>
          </a:bodyPr>
          <a:lstStyle/>
          <a:p>
            <a:pPr algn="ctr">
              <a:lnSpc>
                <a:spcPts val="2897"/>
              </a:lnSpc>
            </a:pPr>
            <a:r>
              <a:rPr lang="en-US" sz="2563">
                <a:solidFill>
                  <a:srgbClr val="000000"/>
                </a:solidFill>
                <a:latin typeface="Assistant Bold"/>
                <a:ea typeface="Assistant Bold"/>
                <a:cs typeface="Assistant Bold"/>
                <a:sym typeface="Assistant Bold"/>
              </a:rPr>
              <a:t>LIDAR-BASED </a:t>
            </a:r>
          </a:p>
          <a:p>
            <a:pPr algn="ctr">
              <a:lnSpc>
                <a:spcPts val="2897"/>
              </a:lnSpc>
              <a:spcBef>
                <a:spcPct val="0"/>
              </a:spcBef>
            </a:pPr>
            <a:r>
              <a:rPr lang="en-US" sz="2563">
                <a:solidFill>
                  <a:srgbClr val="000000"/>
                </a:solidFill>
                <a:latin typeface="Assistant Bold"/>
                <a:ea typeface="Assistant Bold"/>
                <a:cs typeface="Assistant Bold"/>
                <a:sym typeface="Assistant Bold"/>
              </a:rPr>
              <a:t>NAVIGATION</a:t>
            </a:r>
          </a:p>
        </p:txBody>
      </p:sp>
      <p:sp>
        <p:nvSpPr>
          <p:cNvPr name="TextBox 84" id="84"/>
          <p:cNvSpPr txBox="true"/>
          <p:nvPr/>
        </p:nvSpPr>
        <p:spPr>
          <a:xfrm rot="0">
            <a:off x="7780524" y="3068279"/>
            <a:ext cx="2630823" cy="718117"/>
          </a:xfrm>
          <a:prstGeom prst="rect">
            <a:avLst/>
          </a:prstGeom>
        </p:spPr>
        <p:txBody>
          <a:bodyPr anchor="t" rtlCol="false" tIns="0" lIns="0" bIns="0" rIns="0">
            <a:spAutoFit/>
          </a:bodyPr>
          <a:lstStyle/>
          <a:p>
            <a:pPr algn="ctr">
              <a:lnSpc>
                <a:spcPts val="2897"/>
              </a:lnSpc>
              <a:spcBef>
                <a:spcPct val="0"/>
              </a:spcBef>
            </a:pPr>
            <a:r>
              <a:rPr lang="en-US" sz="2563">
                <a:solidFill>
                  <a:srgbClr val="000000"/>
                </a:solidFill>
                <a:latin typeface="Assistant Bold"/>
                <a:ea typeface="Assistant Bold"/>
                <a:cs typeface="Assistant Bold"/>
                <a:sym typeface="Assistant Bold"/>
              </a:rPr>
              <a:t>REAL-TIME TRACKING</a:t>
            </a:r>
          </a:p>
        </p:txBody>
      </p:sp>
      <p:sp>
        <p:nvSpPr>
          <p:cNvPr name="TextBox 85" id="85"/>
          <p:cNvSpPr txBox="true"/>
          <p:nvPr/>
        </p:nvSpPr>
        <p:spPr>
          <a:xfrm rot="0">
            <a:off x="11317541" y="3068279"/>
            <a:ext cx="2630823" cy="718117"/>
          </a:xfrm>
          <a:prstGeom prst="rect">
            <a:avLst/>
          </a:prstGeom>
        </p:spPr>
        <p:txBody>
          <a:bodyPr anchor="t" rtlCol="false" tIns="0" lIns="0" bIns="0" rIns="0">
            <a:spAutoFit/>
          </a:bodyPr>
          <a:lstStyle/>
          <a:p>
            <a:pPr algn="ctr">
              <a:lnSpc>
                <a:spcPts val="2897"/>
              </a:lnSpc>
              <a:spcBef>
                <a:spcPct val="0"/>
              </a:spcBef>
            </a:pPr>
            <a:r>
              <a:rPr lang="en-US" sz="2563">
                <a:solidFill>
                  <a:srgbClr val="000000"/>
                </a:solidFill>
                <a:latin typeface="Assistant Bold"/>
                <a:ea typeface="Assistant Bold"/>
                <a:cs typeface="Assistant Bold"/>
                <a:sym typeface="Assistant Bold"/>
              </a:rPr>
              <a:t>TASK REMINDER SYSTEM</a:t>
            </a:r>
          </a:p>
        </p:txBody>
      </p:sp>
      <p:sp>
        <p:nvSpPr>
          <p:cNvPr name="TextBox 86" id="86"/>
          <p:cNvSpPr txBox="true"/>
          <p:nvPr/>
        </p:nvSpPr>
        <p:spPr>
          <a:xfrm rot="0">
            <a:off x="14949807" y="3068279"/>
            <a:ext cx="2630823" cy="718117"/>
          </a:xfrm>
          <a:prstGeom prst="rect">
            <a:avLst/>
          </a:prstGeom>
        </p:spPr>
        <p:txBody>
          <a:bodyPr anchor="t" rtlCol="false" tIns="0" lIns="0" bIns="0" rIns="0">
            <a:spAutoFit/>
          </a:bodyPr>
          <a:lstStyle/>
          <a:p>
            <a:pPr algn="ctr">
              <a:lnSpc>
                <a:spcPts val="2897"/>
              </a:lnSpc>
              <a:spcBef>
                <a:spcPct val="0"/>
              </a:spcBef>
            </a:pPr>
            <a:r>
              <a:rPr lang="en-US" sz="2563">
                <a:solidFill>
                  <a:srgbClr val="000000"/>
                </a:solidFill>
                <a:latin typeface="Assistant Bold"/>
                <a:ea typeface="Assistant Bold"/>
                <a:cs typeface="Assistant Bold"/>
                <a:sym typeface="Assistant Bold"/>
              </a:rPr>
              <a:t>CAREGIVER ALERTS</a:t>
            </a:r>
          </a:p>
        </p:txBody>
      </p:sp>
      <p:sp>
        <p:nvSpPr>
          <p:cNvPr name="TextBox 87" id="87"/>
          <p:cNvSpPr txBox="true"/>
          <p:nvPr/>
        </p:nvSpPr>
        <p:spPr>
          <a:xfrm rot="0">
            <a:off x="1324726" y="4696274"/>
            <a:ext cx="1572548" cy="447226"/>
          </a:xfrm>
          <a:prstGeom prst="rect">
            <a:avLst/>
          </a:prstGeom>
        </p:spPr>
        <p:txBody>
          <a:bodyPr anchor="t" rtlCol="false" tIns="0" lIns="0" bIns="0" rIns="0">
            <a:spAutoFit/>
          </a:bodyPr>
          <a:lstStyle/>
          <a:p>
            <a:pPr algn="ctr">
              <a:lnSpc>
                <a:spcPts val="3575"/>
              </a:lnSpc>
              <a:spcBef>
                <a:spcPct val="0"/>
              </a:spcBef>
            </a:pPr>
            <a:r>
              <a:rPr lang="en-US" sz="3163">
                <a:solidFill>
                  <a:srgbClr val="000000"/>
                </a:solidFill>
                <a:latin typeface="Assistant Bold"/>
                <a:ea typeface="Assistant Bold"/>
                <a:cs typeface="Assistant Bold"/>
                <a:sym typeface="Assistant Bold"/>
              </a:rPr>
              <a:t>[1]</a:t>
            </a:r>
          </a:p>
        </p:txBody>
      </p:sp>
      <p:sp>
        <p:nvSpPr>
          <p:cNvPr name="TextBox 88" id="88"/>
          <p:cNvSpPr txBox="true"/>
          <p:nvPr/>
        </p:nvSpPr>
        <p:spPr>
          <a:xfrm rot="0">
            <a:off x="1324726" y="5841233"/>
            <a:ext cx="1572548" cy="447226"/>
          </a:xfrm>
          <a:prstGeom prst="rect">
            <a:avLst/>
          </a:prstGeom>
        </p:spPr>
        <p:txBody>
          <a:bodyPr anchor="t" rtlCol="false" tIns="0" lIns="0" bIns="0" rIns="0">
            <a:spAutoFit/>
          </a:bodyPr>
          <a:lstStyle/>
          <a:p>
            <a:pPr algn="ctr">
              <a:lnSpc>
                <a:spcPts val="3575"/>
              </a:lnSpc>
              <a:spcBef>
                <a:spcPct val="0"/>
              </a:spcBef>
            </a:pPr>
            <a:r>
              <a:rPr lang="en-US" sz="3163">
                <a:solidFill>
                  <a:srgbClr val="000000"/>
                </a:solidFill>
                <a:latin typeface="Assistant Bold"/>
                <a:ea typeface="Assistant Bold"/>
                <a:cs typeface="Assistant Bold"/>
                <a:sym typeface="Assistant Bold"/>
              </a:rPr>
              <a:t>[2]</a:t>
            </a:r>
          </a:p>
        </p:txBody>
      </p:sp>
      <p:sp>
        <p:nvSpPr>
          <p:cNvPr name="TextBox 89" id="89"/>
          <p:cNvSpPr txBox="true"/>
          <p:nvPr/>
        </p:nvSpPr>
        <p:spPr>
          <a:xfrm rot="0">
            <a:off x="1324726" y="6985224"/>
            <a:ext cx="1572548" cy="447226"/>
          </a:xfrm>
          <a:prstGeom prst="rect">
            <a:avLst/>
          </a:prstGeom>
        </p:spPr>
        <p:txBody>
          <a:bodyPr anchor="t" rtlCol="false" tIns="0" lIns="0" bIns="0" rIns="0">
            <a:spAutoFit/>
          </a:bodyPr>
          <a:lstStyle/>
          <a:p>
            <a:pPr algn="ctr">
              <a:lnSpc>
                <a:spcPts val="3575"/>
              </a:lnSpc>
              <a:spcBef>
                <a:spcPct val="0"/>
              </a:spcBef>
            </a:pPr>
            <a:r>
              <a:rPr lang="en-US" sz="3163">
                <a:solidFill>
                  <a:srgbClr val="000000"/>
                </a:solidFill>
                <a:latin typeface="Assistant Bold"/>
                <a:ea typeface="Assistant Bold"/>
                <a:cs typeface="Assistant Bold"/>
                <a:sym typeface="Assistant Bold"/>
              </a:rPr>
              <a:t>[3]</a:t>
            </a:r>
          </a:p>
        </p:txBody>
      </p:sp>
      <p:sp>
        <p:nvSpPr>
          <p:cNvPr name="TextBox 90" id="90"/>
          <p:cNvSpPr txBox="true"/>
          <p:nvPr/>
        </p:nvSpPr>
        <p:spPr>
          <a:xfrm rot="0">
            <a:off x="1227250" y="8438715"/>
            <a:ext cx="1767500" cy="698178"/>
          </a:xfrm>
          <a:prstGeom prst="rect">
            <a:avLst/>
          </a:prstGeom>
        </p:spPr>
        <p:txBody>
          <a:bodyPr anchor="t" rtlCol="false" tIns="0" lIns="0" bIns="0" rIns="0">
            <a:spAutoFit/>
          </a:bodyPr>
          <a:lstStyle/>
          <a:p>
            <a:pPr algn="ctr">
              <a:lnSpc>
                <a:spcPts val="2784"/>
              </a:lnSpc>
              <a:spcBef>
                <a:spcPct val="0"/>
              </a:spcBef>
            </a:pPr>
            <a:r>
              <a:rPr lang="en-US" sz="2463">
                <a:solidFill>
                  <a:srgbClr val="000000"/>
                </a:solidFill>
                <a:latin typeface="Assistant Bold"/>
                <a:ea typeface="Assistant Bold"/>
                <a:cs typeface="Assistant Bold"/>
                <a:sym typeface="Assistant Bold"/>
              </a:rPr>
              <a:t>PROPOSED SYSTEM</a:t>
            </a:r>
          </a:p>
        </p:txBody>
      </p:sp>
      <p:sp>
        <p:nvSpPr>
          <p:cNvPr name="Freeform 91" id="91"/>
          <p:cNvSpPr/>
          <p:nvPr/>
        </p:nvSpPr>
        <p:spPr>
          <a:xfrm flipH="false" flipV="false" rot="0">
            <a:off x="8769338" y="5631135"/>
            <a:ext cx="838846" cy="838846"/>
          </a:xfrm>
          <a:custGeom>
            <a:avLst/>
            <a:gdLst/>
            <a:ahLst/>
            <a:cxnLst/>
            <a:rect r="r" b="b" t="t" l="l"/>
            <a:pathLst>
              <a:path h="838846" w="838846">
                <a:moveTo>
                  <a:pt x="0" y="0"/>
                </a:moveTo>
                <a:lnTo>
                  <a:pt x="838845" y="0"/>
                </a:lnTo>
                <a:lnTo>
                  <a:pt x="838845" y="838846"/>
                </a:lnTo>
                <a:lnTo>
                  <a:pt x="0" y="838846"/>
                </a:lnTo>
                <a:lnTo>
                  <a:pt x="0" y="0"/>
                </a:lnTo>
                <a:close/>
              </a:path>
            </a:pathLst>
          </a:custGeom>
          <a:blipFill>
            <a:blip r:embed="rId5"/>
            <a:stretch>
              <a:fillRect l="0" t="0" r="0" b="0"/>
            </a:stretch>
          </a:blipFill>
        </p:spPr>
      </p:sp>
      <p:sp>
        <p:nvSpPr>
          <p:cNvPr name="Freeform 92" id="92"/>
          <p:cNvSpPr/>
          <p:nvPr/>
        </p:nvSpPr>
        <p:spPr>
          <a:xfrm flipH="false" flipV="false" rot="0">
            <a:off x="5281120" y="6814741"/>
            <a:ext cx="838846" cy="838846"/>
          </a:xfrm>
          <a:custGeom>
            <a:avLst/>
            <a:gdLst/>
            <a:ahLst/>
            <a:cxnLst/>
            <a:rect r="r" b="b" t="t" l="l"/>
            <a:pathLst>
              <a:path h="838846" w="838846">
                <a:moveTo>
                  <a:pt x="0" y="0"/>
                </a:moveTo>
                <a:lnTo>
                  <a:pt x="838846" y="0"/>
                </a:lnTo>
                <a:lnTo>
                  <a:pt x="838846" y="838846"/>
                </a:lnTo>
                <a:lnTo>
                  <a:pt x="0" y="838846"/>
                </a:lnTo>
                <a:lnTo>
                  <a:pt x="0" y="0"/>
                </a:lnTo>
                <a:close/>
              </a:path>
            </a:pathLst>
          </a:custGeom>
          <a:blipFill>
            <a:blip r:embed="rId5"/>
            <a:stretch>
              <a:fillRect l="0" t="0" r="0" b="0"/>
            </a:stretch>
          </a:blipFill>
        </p:spPr>
      </p:sp>
      <p:sp>
        <p:nvSpPr>
          <p:cNvPr name="Freeform 93" id="93"/>
          <p:cNvSpPr/>
          <p:nvPr/>
        </p:nvSpPr>
        <p:spPr>
          <a:xfrm flipH="false" flipV="false" rot="0">
            <a:off x="12213529" y="4445669"/>
            <a:ext cx="838846" cy="838846"/>
          </a:xfrm>
          <a:custGeom>
            <a:avLst/>
            <a:gdLst/>
            <a:ahLst/>
            <a:cxnLst/>
            <a:rect r="r" b="b" t="t" l="l"/>
            <a:pathLst>
              <a:path h="838846" w="838846">
                <a:moveTo>
                  <a:pt x="0" y="0"/>
                </a:moveTo>
                <a:lnTo>
                  <a:pt x="838846" y="0"/>
                </a:lnTo>
                <a:lnTo>
                  <a:pt x="838846" y="838846"/>
                </a:lnTo>
                <a:lnTo>
                  <a:pt x="0" y="838846"/>
                </a:lnTo>
                <a:lnTo>
                  <a:pt x="0" y="0"/>
                </a:lnTo>
                <a:close/>
              </a:path>
            </a:pathLst>
          </a:custGeom>
          <a:blipFill>
            <a:blip r:embed="rId5"/>
            <a:stretch>
              <a:fillRect l="0" t="0" r="0" b="0"/>
            </a:stretch>
          </a:blipFill>
        </p:spPr>
      </p:sp>
      <p:sp>
        <p:nvSpPr>
          <p:cNvPr name="Freeform 94" id="94"/>
          <p:cNvSpPr/>
          <p:nvPr/>
        </p:nvSpPr>
        <p:spPr>
          <a:xfrm flipH="false" flipV="false" rot="0">
            <a:off x="8769338" y="6835652"/>
            <a:ext cx="838846" cy="838846"/>
          </a:xfrm>
          <a:custGeom>
            <a:avLst/>
            <a:gdLst/>
            <a:ahLst/>
            <a:cxnLst/>
            <a:rect r="r" b="b" t="t" l="l"/>
            <a:pathLst>
              <a:path h="838846" w="838846">
                <a:moveTo>
                  <a:pt x="0" y="0"/>
                </a:moveTo>
                <a:lnTo>
                  <a:pt x="838845" y="0"/>
                </a:lnTo>
                <a:lnTo>
                  <a:pt x="838845" y="838846"/>
                </a:lnTo>
                <a:lnTo>
                  <a:pt x="0" y="838846"/>
                </a:lnTo>
                <a:lnTo>
                  <a:pt x="0" y="0"/>
                </a:lnTo>
                <a:close/>
              </a:path>
            </a:pathLst>
          </a:custGeom>
          <a:blipFill>
            <a:blip r:embed="rId5"/>
            <a:stretch>
              <a:fillRect l="0" t="0" r="0" b="0"/>
            </a:stretch>
          </a:blipFill>
        </p:spPr>
      </p:sp>
      <p:sp>
        <p:nvSpPr>
          <p:cNvPr name="Freeform 95" id="95"/>
          <p:cNvSpPr/>
          <p:nvPr/>
        </p:nvSpPr>
        <p:spPr>
          <a:xfrm flipH="false" flipV="false" rot="0">
            <a:off x="8769338" y="4485629"/>
            <a:ext cx="838846" cy="838846"/>
          </a:xfrm>
          <a:custGeom>
            <a:avLst/>
            <a:gdLst/>
            <a:ahLst/>
            <a:cxnLst/>
            <a:rect r="r" b="b" t="t" l="l"/>
            <a:pathLst>
              <a:path h="838846" w="838846">
                <a:moveTo>
                  <a:pt x="0" y="0"/>
                </a:moveTo>
                <a:lnTo>
                  <a:pt x="838845" y="0"/>
                </a:lnTo>
                <a:lnTo>
                  <a:pt x="838845" y="838846"/>
                </a:lnTo>
                <a:lnTo>
                  <a:pt x="0" y="838846"/>
                </a:lnTo>
                <a:lnTo>
                  <a:pt x="0" y="0"/>
                </a:lnTo>
                <a:close/>
              </a:path>
            </a:pathLst>
          </a:custGeom>
          <a:blipFill>
            <a:blip r:embed="rId5"/>
            <a:stretch>
              <a:fillRect l="0" t="0" r="0" b="0"/>
            </a:stretch>
          </a:blipFill>
        </p:spPr>
      </p:sp>
      <p:sp>
        <p:nvSpPr>
          <p:cNvPr name="Freeform 96" id="96"/>
          <p:cNvSpPr/>
          <p:nvPr/>
        </p:nvSpPr>
        <p:spPr>
          <a:xfrm flipH="false" flipV="false" rot="0">
            <a:off x="15943823" y="4485629"/>
            <a:ext cx="838846" cy="838846"/>
          </a:xfrm>
          <a:custGeom>
            <a:avLst/>
            <a:gdLst/>
            <a:ahLst/>
            <a:cxnLst/>
            <a:rect r="r" b="b" t="t" l="l"/>
            <a:pathLst>
              <a:path h="838846" w="838846">
                <a:moveTo>
                  <a:pt x="0" y="0"/>
                </a:moveTo>
                <a:lnTo>
                  <a:pt x="838846" y="0"/>
                </a:lnTo>
                <a:lnTo>
                  <a:pt x="838846" y="838846"/>
                </a:lnTo>
                <a:lnTo>
                  <a:pt x="0" y="838846"/>
                </a:lnTo>
                <a:lnTo>
                  <a:pt x="0" y="0"/>
                </a:lnTo>
                <a:close/>
              </a:path>
            </a:pathLst>
          </a:custGeom>
          <a:blipFill>
            <a:blip r:embed="rId5"/>
            <a:stretch>
              <a:fillRect l="0" t="0" r="0" b="0"/>
            </a:stretch>
          </a:blipFill>
        </p:spPr>
      </p:sp>
      <p:sp>
        <p:nvSpPr>
          <p:cNvPr name="Freeform 97" id="97"/>
          <p:cNvSpPr/>
          <p:nvPr/>
        </p:nvSpPr>
        <p:spPr>
          <a:xfrm flipH="false" flipV="false" rot="0">
            <a:off x="12285186" y="6814741"/>
            <a:ext cx="838846" cy="838846"/>
          </a:xfrm>
          <a:custGeom>
            <a:avLst/>
            <a:gdLst/>
            <a:ahLst/>
            <a:cxnLst/>
            <a:rect r="r" b="b" t="t" l="l"/>
            <a:pathLst>
              <a:path h="838846" w="838846">
                <a:moveTo>
                  <a:pt x="0" y="0"/>
                </a:moveTo>
                <a:lnTo>
                  <a:pt x="838846" y="0"/>
                </a:lnTo>
                <a:lnTo>
                  <a:pt x="838846" y="838846"/>
                </a:lnTo>
                <a:lnTo>
                  <a:pt x="0" y="838846"/>
                </a:lnTo>
                <a:lnTo>
                  <a:pt x="0" y="0"/>
                </a:lnTo>
                <a:close/>
              </a:path>
            </a:pathLst>
          </a:custGeom>
          <a:blipFill>
            <a:blip r:embed="rId5"/>
            <a:stretch>
              <a:fillRect l="0" t="0" r="0" b="0"/>
            </a:stretch>
          </a:blipFill>
        </p:spPr>
      </p:sp>
      <p:sp>
        <p:nvSpPr>
          <p:cNvPr name="Freeform 98" id="98"/>
          <p:cNvSpPr/>
          <p:nvPr/>
        </p:nvSpPr>
        <p:spPr>
          <a:xfrm flipH="false" flipV="false" rot="0">
            <a:off x="15943823" y="6814741"/>
            <a:ext cx="838846" cy="838846"/>
          </a:xfrm>
          <a:custGeom>
            <a:avLst/>
            <a:gdLst/>
            <a:ahLst/>
            <a:cxnLst/>
            <a:rect r="r" b="b" t="t" l="l"/>
            <a:pathLst>
              <a:path h="838846" w="838846">
                <a:moveTo>
                  <a:pt x="0" y="0"/>
                </a:moveTo>
                <a:lnTo>
                  <a:pt x="838846" y="0"/>
                </a:lnTo>
                <a:lnTo>
                  <a:pt x="838846" y="838846"/>
                </a:lnTo>
                <a:lnTo>
                  <a:pt x="0" y="838846"/>
                </a:lnTo>
                <a:lnTo>
                  <a:pt x="0" y="0"/>
                </a:lnTo>
                <a:close/>
              </a:path>
            </a:pathLst>
          </a:custGeom>
          <a:blipFill>
            <a:blip r:embed="rId5"/>
            <a:stretch>
              <a:fillRect l="0" t="0" r="0" b="0"/>
            </a:stretch>
          </a:blipFill>
        </p:spPr>
      </p:sp>
      <p:sp>
        <p:nvSpPr>
          <p:cNvPr name="Freeform 99" id="99"/>
          <p:cNvSpPr/>
          <p:nvPr/>
        </p:nvSpPr>
        <p:spPr>
          <a:xfrm flipH="false" flipV="false" rot="0">
            <a:off x="16031876" y="5675162"/>
            <a:ext cx="750793" cy="750793"/>
          </a:xfrm>
          <a:custGeom>
            <a:avLst/>
            <a:gdLst/>
            <a:ahLst/>
            <a:cxnLst/>
            <a:rect r="r" b="b" t="t" l="l"/>
            <a:pathLst>
              <a:path h="750793" w="750793">
                <a:moveTo>
                  <a:pt x="0" y="0"/>
                </a:moveTo>
                <a:lnTo>
                  <a:pt x="750793" y="0"/>
                </a:lnTo>
                <a:lnTo>
                  <a:pt x="750793" y="750793"/>
                </a:lnTo>
                <a:lnTo>
                  <a:pt x="0" y="750793"/>
                </a:lnTo>
                <a:lnTo>
                  <a:pt x="0" y="0"/>
                </a:lnTo>
                <a:close/>
              </a:path>
            </a:pathLst>
          </a:custGeom>
          <a:blipFill>
            <a:blip r:embed="rId4"/>
            <a:stretch>
              <a:fillRect l="0" t="0" r="0" b="0"/>
            </a:stretch>
          </a:blipFill>
        </p:spPr>
      </p:sp>
      <p:sp>
        <p:nvSpPr>
          <p:cNvPr name="Freeform 100" id="100"/>
          <p:cNvSpPr/>
          <p:nvPr/>
        </p:nvSpPr>
        <p:spPr>
          <a:xfrm flipH="false" flipV="false" rot="0">
            <a:off x="12329213" y="5631135"/>
            <a:ext cx="750793" cy="750793"/>
          </a:xfrm>
          <a:custGeom>
            <a:avLst/>
            <a:gdLst/>
            <a:ahLst/>
            <a:cxnLst/>
            <a:rect r="r" b="b" t="t" l="l"/>
            <a:pathLst>
              <a:path h="750793" w="750793">
                <a:moveTo>
                  <a:pt x="0" y="0"/>
                </a:moveTo>
                <a:lnTo>
                  <a:pt x="750793" y="0"/>
                </a:lnTo>
                <a:lnTo>
                  <a:pt x="750793" y="750794"/>
                </a:lnTo>
                <a:lnTo>
                  <a:pt x="0" y="750794"/>
                </a:lnTo>
                <a:lnTo>
                  <a:pt x="0" y="0"/>
                </a:lnTo>
                <a:close/>
              </a:path>
            </a:pathLst>
          </a:custGeom>
          <a:blipFill>
            <a:blip r:embed="rId4"/>
            <a:stretch>
              <a:fillRect l="0" t="0" r="0" b="0"/>
            </a:stretch>
          </a:blipFill>
        </p:spPr>
      </p:sp>
      <p:sp>
        <p:nvSpPr>
          <p:cNvPr name="Freeform 101" id="101"/>
          <p:cNvSpPr/>
          <p:nvPr/>
        </p:nvSpPr>
        <p:spPr>
          <a:xfrm flipH="false" flipV="false" rot="0">
            <a:off x="5237093" y="5587109"/>
            <a:ext cx="838846" cy="838846"/>
          </a:xfrm>
          <a:custGeom>
            <a:avLst/>
            <a:gdLst/>
            <a:ahLst/>
            <a:cxnLst/>
            <a:rect r="r" b="b" t="t" l="l"/>
            <a:pathLst>
              <a:path h="838846" w="838846">
                <a:moveTo>
                  <a:pt x="0" y="0"/>
                </a:moveTo>
                <a:lnTo>
                  <a:pt x="838846" y="0"/>
                </a:lnTo>
                <a:lnTo>
                  <a:pt x="838846" y="838846"/>
                </a:lnTo>
                <a:lnTo>
                  <a:pt x="0" y="838846"/>
                </a:lnTo>
                <a:lnTo>
                  <a:pt x="0" y="0"/>
                </a:lnTo>
                <a:close/>
              </a:path>
            </a:pathLst>
          </a:custGeom>
          <a:blipFill>
            <a:blip r:embed="rId5"/>
            <a:stretch>
              <a:fillRect l="0" t="0" r="0" b="0"/>
            </a:stretch>
          </a:blipFill>
        </p:spPr>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FCFEFF"/>
        </a:solidFill>
      </p:bgPr>
    </p:bg>
    <p:spTree>
      <p:nvGrpSpPr>
        <p:cNvPr id="1" name=""/>
        <p:cNvGrpSpPr/>
        <p:nvPr/>
      </p:nvGrpSpPr>
      <p:grpSpPr>
        <a:xfrm>
          <a:off x="0" y="0"/>
          <a:ext cx="0" cy="0"/>
          <a:chOff x="0" y="0"/>
          <a:chExt cx="0" cy="0"/>
        </a:xfrm>
      </p:grpSpPr>
      <p:sp>
        <p:nvSpPr>
          <p:cNvPr name="Freeform 2" id="2"/>
          <p:cNvSpPr/>
          <p:nvPr/>
        </p:nvSpPr>
        <p:spPr>
          <a:xfrm flipH="true" flipV="true" rot="0">
            <a:off x="-79140" y="1472053"/>
            <a:ext cx="5751520" cy="2781644"/>
          </a:xfrm>
          <a:custGeom>
            <a:avLst/>
            <a:gdLst/>
            <a:ahLst/>
            <a:cxnLst/>
            <a:rect r="r" b="b" t="t" l="l"/>
            <a:pathLst>
              <a:path h="2781644" w="5751520">
                <a:moveTo>
                  <a:pt x="5751521" y="2781644"/>
                </a:moveTo>
                <a:lnTo>
                  <a:pt x="0" y="2781644"/>
                </a:lnTo>
                <a:lnTo>
                  <a:pt x="0" y="0"/>
                </a:lnTo>
                <a:lnTo>
                  <a:pt x="5751521" y="0"/>
                </a:lnTo>
                <a:lnTo>
                  <a:pt x="5751521" y="2781644"/>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true" rot="0">
            <a:off x="6120056" y="2523952"/>
            <a:ext cx="5796675" cy="2803483"/>
          </a:xfrm>
          <a:custGeom>
            <a:avLst/>
            <a:gdLst/>
            <a:ahLst/>
            <a:cxnLst/>
            <a:rect r="r" b="b" t="t" l="l"/>
            <a:pathLst>
              <a:path h="2803483" w="5796675">
                <a:moveTo>
                  <a:pt x="5796675" y="2803483"/>
                </a:moveTo>
                <a:lnTo>
                  <a:pt x="0" y="2803483"/>
                </a:lnTo>
                <a:lnTo>
                  <a:pt x="0" y="0"/>
                </a:lnTo>
                <a:lnTo>
                  <a:pt x="5796675" y="0"/>
                </a:lnTo>
                <a:lnTo>
                  <a:pt x="5796675" y="2803483"/>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true" flipV="true" rot="0">
            <a:off x="11621456" y="1374732"/>
            <a:ext cx="5952748" cy="2878965"/>
          </a:xfrm>
          <a:custGeom>
            <a:avLst/>
            <a:gdLst/>
            <a:ahLst/>
            <a:cxnLst/>
            <a:rect r="r" b="b" t="t" l="l"/>
            <a:pathLst>
              <a:path h="2878965" w="5952748">
                <a:moveTo>
                  <a:pt x="5952748" y="2878965"/>
                </a:moveTo>
                <a:lnTo>
                  <a:pt x="0" y="2878965"/>
                </a:lnTo>
                <a:lnTo>
                  <a:pt x="0" y="0"/>
                </a:lnTo>
                <a:lnTo>
                  <a:pt x="5952748" y="0"/>
                </a:lnTo>
                <a:lnTo>
                  <a:pt x="5952748" y="2878965"/>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792073" y="2482876"/>
            <a:ext cx="913458" cy="920150"/>
          </a:xfrm>
          <a:custGeom>
            <a:avLst/>
            <a:gdLst/>
            <a:ahLst/>
            <a:cxnLst/>
            <a:rect r="r" b="b" t="t" l="l"/>
            <a:pathLst>
              <a:path h="920150" w="913458">
                <a:moveTo>
                  <a:pt x="0" y="0"/>
                </a:moveTo>
                <a:lnTo>
                  <a:pt x="913458" y="0"/>
                </a:lnTo>
                <a:lnTo>
                  <a:pt x="913458" y="920149"/>
                </a:lnTo>
                <a:lnTo>
                  <a:pt x="0" y="92014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7204049" y="3398829"/>
            <a:ext cx="812053" cy="928543"/>
          </a:xfrm>
          <a:custGeom>
            <a:avLst/>
            <a:gdLst/>
            <a:ahLst/>
            <a:cxnLst/>
            <a:rect r="r" b="b" t="t" l="l"/>
            <a:pathLst>
              <a:path h="928543" w="812053">
                <a:moveTo>
                  <a:pt x="0" y="0"/>
                </a:moveTo>
                <a:lnTo>
                  <a:pt x="812053" y="0"/>
                </a:lnTo>
                <a:lnTo>
                  <a:pt x="812053" y="928543"/>
                </a:lnTo>
                <a:lnTo>
                  <a:pt x="0" y="92854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12583481" y="2523952"/>
            <a:ext cx="920150" cy="920150"/>
          </a:xfrm>
          <a:custGeom>
            <a:avLst/>
            <a:gdLst/>
            <a:ahLst/>
            <a:cxnLst/>
            <a:rect r="r" b="b" t="t" l="l"/>
            <a:pathLst>
              <a:path h="920150" w="920150">
                <a:moveTo>
                  <a:pt x="0" y="0"/>
                </a:moveTo>
                <a:lnTo>
                  <a:pt x="920150" y="0"/>
                </a:lnTo>
                <a:lnTo>
                  <a:pt x="920150" y="920150"/>
                </a:lnTo>
                <a:lnTo>
                  <a:pt x="0" y="92015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8" id="8"/>
          <p:cNvSpPr/>
          <p:nvPr/>
        </p:nvSpPr>
        <p:spPr>
          <a:xfrm flipH="false" flipV="false" rot="0">
            <a:off x="-463075" y="7194550"/>
            <a:ext cx="5863057" cy="4114800"/>
          </a:xfrm>
          <a:custGeom>
            <a:avLst/>
            <a:gdLst/>
            <a:ahLst/>
            <a:cxnLst/>
            <a:rect r="r" b="b" t="t" l="l"/>
            <a:pathLst>
              <a:path h="4114800" w="5863057">
                <a:moveTo>
                  <a:pt x="0" y="0"/>
                </a:moveTo>
                <a:lnTo>
                  <a:pt x="5863057" y="0"/>
                </a:lnTo>
                <a:lnTo>
                  <a:pt x="5863057"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9" id="9"/>
          <p:cNvSpPr txBox="true"/>
          <p:nvPr/>
        </p:nvSpPr>
        <p:spPr>
          <a:xfrm rot="0">
            <a:off x="3891263" y="258763"/>
            <a:ext cx="9612367" cy="1377949"/>
          </a:xfrm>
          <a:prstGeom prst="rect">
            <a:avLst/>
          </a:prstGeom>
        </p:spPr>
        <p:txBody>
          <a:bodyPr anchor="t" rtlCol="false" tIns="0" lIns="0" bIns="0" rIns="0">
            <a:spAutoFit/>
          </a:bodyPr>
          <a:lstStyle/>
          <a:p>
            <a:pPr algn="ctr">
              <a:lnSpc>
                <a:spcPts val="11200"/>
              </a:lnSpc>
            </a:pPr>
            <a:r>
              <a:rPr lang="en-US" sz="8000">
                <a:solidFill>
                  <a:srgbClr val="075278"/>
                </a:solidFill>
                <a:latin typeface="Dynamo Medium"/>
                <a:ea typeface="Dynamo Medium"/>
                <a:cs typeface="Dynamo Medium"/>
                <a:sym typeface="Dynamo Medium"/>
              </a:rPr>
              <a:t>SPECIFIC OBJECTIVES</a:t>
            </a:r>
          </a:p>
        </p:txBody>
      </p:sp>
      <p:sp>
        <p:nvSpPr>
          <p:cNvPr name="TextBox 10" id="10"/>
          <p:cNvSpPr txBox="true"/>
          <p:nvPr/>
        </p:nvSpPr>
        <p:spPr>
          <a:xfrm rot="0">
            <a:off x="2257981" y="2895325"/>
            <a:ext cx="3308995" cy="1090286"/>
          </a:xfrm>
          <a:prstGeom prst="rect">
            <a:avLst/>
          </a:prstGeom>
        </p:spPr>
        <p:txBody>
          <a:bodyPr anchor="t" rtlCol="false" tIns="0" lIns="0" bIns="0" rIns="0">
            <a:spAutoFit/>
          </a:bodyPr>
          <a:lstStyle/>
          <a:p>
            <a:pPr algn="ctr">
              <a:lnSpc>
                <a:spcPts val="2884"/>
              </a:lnSpc>
            </a:pPr>
            <a:r>
              <a:rPr lang="en-US" sz="2060" spc="103">
                <a:solidFill>
                  <a:srgbClr val="FCFEFF"/>
                </a:solidFill>
                <a:latin typeface="Dynamo Medium"/>
                <a:ea typeface="Dynamo Medium"/>
                <a:cs typeface="Dynamo Medium"/>
                <a:sym typeface="Dynamo Medium"/>
              </a:rPr>
              <a:t>DEVELOP AND IMPLEMENT AN ADAPTIVE PATHFINDING ALGORITHM:</a:t>
            </a:r>
          </a:p>
        </p:txBody>
      </p:sp>
      <p:sp>
        <p:nvSpPr>
          <p:cNvPr name="TextBox 11" id="11"/>
          <p:cNvSpPr txBox="true"/>
          <p:nvPr/>
        </p:nvSpPr>
        <p:spPr>
          <a:xfrm rot="0">
            <a:off x="8311501" y="5417023"/>
            <a:ext cx="2430485" cy="1031158"/>
          </a:xfrm>
          <a:prstGeom prst="rect">
            <a:avLst/>
          </a:prstGeom>
        </p:spPr>
        <p:txBody>
          <a:bodyPr anchor="t" rtlCol="false" tIns="0" lIns="0" bIns="0" rIns="0">
            <a:spAutoFit/>
          </a:bodyPr>
          <a:lstStyle/>
          <a:p>
            <a:pPr algn="ctr">
              <a:lnSpc>
                <a:spcPts val="2720"/>
              </a:lnSpc>
            </a:pPr>
            <a:r>
              <a:rPr lang="en-US" sz="1943" spc="97">
                <a:solidFill>
                  <a:srgbClr val="FCFEFF"/>
                </a:solidFill>
                <a:latin typeface="Dynamo Medium"/>
                <a:ea typeface="Dynamo Medium"/>
                <a:cs typeface="Dynamo Medium"/>
                <a:sym typeface="Dynamo Medium"/>
              </a:rPr>
              <a:t>INTEGRATE ADAPTIVE LEARNING ALGORITHMS</a:t>
            </a:r>
          </a:p>
        </p:txBody>
      </p:sp>
      <p:sp>
        <p:nvSpPr>
          <p:cNvPr name="TextBox 12" id="12"/>
          <p:cNvSpPr txBox="true"/>
          <p:nvPr/>
        </p:nvSpPr>
        <p:spPr>
          <a:xfrm rot="0">
            <a:off x="13953008" y="2651351"/>
            <a:ext cx="3549345" cy="2167045"/>
          </a:xfrm>
          <a:prstGeom prst="rect">
            <a:avLst/>
          </a:prstGeom>
        </p:spPr>
        <p:txBody>
          <a:bodyPr anchor="t" rtlCol="false" tIns="0" lIns="0" bIns="0" rIns="0">
            <a:spAutoFit/>
          </a:bodyPr>
          <a:lstStyle/>
          <a:p>
            <a:pPr algn="ctr">
              <a:lnSpc>
                <a:spcPts val="2881"/>
              </a:lnSpc>
            </a:pPr>
            <a:r>
              <a:rPr lang="en-US" sz="2058" spc="102">
                <a:solidFill>
                  <a:srgbClr val="FCFEFF"/>
                </a:solidFill>
                <a:latin typeface="Dynamo Medium"/>
                <a:ea typeface="Dynamo Medium"/>
                <a:cs typeface="Dynamo Medium"/>
                <a:sym typeface="Dynamo Medium"/>
              </a:rPr>
              <a:t>CREATE AN ALERT SYSTEM FOR CARETAKERS WITH CUSTOMIZABLE NOTIFICATIONS</a:t>
            </a:r>
          </a:p>
          <a:p>
            <a:pPr algn="ctr">
              <a:lnSpc>
                <a:spcPts val="2881"/>
              </a:lnSpc>
            </a:pPr>
          </a:p>
          <a:p>
            <a:pPr algn="ctr">
              <a:lnSpc>
                <a:spcPts val="2881"/>
              </a:lnSpc>
            </a:pPr>
          </a:p>
        </p:txBody>
      </p:sp>
      <p:sp>
        <p:nvSpPr>
          <p:cNvPr name="TextBox 13" id="13"/>
          <p:cNvSpPr txBox="true"/>
          <p:nvPr/>
        </p:nvSpPr>
        <p:spPr>
          <a:xfrm rot="0">
            <a:off x="2137527" y="4780296"/>
            <a:ext cx="3262455" cy="3496945"/>
          </a:xfrm>
          <a:prstGeom prst="rect">
            <a:avLst/>
          </a:prstGeom>
        </p:spPr>
        <p:txBody>
          <a:bodyPr anchor="t" rtlCol="false" tIns="0" lIns="0" bIns="0" rIns="0">
            <a:spAutoFit/>
          </a:bodyPr>
          <a:lstStyle/>
          <a:p>
            <a:pPr algn="l">
              <a:lnSpc>
                <a:spcPts val="3079"/>
              </a:lnSpc>
            </a:pPr>
            <a:r>
              <a:rPr lang="en-US" sz="2199" spc="8">
                <a:solidFill>
                  <a:srgbClr val="3275C5"/>
                </a:solidFill>
                <a:latin typeface="Source Sans Pro"/>
                <a:ea typeface="Source Sans Pro"/>
                <a:cs typeface="Source Sans Pro"/>
                <a:sym typeface="Source Sans Pro"/>
              </a:rPr>
              <a:t>Create a dynamic pathfinding algorithm that can adapt to changes in the environment in real time. This algorithm should utilize LIDAR data to detect obstacles and update the path accordingly to ensure smooth navigation.</a:t>
            </a:r>
          </a:p>
        </p:txBody>
      </p:sp>
      <p:sp>
        <p:nvSpPr>
          <p:cNvPr name="TextBox 14" id="14"/>
          <p:cNvSpPr txBox="true"/>
          <p:nvPr/>
        </p:nvSpPr>
        <p:spPr>
          <a:xfrm rot="0">
            <a:off x="8016102" y="5918314"/>
            <a:ext cx="3875554" cy="3887470"/>
          </a:xfrm>
          <a:prstGeom prst="rect">
            <a:avLst/>
          </a:prstGeom>
        </p:spPr>
        <p:txBody>
          <a:bodyPr anchor="t" rtlCol="false" tIns="0" lIns="0" bIns="0" rIns="0">
            <a:spAutoFit/>
          </a:bodyPr>
          <a:lstStyle/>
          <a:p>
            <a:pPr algn="l">
              <a:lnSpc>
                <a:spcPts val="3079"/>
              </a:lnSpc>
            </a:pPr>
            <a:r>
              <a:rPr lang="en-US" sz="2199" spc="8">
                <a:solidFill>
                  <a:srgbClr val="3275C5"/>
                </a:solidFill>
                <a:latin typeface="Source Sans Pro"/>
                <a:ea typeface="Source Sans Pro"/>
                <a:cs typeface="Source Sans Pro"/>
                <a:sym typeface="Source Sans Pro"/>
              </a:rPr>
              <a:t>Develop a GPS-based system for continuous wheelchair tracking, offering real-time location updates to users and caregivers for accurate monitoring and prompt interventions.</a:t>
            </a:r>
          </a:p>
          <a:p>
            <a:pPr algn="l">
              <a:lnSpc>
                <a:spcPts val="3079"/>
              </a:lnSpc>
            </a:pPr>
          </a:p>
          <a:p>
            <a:pPr algn="l">
              <a:lnSpc>
                <a:spcPts val="3079"/>
              </a:lnSpc>
            </a:pPr>
          </a:p>
          <a:p>
            <a:pPr algn="l">
              <a:lnSpc>
                <a:spcPts val="3079"/>
              </a:lnSpc>
            </a:pPr>
          </a:p>
          <a:p>
            <a:pPr algn="l">
              <a:lnSpc>
                <a:spcPts val="3079"/>
              </a:lnSpc>
            </a:pPr>
          </a:p>
        </p:txBody>
      </p:sp>
      <p:sp>
        <p:nvSpPr>
          <p:cNvPr name="TextBox 15" id="15"/>
          <p:cNvSpPr txBox="true"/>
          <p:nvPr/>
        </p:nvSpPr>
        <p:spPr>
          <a:xfrm rot="0">
            <a:off x="13728319" y="4780296"/>
            <a:ext cx="3998722" cy="3496945"/>
          </a:xfrm>
          <a:prstGeom prst="rect">
            <a:avLst/>
          </a:prstGeom>
        </p:spPr>
        <p:txBody>
          <a:bodyPr anchor="t" rtlCol="false" tIns="0" lIns="0" bIns="0" rIns="0">
            <a:spAutoFit/>
          </a:bodyPr>
          <a:lstStyle/>
          <a:p>
            <a:pPr algn="l">
              <a:lnSpc>
                <a:spcPts val="3079"/>
              </a:lnSpc>
            </a:pPr>
            <a:r>
              <a:rPr lang="en-US" sz="2199" spc="8">
                <a:solidFill>
                  <a:srgbClr val="3275C5"/>
                </a:solidFill>
                <a:latin typeface="Source Sans Pro"/>
                <a:ea typeface="Source Sans Pro"/>
                <a:cs typeface="Source Sans Pro"/>
                <a:sym typeface="Source Sans Pro"/>
              </a:rPr>
              <a:t>Design a real-time alert system that notifies caregivers based on specific triggers like path deviations, health emergencies, or task reminders. The system will enable personalized notifications, allowing caregivers to customize alerts to suit individual needs and preferences</a:t>
            </a:r>
          </a:p>
        </p:txBody>
      </p:sp>
      <p:sp>
        <p:nvSpPr>
          <p:cNvPr name="Freeform 16" id="16"/>
          <p:cNvSpPr/>
          <p:nvPr/>
        </p:nvSpPr>
        <p:spPr>
          <a:xfrm flipH="true" flipV="true" rot="0">
            <a:off x="12866828" y="-976689"/>
            <a:ext cx="5863057" cy="4114800"/>
          </a:xfrm>
          <a:custGeom>
            <a:avLst/>
            <a:gdLst/>
            <a:ahLst/>
            <a:cxnLst/>
            <a:rect r="r" b="b" t="t" l="l"/>
            <a:pathLst>
              <a:path h="4114800" w="5863057">
                <a:moveTo>
                  <a:pt x="5863057" y="4114800"/>
                </a:moveTo>
                <a:lnTo>
                  <a:pt x="0" y="4114800"/>
                </a:lnTo>
                <a:lnTo>
                  <a:pt x="0" y="0"/>
                </a:lnTo>
                <a:lnTo>
                  <a:pt x="5863057" y="0"/>
                </a:lnTo>
                <a:lnTo>
                  <a:pt x="5863057" y="411480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17" id="17"/>
          <p:cNvSpPr txBox="true"/>
          <p:nvPr/>
        </p:nvSpPr>
        <p:spPr>
          <a:xfrm rot="0">
            <a:off x="8444727" y="3688218"/>
            <a:ext cx="3308995" cy="1455282"/>
          </a:xfrm>
          <a:prstGeom prst="rect">
            <a:avLst/>
          </a:prstGeom>
        </p:spPr>
        <p:txBody>
          <a:bodyPr anchor="t" rtlCol="false" tIns="0" lIns="0" bIns="0" rIns="0">
            <a:spAutoFit/>
          </a:bodyPr>
          <a:lstStyle/>
          <a:p>
            <a:pPr algn="ctr">
              <a:lnSpc>
                <a:spcPts val="2884"/>
              </a:lnSpc>
            </a:pPr>
            <a:r>
              <a:rPr lang="en-US" sz="2060" spc="103">
                <a:solidFill>
                  <a:srgbClr val="FCFEFF"/>
                </a:solidFill>
                <a:latin typeface="Dynamo Medium"/>
                <a:ea typeface="Dynamo Medium"/>
                <a:cs typeface="Dynamo Medium"/>
                <a:sym typeface="Dynamo Medium"/>
              </a:rPr>
              <a:t>DESIGN A REAL-TIME TRACKING SYSTEM FOR MONITORING WHEELCHAIR LOCATION</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FCFEFF"/>
        </a:solidFill>
      </p:bgPr>
    </p:bg>
    <p:spTree>
      <p:nvGrpSpPr>
        <p:cNvPr id="1" name=""/>
        <p:cNvGrpSpPr/>
        <p:nvPr/>
      </p:nvGrpSpPr>
      <p:grpSpPr>
        <a:xfrm>
          <a:off x="0" y="0"/>
          <a:ext cx="0" cy="0"/>
          <a:chOff x="0" y="0"/>
          <a:chExt cx="0" cy="0"/>
        </a:xfrm>
      </p:grpSpPr>
      <p:sp>
        <p:nvSpPr>
          <p:cNvPr name="Freeform 2" id="2"/>
          <p:cNvSpPr/>
          <p:nvPr/>
        </p:nvSpPr>
        <p:spPr>
          <a:xfrm flipH="false" flipV="false" rot="-1780280">
            <a:off x="-1340224" y="-2572471"/>
            <a:ext cx="8627188" cy="5144941"/>
          </a:xfrm>
          <a:custGeom>
            <a:avLst/>
            <a:gdLst/>
            <a:ahLst/>
            <a:cxnLst/>
            <a:rect r="r" b="b" t="t" l="l"/>
            <a:pathLst>
              <a:path h="5144941" w="8627188">
                <a:moveTo>
                  <a:pt x="0" y="0"/>
                </a:moveTo>
                <a:lnTo>
                  <a:pt x="8627188" y="0"/>
                </a:lnTo>
                <a:lnTo>
                  <a:pt x="8627188" y="5144942"/>
                </a:lnTo>
                <a:lnTo>
                  <a:pt x="0" y="514494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8820853">
            <a:off x="11232533" y="7572586"/>
            <a:ext cx="8627188" cy="5144941"/>
          </a:xfrm>
          <a:custGeom>
            <a:avLst/>
            <a:gdLst/>
            <a:ahLst/>
            <a:cxnLst/>
            <a:rect r="r" b="b" t="t" l="l"/>
            <a:pathLst>
              <a:path h="5144941" w="8627188">
                <a:moveTo>
                  <a:pt x="0" y="0"/>
                </a:moveTo>
                <a:lnTo>
                  <a:pt x="8627188" y="0"/>
                </a:lnTo>
                <a:lnTo>
                  <a:pt x="8627188" y="5144941"/>
                </a:lnTo>
                <a:lnTo>
                  <a:pt x="0" y="514494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4056773" y="1913962"/>
            <a:ext cx="10658465" cy="7831206"/>
          </a:xfrm>
          <a:custGeom>
            <a:avLst/>
            <a:gdLst/>
            <a:ahLst/>
            <a:cxnLst/>
            <a:rect r="r" b="b" t="t" l="l"/>
            <a:pathLst>
              <a:path h="7831206" w="10658465">
                <a:moveTo>
                  <a:pt x="0" y="0"/>
                </a:moveTo>
                <a:lnTo>
                  <a:pt x="10658465" y="0"/>
                </a:lnTo>
                <a:lnTo>
                  <a:pt x="10658465" y="7831206"/>
                </a:lnTo>
                <a:lnTo>
                  <a:pt x="0" y="7831206"/>
                </a:lnTo>
                <a:lnTo>
                  <a:pt x="0" y="0"/>
                </a:lnTo>
                <a:close/>
              </a:path>
            </a:pathLst>
          </a:custGeom>
          <a:blipFill>
            <a:blip r:embed="rId4"/>
            <a:stretch>
              <a:fillRect l="0" t="-436" r="0" b="-436"/>
            </a:stretch>
          </a:blipFill>
        </p:spPr>
      </p:sp>
      <p:sp>
        <p:nvSpPr>
          <p:cNvPr name="TextBox 5" id="5"/>
          <p:cNvSpPr txBox="true"/>
          <p:nvPr/>
        </p:nvSpPr>
        <p:spPr>
          <a:xfrm rot="0">
            <a:off x="2743200" y="538798"/>
            <a:ext cx="14845669" cy="1137281"/>
          </a:xfrm>
          <a:prstGeom prst="rect">
            <a:avLst/>
          </a:prstGeom>
        </p:spPr>
        <p:txBody>
          <a:bodyPr anchor="t" rtlCol="false" tIns="0" lIns="0" bIns="0" rIns="0">
            <a:spAutoFit/>
          </a:bodyPr>
          <a:lstStyle/>
          <a:p>
            <a:pPr algn="l">
              <a:lnSpc>
                <a:spcPts val="9240"/>
              </a:lnSpc>
            </a:pPr>
            <a:r>
              <a:rPr lang="en-US" sz="6600">
                <a:solidFill>
                  <a:srgbClr val="075278"/>
                </a:solidFill>
                <a:latin typeface="Dynamo Medium"/>
                <a:ea typeface="Dynamo Medium"/>
                <a:cs typeface="Dynamo Medium"/>
                <a:sym typeface="Dynamo Medium"/>
              </a:rPr>
              <a:t>COMPONENT OVERVIEW DIAGRAM</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FCFEFF"/>
        </a:solidFill>
      </p:bgPr>
    </p:bg>
    <p:spTree>
      <p:nvGrpSpPr>
        <p:cNvPr id="1" name=""/>
        <p:cNvGrpSpPr/>
        <p:nvPr/>
      </p:nvGrpSpPr>
      <p:grpSpPr>
        <a:xfrm>
          <a:off x="0" y="0"/>
          <a:ext cx="0" cy="0"/>
          <a:chOff x="0" y="0"/>
          <a:chExt cx="0" cy="0"/>
        </a:xfrm>
      </p:grpSpPr>
      <p:grpSp>
        <p:nvGrpSpPr>
          <p:cNvPr name="Group 2" id="2"/>
          <p:cNvGrpSpPr/>
          <p:nvPr/>
        </p:nvGrpSpPr>
        <p:grpSpPr>
          <a:xfrm rot="0">
            <a:off x="1028700" y="2892252"/>
            <a:ext cx="1614003" cy="1866586"/>
            <a:chOff x="0" y="0"/>
            <a:chExt cx="2152004" cy="2488782"/>
          </a:xfrm>
        </p:grpSpPr>
        <p:sp>
          <p:nvSpPr>
            <p:cNvPr name="Freeform 3" id="3"/>
            <p:cNvSpPr/>
            <p:nvPr/>
          </p:nvSpPr>
          <p:spPr>
            <a:xfrm flipH="false" flipV="false" rot="0">
              <a:off x="0" y="0"/>
              <a:ext cx="2151888" cy="2488819"/>
            </a:xfrm>
            <a:custGeom>
              <a:avLst/>
              <a:gdLst/>
              <a:ahLst/>
              <a:cxnLst/>
              <a:rect r="r" b="b" t="t" l="l"/>
              <a:pathLst>
                <a:path h="2488819" w="2151888">
                  <a:moveTo>
                    <a:pt x="1075944" y="0"/>
                  </a:moveTo>
                  <a:lnTo>
                    <a:pt x="1613916" y="311023"/>
                  </a:lnTo>
                  <a:lnTo>
                    <a:pt x="2151888" y="622046"/>
                  </a:lnTo>
                  <a:lnTo>
                    <a:pt x="2151888" y="1244854"/>
                  </a:lnTo>
                  <a:lnTo>
                    <a:pt x="2151888" y="1866773"/>
                  </a:lnTo>
                  <a:lnTo>
                    <a:pt x="1613916" y="2177796"/>
                  </a:lnTo>
                  <a:lnTo>
                    <a:pt x="1075944" y="2488819"/>
                  </a:lnTo>
                  <a:lnTo>
                    <a:pt x="537972" y="2177796"/>
                  </a:lnTo>
                  <a:lnTo>
                    <a:pt x="0" y="1866773"/>
                  </a:lnTo>
                  <a:lnTo>
                    <a:pt x="0" y="1244854"/>
                  </a:lnTo>
                  <a:lnTo>
                    <a:pt x="0" y="621919"/>
                  </a:lnTo>
                  <a:lnTo>
                    <a:pt x="537972" y="311023"/>
                  </a:lnTo>
                  <a:lnTo>
                    <a:pt x="1075944" y="0"/>
                  </a:lnTo>
                  <a:close/>
                </a:path>
              </a:pathLst>
            </a:custGeom>
            <a:solidFill>
              <a:srgbClr val="42C5E7"/>
            </a:solidFill>
          </p:spPr>
        </p:sp>
      </p:grpSp>
      <p:grpSp>
        <p:nvGrpSpPr>
          <p:cNvPr name="Group 4" id="4"/>
          <p:cNvGrpSpPr/>
          <p:nvPr/>
        </p:nvGrpSpPr>
        <p:grpSpPr>
          <a:xfrm rot="0">
            <a:off x="9017522" y="2892252"/>
            <a:ext cx="1614003" cy="1866586"/>
            <a:chOff x="0" y="0"/>
            <a:chExt cx="2152004" cy="2488782"/>
          </a:xfrm>
        </p:grpSpPr>
        <p:sp>
          <p:nvSpPr>
            <p:cNvPr name="Freeform 5" id="5"/>
            <p:cNvSpPr/>
            <p:nvPr/>
          </p:nvSpPr>
          <p:spPr>
            <a:xfrm flipH="false" flipV="false" rot="0">
              <a:off x="0" y="0"/>
              <a:ext cx="2151888" cy="2488819"/>
            </a:xfrm>
            <a:custGeom>
              <a:avLst/>
              <a:gdLst/>
              <a:ahLst/>
              <a:cxnLst/>
              <a:rect r="r" b="b" t="t" l="l"/>
              <a:pathLst>
                <a:path h="2488819" w="2151888">
                  <a:moveTo>
                    <a:pt x="1075944" y="0"/>
                  </a:moveTo>
                  <a:lnTo>
                    <a:pt x="1613916" y="311023"/>
                  </a:lnTo>
                  <a:lnTo>
                    <a:pt x="2151888" y="622046"/>
                  </a:lnTo>
                  <a:lnTo>
                    <a:pt x="2151888" y="1244854"/>
                  </a:lnTo>
                  <a:lnTo>
                    <a:pt x="2151888" y="1866773"/>
                  </a:lnTo>
                  <a:lnTo>
                    <a:pt x="1613916" y="2177796"/>
                  </a:lnTo>
                  <a:lnTo>
                    <a:pt x="1075944" y="2488819"/>
                  </a:lnTo>
                  <a:lnTo>
                    <a:pt x="537972" y="2177796"/>
                  </a:lnTo>
                  <a:lnTo>
                    <a:pt x="0" y="1866773"/>
                  </a:lnTo>
                  <a:lnTo>
                    <a:pt x="0" y="1244854"/>
                  </a:lnTo>
                  <a:lnTo>
                    <a:pt x="0" y="621919"/>
                  </a:lnTo>
                  <a:lnTo>
                    <a:pt x="537972" y="311023"/>
                  </a:lnTo>
                  <a:lnTo>
                    <a:pt x="1075944" y="0"/>
                  </a:lnTo>
                  <a:close/>
                </a:path>
              </a:pathLst>
            </a:custGeom>
            <a:solidFill>
              <a:srgbClr val="42C5E7"/>
            </a:solidFill>
          </p:spPr>
        </p:sp>
      </p:grpSp>
      <p:sp>
        <p:nvSpPr>
          <p:cNvPr name="TextBox 6" id="6"/>
          <p:cNvSpPr txBox="true"/>
          <p:nvPr/>
        </p:nvSpPr>
        <p:spPr>
          <a:xfrm rot="0">
            <a:off x="2724426" y="3458775"/>
            <a:ext cx="5721596" cy="6968490"/>
          </a:xfrm>
          <a:prstGeom prst="rect">
            <a:avLst/>
          </a:prstGeom>
        </p:spPr>
        <p:txBody>
          <a:bodyPr anchor="t" rtlCol="false" tIns="0" lIns="0" bIns="0" rIns="0">
            <a:spAutoFit/>
          </a:bodyPr>
          <a:lstStyle/>
          <a:p>
            <a:pPr algn="l" marL="388620" indent="-194310" lvl="1">
              <a:lnSpc>
                <a:spcPts val="3240"/>
              </a:lnSpc>
              <a:buFont typeface="Arial"/>
              <a:buChar char="•"/>
            </a:pPr>
            <a:r>
              <a:rPr lang="en-US" sz="1800">
                <a:solidFill>
                  <a:srgbClr val="000000"/>
                </a:solidFill>
                <a:latin typeface="Futura Bold"/>
                <a:ea typeface="Futura Bold"/>
                <a:cs typeface="Futura Bold"/>
                <a:sym typeface="Futura Bold"/>
              </a:rPr>
              <a:t>Pyth</a:t>
            </a:r>
            <a:r>
              <a:rPr lang="en-US" sz="1800">
                <a:solidFill>
                  <a:srgbClr val="000000"/>
                </a:solidFill>
                <a:latin typeface="Futura Bold"/>
                <a:ea typeface="Futura Bold"/>
                <a:cs typeface="Futura Bold"/>
                <a:sym typeface="Futura Bold"/>
              </a:rPr>
              <a:t>on</a:t>
            </a:r>
            <a:r>
              <a:rPr lang="en-US" sz="1800">
                <a:solidFill>
                  <a:srgbClr val="000000"/>
                </a:solidFill>
                <a:latin typeface="Futura"/>
                <a:ea typeface="Futura"/>
                <a:cs typeface="Futura"/>
                <a:sym typeface="Futura"/>
              </a:rPr>
              <a:t>: The primary programming language used for developing the system, due to its versatility and extensive libraries for machine learning, data processing, and communication.</a:t>
            </a:r>
          </a:p>
          <a:p>
            <a:pPr algn="l" marL="388620" indent="-194310" lvl="1">
              <a:lnSpc>
                <a:spcPts val="3240"/>
              </a:lnSpc>
              <a:buFont typeface="Arial"/>
              <a:buChar char="•"/>
            </a:pPr>
            <a:r>
              <a:rPr lang="en-US" sz="1800">
                <a:solidFill>
                  <a:srgbClr val="000000"/>
                </a:solidFill>
                <a:latin typeface="Futura Bold"/>
                <a:ea typeface="Futura Bold"/>
                <a:cs typeface="Futura Bold"/>
                <a:sym typeface="Futura Bold"/>
              </a:rPr>
              <a:t>TensorFlow: </a:t>
            </a:r>
            <a:r>
              <a:rPr lang="en-US" sz="1800">
                <a:solidFill>
                  <a:srgbClr val="000000"/>
                </a:solidFill>
                <a:latin typeface="Futura"/>
                <a:ea typeface="Futura"/>
                <a:cs typeface="Futura"/>
                <a:sym typeface="Futura"/>
              </a:rPr>
              <a:t>Utilized for machine learning and deep learning applications.</a:t>
            </a:r>
          </a:p>
          <a:p>
            <a:pPr algn="l" marL="388620" indent="-194310" lvl="1">
              <a:lnSpc>
                <a:spcPts val="3240"/>
              </a:lnSpc>
              <a:buFont typeface="Arial"/>
              <a:buChar char="•"/>
            </a:pPr>
            <a:r>
              <a:rPr lang="en-US" sz="1800">
                <a:solidFill>
                  <a:srgbClr val="000000"/>
                </a:solidFill>
                <a:latin typeface="Futura Bold"/>
                <a:ea typeface="Futura Bold"/>
                <a:cs typeface="Futura Bold"/>
                <a:sym typeface="Futura Bold"/>
              </a:rPr>
              <a:t>OpenCV</a:t>
            </a:r>
            <a:r>
              <a:rPr lang="en-US" sz="1800">
                <a:solidFill>
                  <a:srgbClr val="000000"/>
                </a:solidFill>
                <a:latin typeface="Futura"/>
                <a:ea typeface="Futura"/>
                <a:cs typeface="Futura"/>
                <a:sym typeface="Futura"/>
              </a:rPr>
              <a:t>: For processing LIDAR data and enhancing obstacle detection, enabling the wheelchair to navigate complex environments in real time.</a:t>
            </a:r>
          </a:p>
          <a:p>
            <a:pPr algn="l" marL="388620" indent="-194310" lvl="1">
              <a:lnSpc>
                <a:spcPts val="3240"/>
              </a:lnSpc>
              <a:buFont typeface="Arial"/>
              <a:buChar char="•"/>
            </a:pPr>
            <a:r>
              <a:rPr lang="en-US" sz="1800">
                <a:solidFill>
                  <a:srgbClr val="000000"/>
                </a:solidFill>
                <a:latin typeface="Futura Bold"/>
                <a:ea typeface="Futura Bold"/>
                <a:cs typeface="Futura Bold"/>
                <a:sym typeface="Futura Bold"/>
              </a:rPr>
              <a:t>ROS (Robot Operating System): </a:t>
            </a:r>
            <a:r>
              <a:rPr lang="en-US" sz="1800">
                <a:solidFill>
                  <a:srgbClr val="000000"/>
                </a:solidFill>
                <a:latin typeface="Futura"/>
                <a:ea typeface="Futura"/>
                <a:cs typeface="Futura"/>
                <a:sym typeface="Futura"/>
              </a:rPr>
              <a:t>Facilitates the integration of LIDAR and GPS, and supports the development of the pathfinding and tracking system.</a:t>
            </a:r>
          </a:p>
          <a:p>
            <a:pPr algn="l" marL="388620" indent="-194310" lvl="1">
              <a:lnSpc>
                <a:spcPts val="3240"/>
              </a:lnSpc>
              <a:buFont typeface="Arial"/>
              <a:buChar char="•"/>
            </a:pPr>
            <a:r>
              <a:rPr lang="en-US" sz="1800">
                <a:solidFill>
                  <a:srgbClr val="000000"/>
                </a:solidFill>
                <a:latin typeface="Futura Bold"/>
                <a:ea typeface="Futura Bold"/>
                <a:cs typeface="Futura Bold"/>
                <a:sym typeface="Futura Bold"/>
              </a:rPr>
              <a:t>Flask: </a:t>
            </a:r>
            <a:r>
              <a:rPr lang="en-US" sz="1800">
                <a:solidFill>
                  <a:srgbClr val="000000"/>
                </a:solidFill>
                <a:latin typeface="Futura"/>
                <a:ea typeface="Futura"/>
                <a:cs typeface="Futura"/>
                <a:sym typeface="Futura"/>
              </a:rPr>
              <a:t>A lightweight web framework used to create APIs for the alert system, enabling communication between the wheelchair and the caregiver’s mobile or web application.</a:t>
            </a:r>
          </a:p>
          <a:p>
            <a:pPr algn="l">
              <a:lnSpc>
                <a:spcPts val="3240"/>
              </a:lnSpc>
            </a:pPr>
          </a:p>
        </p:txBody>
      </p:sp>
      <p:sp>
        <p:nvSpPr>
          <p:cNvPr name="TextBox 7" id="7"/>
          <p:cNvSpPr txBox="true"/>
          <p:nvPr/>
        </p:nvSpPr>
        <p:spPr>
          <a:xfrm rot="0">
            <a:off x="10974425" y="2835102"/>
            <a:ext cx="4651033" cy="514350"/>
          </a:xfrm>
          <a:prstGeom prst="rect">
            <a:avLst/>
          </a:prstGeom>
        </p:spPr>
        <p:txBody>
          <a:bodyPr anchor="t" rtlCol="false" tIns="0" lIns="0" bIns="0" rIns="0">
            <a:spAutoFit/>
          </a:bodyPr>
          <a:lstStyle/>
          <a:p>
            <a:pPr algn="l">
              <a:lnSpc>
                <a:spcPts val="4199"/>
              </a:lnSpc>
            </a:pPr>
            <a:r>
              <a:rPr lang="en-US" sz="2999">
                <a:solidFill>
                  <a:srgbClr val="56AAF0"/>
                </a:solidFill>
                <a:latin typeface="Dynamo Medium"/>
                <a:ea typeface="Dynamo Medium"/>
                <a:cs typeface="Dynamo Medium"/>
                <a:sym typeface="Dynamo Medium"/>
              </a:rPr>
              <a:t>ALORITHMS</a:t>
            </a:r>
          </a:p>
        </p:txBody>
      </p:sp>
      <p:sp>
        <p:nvSpPr>
          <p:cNvPr name="Freeform 8" id="8"/>
          <p:cNvSpPr/>
          <p:nvPr/>
        </p:nvSpPr>
        <p:spPr>
          <a:xfrm flipH="false" flipV="false" rot="0">
            <a:off x="-556011" y="7200900"/>
            <a:ext cx="5863057" cy="4114800"/>
          </a:xfrm>
          <a:custGeom>
            <a:avLst/>
            <a:gdLst/>
            <a:ahLst/>
            <a:cxnLst/>
            <a:rect r="r" b="b" t="t" l="l"/>
            <a:pathLst>
              <a:path h="4114800" w="5863057">
                <a:moveTo>
                  <a:pt x="0" y="0"/>
                </a:moveTo>
                <a:lnTo>
                  <a:pt x="5863057" y="0"/>
                </a:lnTo>
                <a:lnTo>
                  <a:pt x="5863057"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true" flipV="true" rot="0">
            <a:off x="12866828" y="-976689"/>
            <a:ext cx="5863057" cy="4114800"/>
          </a:xfrm>
          <a:custGeom>
            <a:avLst/>
            <a:gdLst/>
            <a:ahLst/>
            <a:cxnLst/>
            <a:rect r="r" b="b" t="t" l="l"/>
            <a:pathLst>
              <a:path h="4114800" w="5863057">
                <a:moveTo>
                  <a:pt x="5863057" y="4114800"/>
                </a:moveTo>
                <a:lnTo>
                  <a:pt x="0" y="4114800"/>
                </a:lnTo>
                <a:lnTo>
                  <a:pt x="0" y="0"/>
                </a:lnTo>
                <a:lnTo>
                  <a:pt x="5863057" y="0"/>
                </a:lnTo>
                <a:lnTo>
                  <a:pt x="5863057" y="411480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0">
            <a:off x="1330303" y="3354000"/>
            <a:ext cx="1010798" cy="1010798"/>
          </a:xfrm>
          <a:custGeom>
            <a:avLst/>
            <a:gdLst/>
            <a:ahLst/>
            <a:cxnLst/>
            <a:rect r="r" b="b" t="t" l="l"/>
            <a:pathLst>
              <a:path h="1010798" w="1010798">
                <a:moveTo>
                  <a:pt x="0" y="0"/>
                </a:moveTo>
                <a:lnTo>
                  <a:pt x="1010797" y="0"/>
                </a:lnTo>
                <a:lnTo>
                  <a:pt x="1010797" y="1010798"/>
                </a:lnTo>
                <a:lnTo>
                  <a:pt x="0" y="101079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1" id="11"/>
          <p:cNvSpPr/>
          <p:nvPr/>
        </p:nvSpPr>
        <p:spPr>
          <a:xfrm flipH="false" flipV="false" rot="0">
            <a:off x="9246245" y="3244990"/>
            <a:ext cx="1156557" cy="1180160"/>
          </a:xfrm>
          <a:custGeom>
            <a:avLst/>
            <a:gdLst/>
            <a:ahLst/>
            <a:cxnLst/>
            <a:rect r="r" b="b" t="t" l="l"/>
            <a:pathLst>
              <a:path h="1180160" w="1156557">
                <a:moveTo>
                  <a:pt x="0" y="0"/>
                </a:moveTo>
                <a:lnTo>
                  <a:pt x="1156557" y="0"/>
                </a:lnTo>
                <a:lnTo>
                  <a:pt x="1156557" y="1180160"/>
                </a:lnTo>
                <a:lnTo>
                  <a:pt x="0" y="118016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2" id="12"/>
          <p:cNvSpPr txBox="true"/>
          <p:nvPr/>
        </p:nvSpPr>
        <p:spPr>
          <a:xfrm rot="0">
            <a:off x="1068467" y="1402503"/>
            <a:ext cx="8075533" cy="880105"/>
          </a:xfrm>
          <a:prstGeom prst="rect">
            <a:avLst/>
          </a:prstGeom>
        </p:spPr>
        <p:txBody>
          <a:bodyPr anchor="t" rtlCol="false" tIns="0" lIns="0" bIns="0" rIns="0">
            <a:spAutoFit/>
          </a:bodyPr>
          <a:lstStyle/>
          <a:p>
            <a:pPr algn="ctr">
              <a:lnSpc>
                <a:spcPts val="7140"/>
              </a:lnSpc>
            </a:pPr>
            <a:r>
              <a:rPr lang="en-US" sz="5100">
                <a:solidFill>
                  <a:srgbClr val="56AAF0"/>
                </a:solidFill>
                <a:latin typeface="Dynamo Medium"/>
                <a:ea typeface="Dynamo Medium"/>
                <a:cs typeface="Dynamo Medium"/>
                <a:sym typeface="Dynamo Medium"/>
              </a:rPr>
              <a:t>TECHNOLOGIES, ALGORITHMS</a:t>
            </a:r>
          </a:p>
        </p:txBody>
      </p:sp>
      <p:sp>
        <p:nvSpPr>
          <p:cNvPr name="TextBox 13" id="13"/>
          <p:cNvSpPr txBox="true"/>
          <p:nvPr/>
        </p:nvSpPr>
        <p:spPr>
          <a:xfrm rot="0">
            <a:off x="10970352" y="3436970"/>
            <a:ext cx="5693092" cy="4920615"/>
          </a:xfrm>
          <a:prstGeom prst="rect">
            <a:avLst/>
          </a:prstGeom>
        </p:spPr>
        <p:txBody>
          <a:bodyPr anchor="t" rtlCol="false" tIns="0" lIns="0" bIns="0" rIns="0">
            <a:spAutoFit/>
          </a:bodyPr>
          <a:lstStyle/>
          <a:p>
            <a:pPr algn="l" marL="388620" indent="-194310" lvl="1">
              <a:lnSpc>
                <a:spcPts val="3240"/>
              </a:lnSpc>
              <a:buFont typeface="Arial"/>
              <a:buChar char="•"/>
            </a:pPr>
            <a:r>
              <a:rPr lang="en-US" sz="1800">
                <a:solidFill>
                  <a:srgbClr val="000000"/>
                </a:solidFill>
                <a:latin typeface="Futura Bold"/>
                <a:ea typeface="Futura Bold"/>
                <a:cs typeface="Futura Bold"/>
                <a:sym typeface="Futura Bold"/>
              </a:rPr>
              <a:t>A or D Pathfinding Algorithms:** : </a:t>
            </a:r>
            <a:r>
              <a:rPr lang="en-US" sz="1800">
                <a:solidFill>
                  <a:srgbClr val="000000"/>
                </a:solidFill>
                <a:latin typeface="Futura"/>
                <a:ea typeface="Futura"/>
                <a:cs typeface="Futura"/>
                <a:sym typeface="Futura"/>
              </a:rPr>
              <a:t>To compute the optimal path for navigation, considering dynamic obstacles detected by LIDAR.</a:t>
            </a:r>
          </a:p>
          <a:p>
            <a:pPr algn="l" marL="388620" indent="-194310" lvl="1">
              <a:lnSpc>
                <a:spcPts val="3240"/>
              </a:lnSpc>
              <a:buFont typeface="Arial"/>
              <a:buChar char="•"/>
            </a:pPr>
            <a:r>
              <a:rPr lang="en-US" sz="1800">
                <a:solidFill>
                  <a:srgbClr val="000000"/>
                </a:solidFill>
                <a:latin typeface="Futura Bold"/>
                <a:ea typeface="Futura Bold"/>
                <a:cs typeface="Futura Bold"/>
                <a:sym typeface="Futura Bold"/>
              </a:rPr>
              <a:t>Geofencing Algorithms : </a:t>
            </a:r>
            <a:r>
              <a:rPr lang="en-US" sz="1800">
                <a:solidFill>
                  <a:srgbClr val="000000"/>
                </a:solidFill>
                <a:latin typeface="Futura"/>
                <a:ea typeface="Futura"/>
                <a:cs typeface="Futura"/>
                <a:sym typeface="Futura"/>
              </a:rPr>
              <a:t>To define virtual boundaries and trigger alerts when the wheelchair crosses these boundaries or deviates from its planned path.</a:t>
            </a:r>
          </a:p>
          <a:p>
            <a:pPr algn="l" marL="388620" indent="-194310" lvl="1">
              <a:lnSpc>
                <a:spcPts val="3240"/>
              </a:lnSpc>
              <a:buFont typeface="Arial"/>
              <a:buChar char="•"/>
            </a:pPr>
            <a:r>
              <a:rPr lang="en-US" sz="1800">
                <a:solidFill>
                  <a:srgbClr val="000000"/>
                </a:solidFill>
                <a:latin typeface="Futura Bold"/>
                <a:ea typeface="Futura Bold"/>
                <a:cs typeface="Futura Bold"/>
                <a:sym typeface="Futura Bold"/>
              </a:rPr>
              <a:t>Dynamic Window Approach (DWA):</a:t>
            </a:r>
            <a:r>
              <a:rPr lang="en-US" sz="1800">
                <a:solidFill>
                  <a:srgbClr val="000000"/>
                </a:solidFill>
                <a:latin typeface="Futura"/>
                <a:ea typeface="Futura"/>
                <a:cs typeface="Futura"/>
                <a:sym typeface="Futura"/>
              </a:rPr>
              <a:t> Used for local obstacle avoidance by considering the robot’s velocity and acceleration constraints. DWA helps in making quick decisions to avoid collisions while following the planned path.</a:t>
            </a:r>
          </a:p>
          <a:p>
            <a:pPr algn="l">
              <a:lnSpc>
                <a:spcPts val="3240"/>
              </a:lnSpc>
            </a:pPr>
          </a:p>
        </p:txBody>
      </p:sp>
      <p:sp>
        <p:nvSpPr>
          <p:cNvPr name="TextBox 14" id="14"/>
          <p:cNvSpPr txBox="true"/>
          <p:nvPr/>
        </p:nvSpPr>
        <p:spPr>
          <a:xfrm rot="0">
            <a:off x="2981530" y="2839650"/>
            <a:ext cx="4651033" cy="514350"/>
          </a:xfrm>
          <a:prstGeom prst="rect">
            <a:avLst/>
          </a:prstGeom>
        </p:spPr>
        <p:txBody>
          <a:bodyPr anchor="t" rtlCol="false" tIns="0" lIns="0" bIns="0" rIns="0">
            <a:spAutoFit/>
          </a:bodyPr>
          <a:lstStyle/>
          <a:p>
            <a:pPr algn="l">
              <a:lnSpc>
                <a:spcPts val="4199"/>
              </a:lnSpc>
            </a:pPr>
            <a:r>
              <a:rPr lang="en-US" sz="2999">
                <a:solidFill>
                  <a:srgbClr val="56AAF0"/>
                </a:solidFill>
                <a:latin typeface="Dynamo Medium"/>
                <a:ea typeface="Dynamo Medium"/>
                <a:cs typeface="Dynamo Medium"/>
                <a:sym typeface="Dynamo Medium"/>
              </a:rPr>
              <a:t>TECHNOLOGIES</a:t>
            </a:r>
          </a:p>
        </p:txBody>
      </p:sp>
      <p:sp>
        <p:nvSpPr>
          <p:cNvPr name="TextBox 15" id="15"/>
          <p:cNvSpPr txBox="true"/>
          <p:nvPr/>
        </p:nvSpPr>
        <p:spPr>
          <a:xfrm rot="0">
            <a:off x="-8130" y="-161925"/>
            <a:ext cx="9025652" cy="1417949"/>
          </a:xfrm>
          <a:prstGeom prst="rect">
            <a:avLst/>
          </a:prstGeom>
        </p:spPr>
        <p:txBody>
          <a:bodyPr anchor="t" rtlCol="false" tIns="0" lIns="0" bIns="0" rIns="0">
            <a:spAutoFit/>
          </a:bodyPr>
          <a:lstStyle/>
          <a:p>
            <a:pPr algn="ctr">
              <a:lnSpc>
                <a:spcPts val="11620"/>
              </a:lnSpc>
            </a:pPr>
            <a:r>
              <a:rPr lang="en-US" sz="8300">
                <a:solidFill>
                  <a:srgbClr val="075278"/>
                </a:solidFill>
                <a:latin typeface="Canva Sans Bold"/>
                <a:ea typeface="Canva Sans Bold"/>
                <a:cs typeface="Canva Sans Bold"/>
                <a:sym typeface="Canva Sans Bold"/>
              </a:rPr>
              <a:t>Methodology</a:t>
            </a:r>
          </a:p>
        </p:txBody>
      </p:sp>
    </p:spTree>
  </p:cSld>
  <p:clrMapOvr>
    <a:masterClrMapping/>
  </p:clrMapOvr>
</p:sld>
</file>

<file path=ppt/slides/slide28.xml><?xml version="1.0" encoding="utf-8"?>
<p:sld xmlns:p="http://schemas.openxmlformats.org/presentationml/2006/main" xmlns:a="http://schemas.openxmlformats.org/drawingml/2006/main">
  <p:cSld>
    <p:bg>
      <p:bgPr>
        <a:solidFill>
          <a:srgbClr val="FCFEFF"/>
        </a:solidFill>
      </p:bgPr>
    </p:bg>
    <p:spTree>
      <p:nvGrpSpPr>
        <p:cNvPr id="1" name=""/>
        <p:cNvGrpSpPr/>
        <p:nvPr/>
      </p:nvGrpSpPr>
      <p:grpSpPr>
        <a:xfrm>
          <a:off x="0" y="0"/>
          <a:ext cx="0" cy="0"/>
          <a:chOff x="0" y="0"/>
          <a:chExt cx="0" cy="0"/>
        </a:xfrm>
      </p:grpSpPr>
      <p:sp>
        <p:nvSpPr>
          <p:cNvPr name="TextBox 2" id="2"/>
          <p:cNvSpPr txBox="true"/>
          <p:nvPr/>
        </p:nvSpPr>
        <p:spPr>
          <a:xfrm rot="0">
            <a:off x="3763698" y="413168"/>
            <a:ext cx="10760605" cy="821049"/>
          </a:xfrm>
          <a:prstGeom prst="rect">
            <a:avLst/>
          </a:prstGeom>
        </p:spPr>
        <p:txBody>
          <a:bodyPr anchor="t" rtlCol="false" tIns="0" lIns="0" bIns="0" rIns="0">
            <a:spAutoFit/>
          </a:bodyPr>
          <a:lstStyle/>
          <a:p>
            <a:pPr algn="ctr">
              <a:lnSpc>
                <a:spcPts val="6720"/>
              </a:lnSpc>
            </a:pPr>
            <a:r>
              <a:rPr lang="en-US" sz="4800">
                <a:solidFill>
                  <a:srgbClr val="56AAF0"/>
                </a:solidFill>
                <a:latin typeface="Dynamo Medium"/>
                <a:ea typeface="Dynamo Medium"/>
                <a:cs typeface="Dynamo Medium"/>
                <a:sym typeface="Dynamo Medium"/>
              </a:rPr>
              <a:t>WORK BREAKDOWN STRUCTURE</a:t>
            </a:r>
          </a:p>
        </p:txBody>
      </p:sp>
      <p:grpSp>
        <p:nvGrpSpPr>
          <p:cNvPr name="Group 3" id="3"/>
          <p:cNvGrpSpPr/>
          <p:nvPr/>
        </p:nvGrpSpPr>
        <p:grpSpPr>
          <a:xfrm rot="0">
            <a:off x="-4006574" y="-369454"/>
            <a:ext cx="7009358" cy="1159703"/>
            <a:chOff x="0" y="0"/>
            <a:chExt cx="1250766" cy="206940"/>
          </a:xfrm>
        </p:grpSpPr>
        <p:sp>
          <p:nvSpPr>
            <p:cNvPr name="Freeform 4" id="4"/>
            <p:cNvSpPr/>
            <p:nvPr/>
          </p:nvSpPr>
          <p:spPr>
            <a:xfrm flipH="false" flipV="false" rot="0">
              <a:off x="11494" y="0"/>
              <a:ext cx="1227777" cy="206940"/>
            </a:xfrm>
            <a:custGeom>
              <a:avLst/>
              <a:gdLst/>
              <a:ahLst/>
              <a:cxnLst/>
              <a:rect r="r" b="b" t="t" l="l"/>
              <a:pathLst>
                <a:path h="206940" w="1227777">
                  <a:moveTo>
                    <a:pt x="212692" y="0"/>
                  </a:moveTo>
                  <a:lnTo>
                    <a:pt x="1218286" y="0"/>
                  </a:lnTo>
                  <a:cubicBezTo>
                    <a:pt x="1221833" y="0"/>
                    <a:pt x="1225033" y="2128"/>
                    <a:pt x="1226405" y="5398"/>
                  </a:cubicBezTo>
                  <a:cubicBezTo>
                    <a:pt x="1227778" y="8669"/>
                    <a:pt x="1227054" y="12443"/>
                    <a:pt x="1224569" y="14974"/>
                  </a:cubicBezTo>
                  <a:lnTo>
                    <a:pt x="1050775" y="191966"/>
                  </a:lnTo>
                  <a:cubicBezTo>
                    <a:pt x="1041370" y="201544"/>
                    <a:pt x="1028510" y="206940"/>
                    <a:pt x="1015086" y="206940"/>
                  </a:cubicBezTo>
                  <a:lnTo>
                    <a:pt x="9492" y="206940"/>
                  </a:lnTo>
                  <a:cubicBezTo>
                    <a:pt x="5945" y="206940"/>
                    <a:pt x="2745" y="204812"/>
                    <a:pt x="1373" y="201542"/>
                  </a:cubicBezTo>
                  <a:cubicBezTo>
                    <a:pt x="0" y="198271"/>
                    <a:pt x="724" y="194497"/>
                    <a:pt x="3209" y="191966"/>
                  </a:cubicBezTo>
                  <a:lnTo>
                    <a:pt x="177003" y="14974"/>
                  </a:lnTo>
                  <a:cubicBezTo>
                    <a:pt x="186408" y="5396"/>
                    <a:pt x="199268" y="0"/>
                    <a:pt x="212692" y="0"/>
                  </a:cubicBezTo>
                  <a:close/>
                </a:path>
              </a:pathLst>
            </a:custGeom>
            <a:solidFill>
              <a:srgbClr val="3275C5"/>
            </a:solidFill>
          </p:spPr>
        </p:sp>
        <p:sp>
          <p:nvSpPr>
            <p:cNvPr name="TextBox 5" id="5"/>
            <p:cNvSpPr txBox="true"/>
            <p:nvPr/>
          </p:nvSpPr>
          <p:spPr>
            <a:xfrm>
              <a:off x="101600" y="19050"/>
              <a:ext cx="1047566" cy="187890"/>
            </a:xfrm>
            <a:prstGeom prst="rect">
              <a:avLst/>
            </a:prstGeom>
          </p:spPr>
          <p:txBody>
            <a:bodyPr anchor="ctr" rtlCol="false" tIns="83282" lIns="83282" bIns="83282" rIns="83282"/>
            <a:lstStyle/>
            <a:p>
              <a:pPr algn="ctr">
                <a:lnSpc>
                  <a:spcPts val="1993"/>
                </a:lnSpc>
              </a:pPr>
            </a:p>
          </p:txBody>
        </p:sp>
      </p:grpSp>
      <p:grpSp>
        <p:nvGrpSpPr>
          <p:cNvPr name="Group 6" id="6"/>
          <p:cNvGrpSpPr/>
          <p:nvPr/>
        </p:nvGrpSpPr>
        <p:grpSpPr>
          <a:xfrm rot="0">
            <a:off x="-1748459" y="508418"/>
            <a:ext cx="3144637" cy="520282"/>
            <a:chOff x="0" y="0"/>
            <a:chExt cx="1250766" cy="206940"/>
          </a:xfrm>
        </p:grpSpPr>
        <p:sp>
          <p:nvSpPr>
            <p:cNvPr name="Freeform 7" id="7"/>
            <p:cNvSpPr/>
            <p:nvPr/>
          </p:nvSpPr>
          <p:spPr>
            <a:xfrm flipH="false" flipV="false" rot="0">
              <a:off x="13485" y="0"/>
              <a:ext cx="1223797" cy="206940"/>
            </a:xfrm>
            <a:custGeom>
              <a:avLst/>
              <a:gdLst/>
              <a:ahLst/>
              <a:cxnLst/>
              <a:rect r="r" b="b" t="t" l="l"/>
              <a:pathLst>
                <a:path h="206940" w="1223797">
                  <a:moveTo>
                    <a:pt x="214334" y="0"/>
                  </a:moveTo>
                  <a:lnTo>
                    <a:pt x="1212662" y="0"/>
                  </a:lnTo>
                  <a:cubicBezTo>
                    <a:pt x="1216822" y="0"/>
                    <a:pt x="1220577" y="2496"/>
                    <a:pt x="1222187" y="6333"/>
                  </a:cubicBezTo>
                  <a:cubicBezTo>
                    <a:pt x="1223796" y="10170"/>
                    <a:pt x="1222947" y="14598"/>
                    <a:pt x="1220032" y="17567"/>
                  </a:cubicBezTo>
                  <a:lnTo>
                    <a:pt x="1051330" y="189373"/>
                  </a:lnTo>
                  <a:cubicBezTo>
                    <a:pt x="1040297" y="200610"/>
                    <a:pt x="1025210" y="206940"/>
                    <a:pt x="1009462" y="206940"/>
                  </a:cubicBezTo>
                  <a:lnTo>
                    <a:pt x="11134" y="206940"/>
                  </a:lnTo>
                  <a:cubicBezTo>
                    <a:pt x="6974" y="206940"/>
                    <a:pt x="3219" y="204444"/>
                    <a:pt x="1609" y="200607"/>
                  </a:cubicBezTo>
                  <a:cubicBezTo>
                    <a:pt x="0" y="196770"/>
                    <a:pt x="849" y="192342"/>
                    <a:pt x="3764" y="189373"/>
                  </a:cubicBezTo>
                  <a:lnTo>
                    <a:pt x="172466" y="17567"/>
                  </a:lnTo>
                  <a:cubicBezTo>
                    <a:pt x="183499" y="6330"/>
                    <a:pt x="198586" y="0"/>
                    <a:pt x="214334" y="0"/>
                  </a:cubicBezTo>
                  <a:close/>
                </a:path>
              </a:pathLst>
            </a:custGeom>
            <a:solidFill>
              <a:srgbClr val="64CAF4"/>
            </a:solidFill>
          </p:spPr>
        </p:sp>
        <p:sp>
          <p:nvSpPr>
            <p:cNvPr name="TextBox 8" id="8"/>
            <p:cNvSpPr txBox="true"/>
            <p:nvPr/>
          </p:nvSpPr>
          <p:spPr>
            <a:xfrm>
              <a:off x="101600" y="19050"/>
              <a:ext cx="1047566" cy="187890"/>
            </a:xfrm>
            <a:prstGeom prst="rect">
              <a:avLst/>
            </a:prstGeom>
          </p:spPr>
          <p:txBody>
            <a:bodyPr anchor="ctr" rtlCol="false" tIns="83282" lIns="83282" bIns="83282" rIns="83282"/>
            <a:lstStyle/>
            <a:p>
              <a:pPr algn="ctr">
                <a:lnSpc>
                  <a:spcPts val="1993"/>
                </a:lnSpc>
              </a:pPr>
            </a:p>
          </p:txBody>
        </p:sp>
      </p:grpSp>
      <p:grpSp>
        <p:nvGrpSpPr>
          <p:cNvPr name="Group 9" id="9"/>
          <p:cNvGrpSpPr/>
          <p:nvPr/>
        </p:nvGrpSpPr>
        <p:grpSpPr>
          <a:xfrm rot="0">
            <a:off x="14410002" y="-369454"/>
            <a:ext cx="7009358" cy="1138013"/>
            <a:chOff x="0" y="0"/>
            <a:chExt cx="812800" cy="131963"/>
          </a:xfrm>
        </p:grpSpPr>
        <p:sp>
          <p:nvSpPr>
            <p:cNvPr name="Freeform 10" id="10"/>
            <p:cNvSpPr/>
            <p:nvPr/>
          </p:nvSpPr>
          <p:spPr>
            <a:xfrm flipH="false" flipV="false" rot="0">
              <a:off x="14243" y="0"/>
              <a:ext cx="784313" cy="131963"/>
            </a:xfrm>
            <a:custGeom>
              <a:avLst/>
              <a:gdLst/>
              <a:ahLst/>
              <a:cxnLst/>
              <a:rect r="r" b="b" t="t" l="l"/>
              <a:pathLst>
                <a:path h="131963" w="784313">
                  <a:moveTo>
                    <a:pt x="574371" y="0"/>
                  </a:moveTo>
                  <a:lnTo>
                    <a:pt x="6743" y="0"/>
                  </a:lnTo>
                  <a:cubicBezTo>
                    <a:pt x="3990" y="0"/>
                    <a:pt x="1564" y="1811"/>
                    <a:pt x="782" y="4451"/>
                  </a:cubicBezTo>
                  <a:cubicBezTo>
                    <a:pt x="0" y="7091"/>
                    <a:pt x="1048" y="9930"/>
                    <a:pt x="3357" y="11430"/>
                  </a:cubicBezTo>
                  <a:lnTo>
                    <a:pt x="171357" y="120533"/>
                  </a:lnTo>
                  <a:cubicBezTo>
                    <a:pt x="182844" y="127993"/>
                    <a:pt x="196246" y="131963"/>
                    <a:pt x="209943" y="131963"/>
                  </a:cubicBezTo>
                  <a:lnTo>
                    <a:pt x="777571" y="131963"/>
                  </a:lnTo>
                  <a:cubicBezTo>
                    <a:pt x="780324" y="131963"/>
                    <a:pt x="782750" y="130152"/>
                    <a:pt x="783532" y="127512"/>
                  </a:cubicBezTo>
                  <a:cubicBezTo>
                    <a:pt x="784314" y="124873"/>
                    <a:pt x="783266" y="122033"/>
                    <a:pt x="780957" y="120533"/>
                  </a:cubicBezTo>
                  <a:lnTo>
                    <a:pt x="612957" y="11430"/>
                  </a:lnTo>
                  <a:cubicBezTo>
                    <a:pt x="601470" y="3970"/>
                    <a:pt x="588068" y="0"/>
                    <a:pt x="574371" y="0"/>
                  </a:cubicBezTo>
                  <a:close/>
                </a:path>
              </a:pathLst>
            </a:custGeom>
            <a:solidFill>
              <a:srgbClr val="3275C5"/>
            </a:solidFill>
          </p:spPr>
        </p:sp>
        <p:sp>
          <p:nvSpPr>
            <p:cNvPr name="TextBox 11" id="11"/>
            <p:cNvSpPr txBox="true"/>
            <p:nvPr/>
          </p:nvSpPr>
          <p:spPr>
            <a:xfrm>
              <a:off x="101600" y="19050"/>
              <a:ext cx="609600" cy="112913"/>
            </a:xfrm>
            <a:prstGeom prst="rect">
              <a:avLst/>
            </a:prstGeom>
          </p:spPr>
          <p:txBody>
            <a:bodyPr anchor="ctr" rtlCol="false" tIns="83282" lIns="83282" bIns="83282" rIns="83282"/>
            <a:lstStyle/>
            <a:p>
              <a:pPr algn="ctr">
                <a:lnSpc>
                  <a:spcPts val="1993"/>
                </a:lnSpc>
              </a:pPr>
            </a:p>
          </p:txBody>
        </p:sp>
      </p:grpSp>
      <p:grpSp>
        <p:nvGrpSpPr>
          <p:cNvPr name="Group 12" id="12"/>
          <p:cNvGrpSpPr/>
          <p:nvPr/>
        </p:nvGrpSpPr>
        <p:grpSpPr>
          <a:xfrm rot="0">
            <a:off x="16629956" y="508418"/>
            <a:ext cx="3144637" cy="520282"/>
            <a:chOff x="0" y="0"/>
            <a:chExt cx="812800" cy="134478"/>
          </a:xfrm>
        </p:grpSpPr>
        <p:sp>
          <p:nvSpPr>
            <p:cNvPr name="Freeform 13" id="13"/>
            <p:cNvSpPr/>
            <p:nvPr/>
          </p:nvSpPr>
          <p:spPr>
            <a:xfrm flipH="false" flipV="false" rot="0">
              <a:off x="26532" y="0"/>
              <a:ext cx="759735" cy="134478"/>
            </a:xfrm>
            <a:custGeom>
              <a:avLst/>
              <a:gdLst/>
              <a:ahLst/>
              <a:cxnLst/>
              <a:rect r="r" b="b" t="t" l="l"/>
              <a:pathLst>
                <a:path h="134478" w="759735">
                  <a:moveTo>
                    <a:pt x="543677" y="0"/>
                  </a:moveTo>
                  <a:lnTo>
                    <a:pt x="12859" y="0"/>
                  </a:lnTo>
                  <a:cubicBezTo>
                    <a:pt x="7628" y="0"/>
                    <a:pt x="3015" y="3429"/>
                    <a:pt x="1508" y="8438"/>
                  </a:cubicBezTo>
                  <a:cubicBezTo>
                    <a:pt x="0" y="13447"/>
                    <a:pt x="1955" y="18853"/>
                    <a:pt x="6317" y="21740"/>
                  </a:cubicBezTo>
                  <a:lnTo>
                    <a:pt x="143819" y="112739"/>
                  </a:lnTo>
                  <a:cubicBezTo>
                    <a:pt x="165244" y="126918"/>
                    <a:pt x="190367" y="134478"/>
                    <a:pt x="216059" y="134478"/>
                  </a:cubicBezTo>
                  <a:lnTo>
                    <a:pt x="746877" y="134478"/>
                  </a:lnTo>
                  <a:cubicBezTo>
                    <a:pt x="752108" y="134478"/>
                    <a:pt x="756721" y="131049"/>
                    <a:pt x="758228" y="126040"/>
                  </a:cubicBezTo>
                  <a:cubicBezTo>
                    <a:pt x="759736" y="121031"/>
                    <a:pt x="757781" y="115626"/>
                    <a:pt x="753419" y="112739"/>
                  </a:cubicBezTo>
                  <a:lnTo>
                    <a:pt x="615917" y="21740"/>
                  </a:lnTo>
                  <a:cubicBezTo>
                    <a:pt x="594492" y="7561"/>
                    <a:pt x="569369" y="0"/>
                    <a:pt x="543677" y="0"/>
                  </a:cubicBezTo>
                  <a:close/>
                </a:path>
              </a:pathLst>
            </a:custGeom>
            <a:solidFill>
              <a:srgbClr val="64CAF4"/>
            </a:solidFill>
          </p:spPr>
        </p:sp>
        <p:sp>
          <p:nvSpPr>
            <p:cNvPr name="TextBox 14" id="14"/>
            <p:cNvSpPr txBox="true"/>
            <p:nvPr/>
          </p:nvSpPr>
          <p:spPr>
            <a:xfrm>
              <a:off x="101600" y="19050"/>
              <a:ext cx="609600" cy="115428"/>
            </a:xfrm>
            <a:prstGeom prst="rect">
              <a:avLst/>
            </a:prstGeom>
          </p:spPr>
          <p:txBody>
            <a:bodyPr anchor="ctr" rtlCol="false" tIns="83282" lIns="83282" bIns="83282" rIns="83282"/>
            <a:lstStyle/>
            <a:p>
              <a:pPr algn="ctr">
                <a:lnSpc>
                  <a:spcPts val="1993"/>
                </a:lnSpc>
              </a:pPr>
            </a:p>
          </p:txBody>
        </p:sp>
      </p:grpSp>
      <p:grpSp>
        <p:nvGrpSpPr>
          <p:cNvPr name="Group 15" id="15"/>
          <p:cNvGrpSpPr/>
          <p:nvPr/>
        </p:nvGrpSpPr>
        <p:grpSpPr>
          <a:xfrm rot="0">
            <a:off x="603050" y="7180639"/>
            <a:ext cx="2595360" cy="839509"/>
            <a:chOff x="0" y="0"/>
            <a:chExt cx="699974" cy="226417"/>
          </a:xfrm>
        </p:grpSpPr>
        <p:sp>
          <p:nvSpPr>
            <p:cNvPr name="Freeform 16" id="16"/>
            <p:cNvSpPr/>
            <p:nvPr/>
          </p:nvSpPr>
          <p:spPr>
            <a:xfrm flipH="false" flipV="false" rot="0">
              <a:off x="0" y="0"/>
              <a:ext cx="699974" cy="226417"/>
            </a:xfrm>
            <a:custGeom>
              <a:avLst/>
              <a:gdLst/>
              <a:ahLst/>
              <a:cxnLst/>
              <a:rect r="r" b="b" t="t" l="l"/>
              <a:pathLst>
                <a:path h="226417" w="699974">
                  <a:moveTo>
                    <a:pt x="44745" y="0"/>
                  </a:moveTo>
                  <a:lnTo>
                    <a:pt x="655229" y="0"/>
                  </a:lnTo>
                  <a:cubicBezTo>
                    <a:pt x="679941" y="0"/>
                    <a:pt x="699974" y="20033"/>
                    <a:pt x="699974" y="44745"/>
                  </a:cubicBezTo>
                  <a:lnTo>
                    <a:pt x="699974" y="181673"/>
                  </a:lnTo>
                  <a:cubicBezTo>
                    <a:pt x="699974" y="206385"/>
                    <a:pt x="679941" y="226417"/>
                    <a:pt x="655229" y="226417"/>
                  </a:cubicBezTo>
                  <a:lnTo>
                    <a:pt x="44745" y="226417"/>
                  </a:lnTo>
                  <a:cubicBezTo>
                    <a:pt x="20033" y="226417"/>
                    <a:pt x="0" y="206385"/>
                    <a:pt x="0" y="181673"/>
                  </a:cubicBezTo>
                  <a:lnTo>
                    <a:pt x="0" y="44745"/>
                  </a:lnTo>
                  <a:cubicBezTo>
                    <a:pt x="0" y="20033"/>
                    <a:pt x="20033" y="0"/>
                    <a:pt x="44745" y="0"/>
                  </a:cubicBezTo>
                  <a:close/>
                </a:path>
              </a:pathLst>
            </a:custGeom>
            <a:solidFill>
              <a:srgbClr val="E1E7FF"/>
            </a:solidFill>
          </p:spPr>
        </p:sp>
        <p:sp>
          <p:nvSpPr>
            <p:cNvPr name="TextBox 17" id="17"/>
            <p:cNvSpPr txBox="true"/>
            <p:nvPr/>
          </p:nvSpPr>
          <p:spPr>
            <a:xfrm>
              <a:off x="0" y="0"/>
              <a:ext cx="699974" cy="226417"/>
            </a:xfrm>
            <a:prstGeom prst="rect">
              <a:avLst/>
            </a:prstGeom>
          </p:spPr>
          <p:txBody>
            <a:bodyPr anchor="ctr" rtlCol="false" tIns="127000" lIns="127000" bIns="127000" rIns="127000"/>
            <a:lstStyle/>
            <a:p>
              <a:pPr algn="ctr">
                <a:lnSpc>
                  <a:spcPts val="1560"/>
                </a:lnSpc>
              </a:pPr>
              <a:r>
                <a:rPr lang="en-US" sz="1300">
                  <a:solidFill>
                    <a:srgbClr val="004E35"/>
                  </a:solidFill>
                  <a:latin typeface="DM Sans"/>
                  <a:ea typeface="DM Sans"/>
                  <a:cs typeface="DM Sans"/>
                  <a:sym typeface="DM Sans"/>
                </a:rPr>
                <a:t>1.3 Feasibility Study</a:t>
              </a:r>
            </a:p>
            <a:p>
              <a:pPr algn="ctr">
                <a:lnSpc>
                  <a:spcPts val="1560"/>
                </a:lnSpc>
              </a:pPr>
            </a:p>
          </p:txBody>
        </p:sp>
      </p:grpSp>
      <p:grpSp>
        <p:nvGrpSpPr>
          <p:cNvPr name="Group 18" id="18"/>
          <p:cNvGrpSpPr/>
          <p:nvPr/>
        </p:nvGrpSpPr>
        <p:grpSpPr>
          <a:xfrm rot="0">
            <a:off x="603050" y="6192137"/>
            <a:ext cx="2595360" cy="839509"/>
            <a:chOff x="0" y="0"/>
            <a:chExt cx="699974" cy="226417"/>
          </a:xfrm>
        </p:grpSpPr>
        <p:sp>
          <p:nvSpPr>
            <p:cNvPr name="Freeform 19" id="19"/>
            <p:cNvSpPr/>
            <p:nvPr/>
          </p:nvSpPr>
          <p:spPr>
            <a:xfrm flipH="false" flipV="false" rot="0">
              <a:off x="0" y="0"/>
              <a:ext cx="699974" cy="226417"/>
            </a:xfrm>
            <a:custGeom>
              <a:avLst/>
              <a:gdLst/>
              <a:ahLst/>
              <a:cxnLst/>
              <a:rect r="r" b="b" t="t" l="l"/>
              <a:pathLst>
                <a:path h="226417" w="699974">
                  <a:moveTo>
                    <a:pt x="44745" y="0"/>
                  </a:moveTo>
                  <a:lnTo>
                    <a:pt x="655229" y="0"/>
                  </a:lnTo>
                  <a:cubicBezTo>
                    <a:pt x="679941" y="0"/>
                    <a:pt x="699974" y="20033"/>
                    <a:pt x="699974" y="44745"/>
                  </a:cubicBezTo>
                  <a:lnTo>
                    <a:pt x="699974" y="181673"/>
                  </a:lnTo>
                  <a:cubicBezTo>
                    <a:pt x="699974" y="206385"/>
                    <a:pt x="679941" y="226417"/>
                    <a:pt x="655229" y="226417"/>
                  </a:cubicBezTo>
                  <a:lnTo>
                    <a:pt x="44745" y="226417"/>
                  </a:lnTo>
                  <a:cubicBezTo>
                    <a:pt x="20033" y="226417"/>
                    <a:pt x="0" y="206385"/>
                    <a:pt x="0" y="181673"/>
                  </a:cubicBezTo>
                  <a:lnTo>
                    <a:pt x="0" y="44745"/>
                  </a:lnTo>
                  <a:cubicBezTo>
                    <a:pt x="0" y="20033"/>
                    <a:pt x="20033" y="0"/>
                    <a:pt x="44745" y="0"/>
                  </a:cubicBezTo>
                  <a:close/>
                </a:path>
              </a:pathLst>
            </a:custGeom>
            <a:solidFill>
              <a:srgbClr val="E1E7FF"/>
            </a:solidFill>
          </p:spPr>
        </p:sp>
        <p:sp>
          <p:nvSpPr>
            <p:cNvPr name="TextBox 20" id="20"/>
            <p:cNvSpPr txBox="true"/>
            <p:nvPr/>
          </p:nvSpPr>
          <p:spPr>
            <a:xfrm>
              <a:off x="0" y="0"/>
              <a:ext cx="699974" cy="226417"/>
            </a:xfrm>
            <a:prstGeom prst="rect">
              <a:avLst/>
            </a:prstGeom>
          </p:spPr>
          <p:txBody>
            <a:bodyPr anchor="ctr" rtlCol="false" tIns="127000" lIns="127000" bIns="127000" rIns="127000"/>
            <a:lstStyle/>
            <a:p>
              <a:pPr algn="ctr">
                <a:lnSpc>
                  <a:spcPts val="1560"/>
                </a:lnSpc>
              </a:pPr>
              <a:r>
                <a:rPr lang="en-US" sz="1300">
                  <a:solidFill>
                    <a:srgbClr val="004E35"/>
                  </a:solidFill>
                  <a:latin typeface="DM Sans"/>
                  <a:ea typeface="DM Sans"/>
                  <a:cs typeface="DM Sans"/>
                  <a:sym typeface="DM Sans"/>
                </a:rPr>
                <a:t>1.2 Requirement Gathering</a:t>
              </a:r>
            </a:p>
            <a:p>
              <a:pPr algn="ctr">
                <a:lnSpc>
                  <a:spcPts val="1560"/>
                </a:lnSpc>
              </a:pPr>
            </a:p>
          </p:txBody>
        </p:sp>
      </p:grpSp>
      <p:grpSp>
        <p:nvGrpSpPr>
          <p:cNvPr name="Group 21" id="21"/>
          <p:cNvGrpSpPr/>
          <p:nvPr/>
        </p:nvGrpSpPr>
        <p:grpSpPr>
          <a:xfrm rot="0">
            <a:off x="603050" y="5203634"/>
            <a:ext cx="2595360" cy="839509"/>
            <a:chOff x="0" y="0"/>
            <a:chExt cx="699974" cy="226417"/>
          </a:xfrm>
        </p:grpSpPr>
        <p:sp>
          <p:nvSpPr>
            <p:cNvPr name="Freeform 22" id="22"/>
            <p:cNvSpPr/>
            <p:nvPr/>
          </p:nvSpPr>
          <p:spPr>
            <a:xfrm flipH="false" flipV="false" rot="0">
              <a:off x="0" y="0"/>
              <a:ext cx="699974" cy="226417"/>
            </a:xfrm>
            <a:custGeom>
              <a:avLst/>
              <a:gdLst/>
              <a:ahLst/>
              <a:cxnLst/>
              <a:rect r="r" b="b" t="t" l="l"/>
              <a:pathLst>
                <a:path h="226417" w="699974">
                  <a:moveTo>
                    <a:pt x="44745" y="0"/>
                  </a:moveTo>
                  <a:lnTo>
                    <a:pt x="655229" y="0"/>
                  </a:lnTo>
                  <a:cubicBezTo>
                    <a:pt x="679941" y="0"/>
                    <a:pt x="699974" y="20033"/>
                    <a:pt x="699974" y="44745"/>
                  </a:cubicBezTo>
                  <a:lnTo>
                    <a:pt x="699974" y="181673"/>
                  </a:lnTo>
                  <a:cubicBezTo>
                    <a:pt x="699974" y="206385"/>
                    <a:pt x="679941" y="226417"/>
                    <a:pt x="655229" y="226417"/>
                  </a:cubicBezTo>
                  <a:lnTo>
                    <a:pt x="44745" y="226417"/>
                  </a:lnTo>
                  <a:cubicBezTo>
                    <a:pt x="20033" y="226417"/>
                    <a:pt x="0" y="206385"/>
                    <a:pt x="0" y="181673"/>
                  </a:cubicBezTo>
                  <a:lnTo>
                    <a:pt x="0" y="44745"/>
                  </a:lnTo>
                  <a:cubicBezTo>
                    <a:pt x="0" y="20033"/>
                    <a:pt x="20033" y="0"/>
                    <a:pt x="44745" y="0"/>
                  </a:cubicBezTo>
                  <a:close/>
                </a:path>
              </a:pathLst>
            </a:custGeom>
            <a:solidFill>
              <a:srgbClr val="E1E7FF"/>
            </a:solidFill>
          </p:spPr>
        </p:sp>
        <p:sp>
          <p:nvSpPr>
            <p:cNvPr name="TextBox 23" id="23"/>
            <p:cNvSpPr txBox="true"/>
            <p:nvPr/>
          </p:nvSpPr>
          <p:spPr>
            <a:xfrm>
              <a:off x="0" y="0"/>
              <a:ext cx="699974" cy="226417"/>
            </a:xfrm>
            <a:prstGeom prst="rect">
              <a:avLst/>
            </a:prstGeom>
          </p:spPr>
          <p:txBody>
            <a:bodyPr anchor="ctr" rtlCol="false" tIns="127000" lIns="127000" bIns="127000" rIns="127000"/>
            <a:lstStyle/>
            <a:p>
              <a:pPr algn="ctr">
                <a:lnSpc>
                  <a:spcPts val="1560"/>
                </a:lnSpc>
              </a:pPr>
              <a:r>
                <a:rPr lang="en-US" sz="1300">
                  <a:solidFill>
                    <a:srgbClr val="004E35"/>
                  </a:solidFill>
                  <a:latin typeface="DM Sans"/>
                  <a:ea typeface="DM Sans"/>
                  <a:cs typeface="DM Sans"/>
                  <a:sym typeface="DM Sans"/>
                </a:rPr>
                <a:t>1.1 Research on pathfinding technology</a:t>
              </a:r>
            </a:p>
          </p:txBody>
        </p:sp>
      </p:grpSp>
      <p:grpSp>
        <p:nvGrpSpPr>
          <p:cNvPr name="Group 24" id="24"/>
          <p:cNvGrpSpPr/>
          <p:nvPr/>
        </p:nvGrpSpPr>
        <p:grpSpPr>
          <a:xfrm rot="0">
            <a:off x="603050" y="4452195"/>
            <a:ext cx="2595360" cy="602445"/>
            <a:chOff x="0" y="0"/>
            <a:chExt cx="699974" cy="162481"/>
          </a:xfrm>
        </p:grpSpPr>
        <p:sp>
          <p:nvSpPr>
            <p:cNvPr name="Freeform 25" id="25"/>
            <p:cNvSpPr/>
            <p:nvPr/>
          </p:nvSpPr>
          <p:spPr>
            <a:xfrm flipH="false" flipV="false" rot="0">
              <a:off x="0" y="0"/>
              <a:ext cx="699974" cy="162481"/>
            </a:xfrm>
            <a:custGeom>
              <a:avLst/>
              <a:gdLst/>
              <a:ahLst/>
              <a:cxnLst/>
              <a:rect r="r" b="b" t="t" l="l"/>
              <a:pathLst>
                <a:path h="162481" w="699974">
                  <a:moveTo>
                    <a:pt x="29830" y="0"/>
                  </a:moveTo>
                  <a:lnTo>
                    <a:pt x="670144" y="0"/>
                  </a:lnTo>
                  <a:cubicBezTo>
                    <a:pt x="686619" y="0"/>
                    <a:pt x="699974" y="13355"/>
                    <a:pt x="699974" y="29830"/>
                  </a:cubicBezTo>
                  <a:lnTo>
                    <a:pt x="699974" y="132651"/>
                  </a:lnTo>
                  <a:cubicBezTo>
                    <a:pt x="699974" y="140562"/>
                    <a:pt x="696831" y="148150"/>
                    <a:pt x="691237" y="153744"/>
                  </a:cubicBezTo>
                  <a:cubicBezTo>
                    <a:pt x="685643" y="159338"/>
                    <a:pt x="678056" y="162481"/>
                    <a:pt x="670144" y="162481"/>
                  </a:cubicBezTo>
                  <a:lnTo>
                    <a:pt x="29830" y="162481"/>
                  </a:lnTo>
                  <a:cubicBezTo>
                    <a:pt x="13355" y="162481"/>
                    <a:pt x="0" y="149126"/>
                    <a:pt x="0" y="132651"/>
                  </a:cubicBezTo>
                  <a:lnTo>
                    <a:pt x="0" y="29830"/>
                  </a:lnTo>
                  <a:cubicBezTo>
                    <a:pt x="0" y="21918"/>
                    <a:pt x="3143" y="14331"/>
                    <a:pt x="8737" y="8737"/>
                  </a:cubicBezTo>
                  <a:cubicBezTo>
                    <a:pt x="14331" y="3143"/>
                    <a:pt x="21918" y="0"/>
                    <a:pt x="29830" y="0"/>
                  </a:cubicBezTo>
                  <a:close/>
                </a:path>
              </a:pathLst>
            </a:custGeom>
            <a:solidFill>
              <a:srgbClr val="A7C2FF"/>
            </a:solidFill>
          </p:spPr>
        </p:sp>
        <p:sp>
          <p:nvSpPr>
            <p:cNvPr name="TextBox 26" id="26"/>
            <p:cNvSpPr txBox="true"/>
            <p:nvPr/>
          </p:nvSpPr>
          <p:spPr>
            <a:xfrm>
              <a:off x="0" y="0"/>
              <a:ext cx="699974" cy="162481"/>
            </a:xfrm>
            <a:prstGeom prst="rect">
              <a:avLst/>
            </a:prstGeom>
          </p:spPr>
          <p:txBody>
            <a:bodyPr anchor="ctr" rtlCol="false" tIns="127000" lIns="127000" bIns="127000" rIns="127000"/>
            <a:lstStyle/>
            <a:p>
              <a:pPr algn="ctr">
                <a:lnSpc>
                  <a:spcPts val="1680"/>
                </a:lnSpc>
              </a:pPr>
              <a:r>
                <a:rPr lang="en-US" sz="1400">
                  <a:solidFill>
                    <a:srgbClr val="004E35"/>
                  </a:solidFill>
                  <a:latin typeface="DM Sans Bold"/>
                  <a:ea typeface="DM Sans Bold"/>
                  <a:cs typeface="DM Sans Bold"/>
                  <a:sym typeface="DM Sans Bold"/>
                </a:rPr>
                <a:t>Initial Phase</a:t>
              </a:r>
            </a:p>
          </p:txBody>
        </p:sp>
      </p:grpSp>
      <p:grpSp>
        <p:nvGrpSpPr>
          <p:cNvPr name="Group 27" id="27"/>
          <p:cNvGrpSpPr/>
          <p:nvPr/>
        </p:nvGrpSpPr>
        <p:grpSpPr>
          <a:xfrm rot="0">
            <a:off x="3401575" y="7180639"/>
            <a:ext cx="2595360" cy="839509"/>
            <a:chOff x="0" y="0"/>
            <a:chExt cx="699974" cy="226417"/>
          </a:xfrm>
        </p:grpSpPr>
        <p:sp>
          <p:nvSpPr>
            <p:cNvPr name="Freeform 28" id="28"/>
            <p:cNvSpPr/>
            <p:nvPr/>
          </p:nvSpPr>
          <p:spPr>
            <a:xfrm flipH="false" flipV="false" rot="0">
              <a:off x="0" y="0"/>
              <a:ext cx="699974" cy="226417"/>
            </a:xfrm>
            <a:custGeom>
              <a:avLst/>
              <a:gdLst/>
              <a:ahLst/>
              <a:cxnLst/>
              <a:rect r="r" b="b" t="t" l="l"/>
              <a:pathLst>
                <a:path h="226417" w="699974">
                  <a:moveTo>
                    <a:pt x="44745" y="0"/>
                  </a:moveTo>
                  <a:lnTo>
                    <a:pt x="655229" y="0"/>
                  </a:lnTo>
                  <a:cubicBezTo>
                    <a:pt x="679941" y="0"/>
                    <a:pt x="699974" y="20033"/>
                    <a:pt x="699974" y="44745"/>
                  </a:cubicBezTo>
                  <a:lnTo>
                    <a:pt x="699974" y="181673"/>
                  </a:lnTo>
                  <a:cubicBezTo>
                    <a:pt x="699974" y="206385"/>
                    <a:pt x="679941" y="226417"/>
                    <a:pt x="655229" y="226417"/>
                  </a:cubicBezTo>
                  <a:lnTo>
                    <a:pt x="44745" y="226417"/>
                  </a:lnTo>
                  <a:cubicBezTo>
                    <a:pt x="20033" y="226417"/>
                    <a:pt x="0" y="206385"/>
                    <a:pt x="0" y="181673"/>
                  </a:cubicBezTo>
                  <a:lnTo>
                    <a:pt x="0" y="44745"/>
                  </a:lnTo>
                  <a:cubicBezTo>
                    <a:pt x="0" y="20033"/>
                    <a:pt x="20033" y="0"/>
                    <a:pt x="44745" y="0"/>
                  </a:cubicBezTo>
                  <a:close/>
                </a:path>
              </a:pathLst>
            </a:custGeom>
            <a:solidFill>
              <a:srgbClr val="E1E7FF"/>
            </a:solidFill>
          </p:spPr>
        </p:sp>
        <p:sp>
          <p:nvSpPr>
            <p:cNvPr name="TextBox 29" id="29"/>
            <p:cNvSpPr txBox="true"/>
            <p:nvPr/>
          </p:nvSpPr>
          <p:spPr>
            <a:xfrm>
              <a:off x="0" y="0"/>
              <a:ext cx="699974" cy="226417"/>
            </a:xfrm>
            <a:prstGeom prst="rect">
              <a:avLst/>
            </a:prstGeom>
          </p:spPr>
          <p:txBody>
            <a:bodyPr anchor="ctr" rtlCol="false" tIns="127000" lIns="127000" bIns="127000" rIns="127000"/>
            <a:lstStyle/>
            <a:p>
              <a:pPr algn="ctr">
                <a:lnSpc>
                  <a:spcPts val="1560"/>
                </a:lnSpc>
              </a:pPr>
              <a:r>
                <a:rPr lang="en-US" sz="1300">
                  <a:solidFill>
                    <a:srgbClr val="004E35"/>
                  </a:solidFill>
                  <a:latin typeface="DM Sans"/>
                  <a:ea typeface="DM Sans"/>
                  <a:cs typeface="DM Sans"/>
                  <a:sym typeface="DM Sans"/>
                </a:rPr>
                <a:t>2.3 Risk Assessment</a:t>
              </a:r>
            </a:p>
          </p:txBody>
        </p:sp>
      </p:grpSp>
      <p:grpSp>
        <p:nvGrpSpPr>
          <p:cNvPr name="Group 30" id="30"/>
          <p:cNvGrpSpPr/>
          <p:nvPr/>
        </p:nvGrpSpPr>
        <p:grpSpPr>
          <a:xfrm rot="0">
            <a:off x="3401575" y="6192137"/>
            <a:ext cx="2595360" cy="839509"/>
            <a:chOff x="0" y="0"/>
            <a:chExt cx="699974" cy="226417"/>
          </a:xfrm>
        </p:grpSpPr>
        <p:sp>
          <p:nvSpPr>
            <p:cNvPr name="Freeform 31" id="31"/>
            <p:cNvSpPr/>
            <p:nvPr/>
          </p:nvSpPr>
          <p:spPr>
            <a:xfrm flipH="false" flipV="false" rot="0">
              <a:off x="0" y="0"/>
              <a:ext cx="699974" cy="226417"/>
            </a:xfrm>
            <a:custGeom>
              <a:avLst/>
              <a:gdLst/>
              <a:ahLst/>
              <a:cxnLst/>
              <a:rect r="r" b="b" t="t" l="l"/>
              <a:pathLst>
                <a:path h="226417" w="699974">
                  <a:moveTo>
                    <a:pt x="44745" y="0"/>
                  </a:moveTo>
                  <a:lnTo>
                    <a:pt x="655229" y="0"/>
                  </a:lnTo>
                  <a:cubicBezTo>
                    <a:pt x="679941" y="0"/>
                    <a:pt x="699974" y="20033"/>
                    <a:pt x="699974" y="44745"/>
                  </a:cubicBezTo>
                  <a:lnTo>
                    <a:pt x="699974" y="181673"/>
                  </a:lnTo>
                  <a:cubicBezTo>
                    <a:pt x="699974" y="206385"/>
                    <a:pt x="679941" y="226417"/>
                    <a:pt x="655229" y="226417"/>
                  </a:cubicBezTo>
                  <a:lnTo>
                    <a:pt x="44745" y="226417"/>
                  </a:lnTo>
                  <a:cubicBezTo>
                    <a:pt x="20033" y="226417"/>
                    <a:pt x="0" y="206385"/>
                    <a:pt x="0" y="181673"/>
                  </a:cubicBezTo>
                  <a:lnTo>
                    <a:pt x="0" y="44745"/>
                  </a:lnTo>
                  <a:cubicBezTo>
                    <a:pt x="0" y="20033"/>
                    <a:pt x="20033" y="0"/>
                    <a:pt x="44745" y="0"/>
                  </a:cubicBezTo>
                  <a:close/>
                </a:path>
              </a:pathLst>
            </a:custGeom>
            <a:solidFill>
              <a:srgbClr val="E1E7FF"/>
            </a:solidFill>
          </p:spPr>
        </p:sp>
        <p:sp>
          <p:nvSpPr>
            <p:cNvPr name="TextBox 32" id="32"/>
            <p:cNvSpPr txBox="true"/>
            <p:nvPr/>
          </p:nvSpPr>
          <p:spPr>
            <a:xfrm>
              <a:off x="0" y="0"/>
              <a:ext cx="699974" cy="226417"/>
            </a:xfrm>
            <a:prstGeom prst="rect">
              <a:avLst/>
            </a:prstGeom>
          </p:spPr>
          <p:txBody>
            <a:bodyPr anchor="ctr" rtlCol="false" tIns="127000" lIns="127000" bIns="127000" rIns="127000"/>
            <a:lstStyle/>
            <a:p>
              <a:pPr algn="ctr">
                <a:lnSpc>
                  <a:spcPts val="1560"/>
                </a:lnSpc>
              </a:pPr>
              <a:r>
                <a:rPr lang="en-US" sz="1300">
                  <a:solidFill>
                    <a:srgbClr val="004E35"/>
                  </a:solidFill>
                  <a:latin typeface="DM Sans"/>
                  <a:ea typeface="DM Sans"/>
                  <a:cs typeface="DM Sans"/>
                  <a:sym typeface="DM Sans"/>
                </a:rPr>
                <a:t>2.2 Technology Selection</a:t>
              </a:r>
            </a:p>
          </p:txBody>
        </p:sp>
      </p:grpSp>
      <p:grpSp>
        <p:nvGrpSpPr>
          <p:cNvPr name="Group 33" id="33"/>
          <p:cNvGrpSpPr/>
          <p:nvPr/>
        </p:nvGrpSpPr>
        <p:grpSpPr>
          <a:xfrm rot="0">
            <a:off x="3401575" y="5203634"/>
            <a:ext cx="2595360" cy="839509"/>
            <a:chOff x="0" y="0"/>
            <a:chExt cx="699974" cy="226417"/>
          </a:xfrm>
        </p:grpSpPr>
        <p:sp>
          <p:nvSpPr>
            <p:cNvPr name="Freeform 34" id="34"/>
            <p:cNvSpPr/>
            <p:nvPr/>
          </p:nvSpPr>
          <p:spPr>
            <a:xfrm flipH="false" flipV="false" rot="0">
              <a:off x="0" y="0"/>
              <a:ext cx="699974" cy="226417"/>
            </a:xfrm>
            <a:custGeom>
              <a:avLst/>
              <a:gdLst/>
              <a:ahLst/>
              <a:cxnLst/>
              <a:rect r="r" b="b" t="t" l="l"/>
              <a:pathLst>
                <a:path h="226417" w="699974">
                  <a:moveTo>
                    <a:pt x="44745" y="0"/>
                  </a:moveTo>
                  <a:lnTo>
                    <a:pt x="655229" y="0"/>
                  </a:lnTo>
                  <a:cubicBezTo>
                    <a:pt x="679941" y="0"/>
                    <a:pt x="699974" y="20033"/>
                    <a:pt x="699974" y="44745"/>
                  </a:cubicBezTo>
                  <a:lnTo>
                    <a:pt x="699974" y="181673"/>
                  </a:lnTo>
                  <a:cubicBezTo>
                    <a:pt x="699974" y="206385"/>
                    <a:pt x="679941" y="226417"/>
                    <a:pt x="655229" y="226417"/>
                  </a:cubicBezTo>
                  <a:lnTo>
                    <a:pt x="44745" y="226417"/>
                  </a:lnTo>
                  <a:cubicBezTo>
                    <a:pt x="20033" y="226417"/>
                    <a:pt x="0" y="206385"/>
                    <a:pt x="0" y="181673"/>
                  </a:cubicBezTo>
                  <a:lnTo>
                    <a:pt x="0" y="44745"/>
                  </a:lnTo>
                  <a:cubicBezTo>
                    <a:pt x="0" y="20033"/>
                    <a:pt x="20033" y="0"/>
                    <a:pt x="44745" y="0"/>
                  </a:cubicBezTo>
                  <a:close/>
                </a:path>
              </a:pathLst>
            </a:custGeom>
            <a:solidFill>
              <a:srgbClr val="E1E7FF"/>
            </a:solidFill>
          </p:spPr>
        </p:sp>
        <p:sp>
          <p:nvSpPr>
            <p:cNvPr name="TextBox 35" id="35"/>
            <p:cNvSpPr txBox="true"/>
            <p:nvPr/>
          </p:nvSpPr>
          <p:spPr>
            <a:xfrm>
              <a:off x="0" y="0"/>
              <a:ext cx="699974" cy="226417"/>
            </a:xfrm>
            <a:prstGeom prst="rect">
              <a:avLst/>
            </a:prstGeom>
          </p:spPr>
          <p:txBody>
            <a:bodyPr anchor="ctr" rtlCol="false" tIns="127000" lIns="127000" bIns="127000" rIns="127000"/>
            <a:lstStyle/>
            <a:p>
              <a:pPr algn="ctr">
                <a:lnSpc>
                  <a:spcPts val="1560"/>
                </a:lnSpc>
              </a:pPr>
              <a:r>
                <a:rPr lang="en-US" sz="1300">
                  <a:solidFill>
                    <a:srgbClr val="004E35"/>
                  </a:solidFill>
                  <a:latin typeface="DM Sans"/>
                  <a:ea typeface="DM Sans"/>
                  <a:cs typeface="DM Sans"/>
                  <a:sym typeface="DM Sans"/>
                </a:rPr>
                <a:t>2.1 Selection of environmental data  </a:t>
              </a:r>
            </a:p>
          </p:txBody>
        </p:sp>
      </p:grpSp>
      <p:grpSp>
        <p:nvGrpSpPr>
          <p:cNvPr name="Group 36" id="36"/>
          <p:cNvGrpSpPr/>
          <p:nvPr/>
        </p:nvGrpSpPr>
        <p:grpSpPr>
          <a:xfrm rot="0">
            <a:off x="3401575" y="4452195"/>
            <a:ext cx="2595360" cy="602445"/>
            <a:chOff x="0" y="0"/>
            <a:chExt cx="699974" cy="162481"/>
          </a:xfrm>
        </p:grpSpPr>
        <p:sp>
          <p:nvSpPr>
            <p:cNvPr name="Freeform 37" id="37"/>
            <p:cNvSpPr/>
            <p:nvPr/>
          </p:nvSpPr>
          <p:spPr>
            <a:xfrm flipH="false" flipV="false" rot="0">
              <a:off x="0" y="0"/>
              <a:ext cx="699974" cy="162481"/>
            </a:xfrm>
            <a:custGeom>
              <a:avLst/>
              <a:gdLst/>
              <a:ahLst/>
              <a:cxnLst/>
              <a:rect r="r" b="b" t="t" l="l"/>
              <a:pathLst>
                <a:path h="162481" w="699974">
                  <a:moveTo>
                    <a:pt x="29830" y="0"/>
                  </a:moveTo>
                  <a:lnTo>
                    <a:pt x="670144" y="0"/>
                  </a:lnTo>
                  <a:cubicBezTo>
                    <a:pt x="686619" y="0"/>
                    <a:pt x="699974" y="13355"/>
                    <a:pt x="699974" y="29830"/>
                  </a:cubicBezTo>
                  <a:lnTo>
                    <a:pt x="699974" y="132651"/>
                  </a:lnTo>
                  <a:cubicBezTo>
                    <a:pt x="699974" y="140562"/>
                    <a:pt x="696831" y="148150"/>
                    <a:pt x="691237" y="153744"/>
                  </a:cubicBezTo>
                  <a:cubicBezTo>
                    <a:pt x="685643" y="159338"/>
                    <a:pt x="678056" y="162481"/>
                    <a:pt x="670144" y="162481"/>
                  </a:cubicBezTo>
                  <a:lnTo>
                    <a:pt x="29830" y="162481"/>
                  </a:lnTo>
                  <a:cubicBezTo>
                    <a:pt x="13355" y="162481"/>
                    <a:pt x="0" y="149126"/>
                    <a:pt x="0" y="132651"/>
                  </a:cubicBezTo>
                  <a:lnTo>
                    <a:pt x="0" y="29830"/>
                  </a:lnTo>
                  <a:cubicBezTo>
                    <a:pt x="0" y="21918"/>
                    <a:pt x="3143" y="14331"/>
                    <a:pt x="8737" y="8737"/>
                  </a:cubicBezTo>
                  <a:cubicBezTo>
                    <a:pt x="14331" y="3143"/>
                    <a:pt x="21918" y="0"/>
                    <a:pt x="29830" y="0"/>
                  </a:cubicBezTo>
                  <a:close/>
                </a:path>
              </a:pathLst>
            </a:custGeom>
            <a:solidFill>
              <a:srgbClr val="A7C2FF"/>
            </a:solidFill>
          </p:spPr>
        </p:sp>
        <p:sp>
          <p:nvSpPr>
            <p:cNvPr name="TextBox 38" id="38"/>
            <p:cNvSpPr txBox="true"/>
            <p:nvPr/>
          </p:nvSpPr>
          <p:spPr>
            <a:xfrm>
              <a:off x="0" y="0"/>
              <a:ext cx="699974" cy="162481"/>
            </a:xfrm>
            <a:prstGeom prst="rect">
              <a:avLst/>
            </a:prstGeom>
          </p:spPr>
          <p:txBody>
            <a:bodyPr anchor="ctr" rtlCol="false" tIns="127000" lIns="127000" bIns="127000" rIns="127000"/>
            <a:lstStyle/>
            <a:p>
              <a:pPr algn="ctr">
                <a:lnSpc>
                  <a:spcPts val="1680"/>
                </a:lnSpc>
              </a:pPr>
              <a:r>
                <a:rPr lang="en-US" sz="1400">
                  <a:solidFill>
                    <a:srgbClr val="004E35"/>
                  </a:solidFill>
                  <a:latin typeface="DM Sans Bold"/>
                  <a:ea typeface="DM Sans Bold"/>
                  <a:cs typeface="DM Sans Bold"/>
                  <a:sym typeface="DM Sans Bold"/>
                </a:rPr>
                <a:t>2. Planning Phase</a:t>
              </a:r>
            </a:p>
          </p:txBody>
        </p:sp>
      </p:grpSp>
      <p:grpSp>
        <p:nvGrpSpPr>
          <p:cNvPr name="Group 39" id="39"/>
          <p:cNvGrpSpPr/>
          <p:nvPr/>
        </p:nvGrpSpPr>
        <p:grpSpPr>
          <a:xfrm rot="0">
            <a:off x="6205740" y="7180639"/>
            <a:ext cx="2595360" cy="839509"/>
            <a:chOff x="0" y="0"/>
            <a:chExt cx="699974" cy="226417"/>
          </a:xfrm>
        </p:grpSpPr>
        <p:sp>
          <p:nvSpPr>
            <p:cNvPr name="Freeform 40" id="40"/>
            <p:cNvSpPr/>
            <p:nvPr/>
          </p:nvSpPr>
          <p:spPr>
            <a:xfrm flipH="false" flipV="false" rot="0">
              <a:off x="0" y="0"/>
              <a:ext cx="699974" cy="226417"/>
            </a:xfrm>
            <a:custGeom>
              <a:avLst/>
              <a:gdLst/>
              <a:ahLst/>
              <a:cxnLst/>
              <a:rect r="r" b="b" t="t" l="l"/>
              <a:pathLst>
                <a:path h="226417" w="699974">
                  <a:moveTo>
                    <a:pt x="44745" y="0"/>
                  </a:moveTo>
                  <a:lnTo>
                    <a:pt x="655229" y="0"/>
                  </a:lnTo>
                  <a:cubicBezTo>
                    <a:pt x="679941" y="0"/>
                    <a:pt x="699974" y="20033"/>
                    <a:pt x="699974" y="44745"/>
                  </a:cubicBezTo>
                  <a:lnTo>
                    <a:pt x="699974" y="181673"/>
                  </a:lnTo>
                  <a:cubicBezTo>
                    <a:pt x="699974" y="206385"/>
                    <a:pt x="679941" y="226417"/>
                    <a:pt x="655229" y="226417"/>
                  </a:cubicBezTo>
                  <a:lnTo>
                    <a:pt x="44745" y="226417"/>
                  </a:lnTo>
                  <a:cubicBezTo>
                    <a:pt x="20033" y="226417"/>
                    <a:pt x="0" y="206385"/>
                    <a:pt x="0" y="181673"/>
                  </a:cubicBezTo>
                  <a:lnTo>
                    <a:pt x="0" y="44745"/>
                  </a:lnTo>
                  <a:cubicBezTo>
                    <a:pt x="0" y="20033"/>
                    <a:pt x="20033" y="0"/>
                    <a:pt x="44745" y="0"/>
                  </a:cubicBezTo>
                  <a:close/>
                </a:path>
              </a:pathLst>
            </a:custGeom>
            <a:solidFill>
              <a:srgbClr val="E1E7FF"/>
            </a:solidFill>
          </p:spPr>
        </p:sp>
        <p:sp>
          <p:nvSpPr>
            <p:cNvPr name="TextBox 41" id="41"/>
            <p:cNvSpPr txBox="true"/>
            <p:nvPr/>
          </p:nvSpPr>
          <p:spPr>
            <a:xfrm>
              <a:off x="0" y="0"/>
              <a:ext cx="699974" cy="226417"/>
            </a:xfrm>
            <a:prstGeom prst="rect">
              <a:avLst/>
            </a:prstGeom>
          </p:spPr>
          <p:txBody>
            <a:bodyPr anchor="ctr" rtlCol="false" tIns="127000" lIns="127000" bIns="127000" rIns="127000"/>
            <a:lstStyle/>
            <a:p>
              <a:pPr algn="ctr">
                <a:lnSpc>
                  <a:spcPts val="1560"/>
                </a:lnSpc>
              </a:pPr>
              <a:r>
                <a:rPr lang="en-US" sz="1300">
                  <a:solidFill>
                    <a:srgbClr val="004E35"/>
                  </a:solidFill>
                  <a:latin typeface="DM Sans"/>
                  <a:ea typeface="DM Sans"/>
                  <a:cs typeface="DM Sans"/>
                  <a:sym typeface="DM Sans"/>
                </a:rPr>
                <a:t>3.3 Data Augmentation</a:t>
              </a:r>
            </a:p>
          </p:txBody>
        </p:sp>
      </p:grpSp>
      <p:grpSp>
        <p:nvGrpSpPr>
          <p:cNvPr name="Group 42" id="42"/>
          <p:cNvGrpSpPr/>
          <p:nvPr/>
        </p:nvGrpSpPr>
        <p:grpSpPr>
          <a:xfrm rot="0">
            <a:off x="6205740" y="6192137"/>
            <a:ext cx="2595360" cy="839509"/>
            <a:chOff x="0" y="0"/>
            <a:chExt cx="699974" cy="226417"/>
          </a:xfrm>
        </p:grpSpPr>
        <p:sp>
          <p:nvSpPr>
            <p:cNvPr name="Freeform 43" id="43"/>
            <p:cNvSpPr/>
            <p:nvPr/>
          </p:nvSpPr>
          <p:spPr>
            <a:xfrm flipH="false" flipV="false" rot="0">
              <a:off x="0" y="0"/>
              <a:ext cx="699974" cy="226417"/>
            </a:xfrm>
            <a:custGeom>
              <a:avLst/>
              <a:gdLst/>
              <a:ahLst/>
              <a:cxnLst/>
              <a:rect r="r" b="b" t="t" l="l"/>
              <a:pathLst>
                <a:path h="226417" w="699974">
                  <a:moveTo>
                    <a:pt x="44745" y="0"/>
                  </a:moveTo>
                  <a:lnTo>
                    <a:pt x="655229" y="0"/>
                  </a:lnTo>
                  <a:cubicBezTo>
                    <a:pt x="679941" y="0"/>
                    <a:pt x="699974" y="20033"/>
                    <a:pt x="699974" y="44745"/>
                  </a:cubicBezTo>
                  <a:lnTo>
                    <a:pt x="699974" y="181673"/>
                  </a:lnTo>
                  <a:cubicBezTo>
                    <a:pt x="699974" y="206385"/>
                    <a:pt x="679941" y="226417"/>
                    <a:pt x="655229" y="226417"/>
                  </a:cubicBezTo>
                  <a:lnTo>
                    <a:pt x="44745" y="226417"/>
                  </a:lnTo>
                  <a:cubicBezTo>
                    <a:pt x="20033" y="226417"/>
                    <a:pt x="0" y="206385"/>
                    <a:pt x="0" y="181673"/>
                  </a:cubicBezTo>
                  <a:lnTo>
                    <a:pt x="0" y="44745"/>
                  </a:lnTo>
                  <a:cubicBezTo>
                    <a:pt x="0" y="20033"/>
                    <a:pt x="20033" y="0"/>
                    <a:pt x="44745" y="0"/>
                  </a:cubicBezTo>
                  <a:close/>
                </a:path>
              </a:pathLst>
            </a:custGeom>
            <a:solidFill>
              <a:srgbClr val="E1E7FF"/>
            </a:solidFill>
          </p:spPr>
        </p:sp>
        <p:sp>
          <p:nvSpPr>
            <p:cNvPr name="TextBox 44" id="44"/>
            <p:cNvSpPr txBox="true"/>
            <p:nvPr/>
          </p:nvSpPr>
          <p:spPr>
            <a:xfrm>
              <a:off x="0" y="0"/>
              <a:ext cx="699974" cy="226417"/>
            </a:xfrm>
            <a:prstGeom prst="rect">
              <a:avLst/>
            </a:prstGeom>
          </p:spPr>
          <p:txBody>
            <a:bodyPr anchor="ctr" rtlCol="false" tIns="127000" lIns="127000" bIns="127000" rIns="127000"/>
            <a:lstStyle/>
            <a:p>
              <a:pPr algn="ctr">
                <a:lnSpc>
                  <a:spcPts val="1560"/>
                </a:lnSpc>
              </a:pPr>
              <a:r>
                <a:rPr lang="en-US" sz="1300">
                  <a:solidFill>
                    <a:srgbClr val="004E35"/>
                  </a:solidFill>
                  <a:latin typeface="DM Sans"/>
                  <a:ea typeface="DM Sans"/>
                  <a:cs typeface="DM Sans"/>
                  <a:sym typeface="DM Sans"/>
                </a:rPr>
                <a:t>3.2 location and GPS Data Collection</a:t>
              </a:r>
            </a:p>
          </p:txBody>
        </p:sp>
      </p:grpSp>
      <p:grpSp>
        <p:nvGrpSpPr>
          <p:cNvPr name="Group 45" id="45"/>
          <p:cNvGrpSpPr/>
          <p:nvPr/>
        </p:nvGrpSpPr>
        <p:grpSpPr>
          <a:xfrm rot="0">
            <a:off x="6205740" y="5203634"/>
            <a:ext cx="2595360" cy="839509"/>
            <a:chOff x="0" y="0"/>
            <a:chExt cx="699974" cy="226417"/>
          </a:xfrm>
        </p:grpSpPr>
        <p:sp>
          <p:nvSpPr>
            <p:cNvPr name="Freeform 46" id="46"/>
            <p:cNvSpPr/>
            <p:nvPr/>
          </p:nvSpPr>
          <p:spPr>
            <a:xfrm flipH="false" flipV="false" rot="0">
              <a:off x="0" y="0"/>
              <a:ext cx="699974" cy="226417"/>
            </a:xfrm>
            <a:custGeom>
              <a:avLst/>
              <a:gdLst/>
              <a:ahLst/>
              <a:cxnLst/>
              <a:rect r="r" b="b" t="t" l="l"/>
              <a:pathLst>
                <a:path h="226417" w="699974">
                  <a:moveTo>
                    <a:pt x="44745" y="0"/>
                  </a:moveTo>
                  <a:lnTo>
                    <a:pt x="655229" y="0"/>
                  </a:lnTo>
                  <a:cubicBezTo>
                    <a:pt x="679941" y="0"/>
                    <a:pt x="699974" y="20033"/>
                    <a:pt x="699974" y="44745"/>
                  </a:cubicBezTo>
                  <a:lnTo>
                    <a:pt x="699974" y="181673"/>
                  </a:lnTo>
                  <a:cubicBezTo>
                    <a:pt x="699974" y="206385"/>
                    <a:pt x="679941" y="226417"/>
                    <a:pt x="655229" y="226417"/>
                  </a:cubicBezTo>
                  <a:lnTo>
                    <a:pt x="44745" y="226417"/>
                  </a:lnTo>
                  <a:cubicBezTo>
                    <a:pt x="20033" y="226417"/>
                    <a:pt x="0" y="206385"/>
                    <a:pt x="0" y="181673"/>
                  </a:cubicBezTo>
                  <a:lnTo>
                    <a:pt x="0" y="44745"/>
                  </a:lnTo>
                  <a:cubicBezTo>
                    <a:pt x="0" y="20033"/>
                    <a:pt x="20033" y="0"/>
                    <a:pt x="44745" y="0"/>
                  </a:cubicBezTo>
                  <a:close/>
                </a:path>
              </a:pathLst>
            </a:custGeom>
            <a:solidFill>
              <a:srgbClr val="E1E7FF"/>
            </a:solidFill>
          </p:spPr>
        </p:sp>
        <p:sp>
          <p:nvSpPr>
            <p:cNvPr name="TextBox 47" id="47"/>
            <p:cNvSpPr txBox="true"/>
            <p:nvPr/>
          </p:nvSpPr>
          <p:spPr>
            <a:xfrm>
              <a:off x="0" y="0"/>
              <a:ext cx="699974" cy="226417"/>
            </a:xfrm>
            <a:prstGeom prst="rect">
              <a:avLst/>
            </a:prstGeom>
          </p:spPr>
          <p:txBody>
            <a:bodyPr anchor="ctr" rtlCol="false" tIns="127000" lIns="127000" bIns="127000" rIns="127000"/>
            <a:lstStyle/>
            <a:p>
              <a:pPr algn="ctr">
                <a:lnSpc>
                  <a:spcPts val="1560"/>
                </a:lnSpc>
              </a:pPr>
              <a:r>
                <a:rPr lang="en-US" sz="1300">
                  <a:solidFill>
                    <a:srgbClr val="004E35"/>
                  </a:solidFill>
                  <a:latin typeface="DM Sans"/>
                  <a:ea typeface="DM Sans"/>
                  <a:cs typeface="DM Sans"/>
                  <a:sym typeface="DM Sans"/>
                </a:rPr>
                <a:t>3.1 Environmental Data Collection🎯</a:t>
              </a:r>
            </a:p>
          </p:txBody>
        </p:sp>
      </p:grpSp>
      <p:grpSp>
        <p:nvGrpSpPr>
          <p:cNvPr name="Group 48" id="48"/>
          <p:cNvGrpSpPr/>
          <p:nvPr/>
        </p:nvGrpSpPr>
        <p:grpSpPr>
          <a:xfrm rot="0">
            <a:off x="6205740" y="4452195"/>
            <a:ext cx="2595360" cy="602445"/>
            <a:chOff x="0" y="0"/>
            <a:chExt cx="699974" cy="162481"/>
          </a:xfrm>
        </p:grpSpPr>
        <p:sp>
          <p:nvSpPr>
            <p:cNvPr name="Freeform 49" id="49"/>
            <p:cNvSpPr/>
            <p:nvPr/>
          </p:nvSpPr>
          <p:spPr>
            <a:xfrm flipH="false" flipV="false" rot="0">
              <a:off x="0" y="0"/>
              <a:ext cx="699974" cy="162481"/>
            </a:xfrm>
            <a:custGeom>
              <a:avLst/>
              <a:gdLst/>
              <a:ahLst/>
              <a:cxnLst/>
              <a:rect r="r" b="b" t="t" l="l"/>
              <a:pathLst>
                <a:path h="162481" w="699974">
                  <a:moveTo>
                    <a:pt x="29830" y="0"/>
                  </a:moveTo>
                  <a:lnTo>
                    <a:pt x="670144" y="0"/>
                  </a:lnTo>
                  <a:cubicBezTo>
                    <a:pt x="686619" y="0"/>
                    <a:pt x="699974" y="13355"/>
                    <a:pt x="699974" y="29830"/>
                  </a:cubicBezTo>
                  <a:lnTo>
                    <a:pt x="699974" y="132651"/>
                  </a:lnTo>
                  <a:cubicBezTo>
                    <a:pt x="699974" y="140562"/>
                    <a:pt x="696831" y="148150"/>
                    <a:pt x="691237" y="153744"/>
                  </a:cubicBezTo>
                  <a:cubicBezTo>
                    <a:pt x="685643" y="159338"/>
                    <a:pt x="678056" y="162481"/>
                    <a:pt x="670144" y="162481"/>
                  </a:cubicBezTo>
                  <a:lnTo>
                    <a:pt x="29830" y="162481"/>
                  </a:lnTo>
                  <a:cubicBezTo>
                    <a:pt x="13355" y="162481"/>
                    <a:pt x="0" y="149126"/>
                    <a:pt x="0" y="132651"/>
                  </a:cubicBezTo>
                  <a:lnTo>
                    <a:pt x="0" y="29830"/>
                  </a:lnTo>
                  <a:cubicBezTo>
                    <a:pt x="0" y="21918"/>
                    <a:pt x="3143" y="14331"/>
                    <a:pt x="8737" y="8737"/>
                  </a:cubicBezTo>
                  <a:cubicBezTo>
                    <a:pt x="14331" y="3143"/>
                    <a:pt x="21918" y="0"/>
                    <a:pt x="29830" y="0"/>
                  </a:cubicBezTo>
                  <a:close/>
                </a:path>
              </a:pathLst>
            </a:custGeom>
            <a:solidFill>
              <a:srgbClr val="A7C2FF"/>
            </a:solidFill>
          </p:spPr>
        </p:sp>
        <p:sp>
          <p:nvSpPr>
            <p:cNvPr name="TextBox 50" id="50"/>
            <p:cNvSpPr txBox="true"/>
            <p:nvPr/>
          </p:nvSpPr>
          <p:spPr>
            <a:xfrm>
              <a:off x="0" y="0"/>
              <a:ext cx="699974" cy="162481"/>
            </a:xfrm>
            <a:prstGeom prst="rect">
              <a:avLst/>
            </a:prstGeom>
          </p:spPr>
          <p:txBody>
            <a:bodyPr anchor="ctr" rtlCol="false" tIns="127000" lIns="127000" bIns="127000" rIns="127000"/>
            <a:lstStyle/>
            <a:p>
              <a:pPr algn="ctr">
                <a:lnSpc>
                  <a:spcPts val="1680"/>
                </a:lnSpc>
              </a:pPr>
              <a:r>
                <a:rPr lang="en-US" sz="1400">
                  <a:solidFill>
                    <a:srgbClr val="004E35"/>
                  </a:solidFill>
                  <a:latin typeface="DM Sans Bold"/>
                  <a:ea typeface="DM Sans Bold"/>
                  <a:cs typeface="DM Sans Bold"/>
                  <a:sym typeface="DM Sans Bold"/>
                </a:rPr>
                <a:t>3. Data Collection Phase</a:t>
              </a:r>
            </a:p>
          </p:txBody>
        </p:sp>
      </p:grpSp>
      <p:grpSp>
        <p:nvGrpSpPr>
          <p:cNvPr name="Group 51" id="51"/>
          <p:cNvGrpSpPr/>
          <p:nvPr/>
        </p:nvGrpSpPr>
        <p:grpSpPr>
          <a:xfrm rot="0">
            <a:off x="6969516" y="1769688"/>
            <a:ext cx="4769844" cy="1487435"/>
            <a:chOff x="0" y="0"/>
            <a:chExt cx="1286437" cy="401164"/>
          </a:xfrm>
        </p:grpSpPr>
        <p:sp>
          <p:nvSpPr>
            <p:cNvPr name="Freeform 52" id="52"/>
            <p:cNvSpPr/>
            <p:nvPr/>
          </p:nvSpPr>
          <p:spPr>
            <a:xfrm flipH="false" flipV="false" rot="0">
              <a:off x="0" y="0"/>
              <a:ext cx="1286437" cy="401164"/>
            </a:xfrm>
            <a:custGeom>
              <a:avLst/>
              <a:gdLst/>
              <a:ahLst/>
              <a:cxnLst/>
              <a:rect r="r" b="b" t="t" l="l"/>
              <a:pathLst>
                <a:path h="401164" w="1286437">
                  <a:moveTo>
                    <a:pt x="24346" y="0"/>
                  </a:moveTo>
                  <a:lnTo>
                    <a:pt x="1262091" y="0"/>
                  </a:lnTo>
                  <a:cubicBezTo>
                    <a:pt x="1268548" y="0"/>
                    <a:pt x="1274741" y="2565"/>
                    <a:pt x="1279306" y="7131"/>
                  </a:cubicBezTo>
                  <a:cubicBezTo>
                    <a:pt x="1283872" y="11697"/>
                    <a:pt x="1286437" y="17889"/>
                    <a:pt x="1286437" y="24346"/>
                  </a:cubicBezTo>
                  <a:lnTo>
                    <a:pt x="1286437" y="376818"/>
                  </a:lnTo>
                  <a:cubicBezTo>
                    <a:pt x="1286437" y="390264"/>
                    <a:pt x="1275537" y="401164"/>
                    <a:pt x="1262091" y="401164"/>
                  </a:cubicBezTo>
                  <a:lnTo>
                    <a:pt x="24346" y="401164"/>
                  </a:lnTo>
                  <a:cubicBezTo>
                    <a:pt x="17889" y="401164"/>
                    <a:pt x="11697" y="398599"/>
                    <a:pt x="7131" y="394034"/>
                  </a:cubicBezTo>
                  <a:cubicBezTo>
                    <a:pt x="2565" y="389468"/>
                    <a:pt x="0" y="383275"/>
                    <a:pt x="0" y="376818"/>
                  </a:cubicBezTo>
                  <a:lnTo>
                    <a:pt x="0" y="24346"/>
                  </a:lnTo>
                  <a:cubicBezTo>
                    <a:pt x="0" y="17889"/>
                    <a:pt x="2565" y="11697"/>
                    <a:pt x="7131" y="7131"/>
                  </a:cubicBezTo>
                  <a:cubicBezTo>
                    <a:pt x="11697" y="2565"/>
                    <a:pt x="17889" y="0"/>
                    <a:pt x="24346" y="0"/>
                  </a:cubicBezTo>
                  <a:close/>
                </a:path>
              </a:pathLst>
            </a:custGeom>
            <a:solidFill>
              <a:srgbClr val="18AFD6"/>
            </a:solidFill>
          </p:spPr>
        </p:sp>
        <p:sp>
          <p:nvSpPr>
            <p:cNvPr name="TextBox 53" id="53"/>
            <p:cNvSpPr txBox="true"/>
            <p:nvPr/>
          </p:nvSpPr>
          <p:spPr>
            <a:xfrm>
              <a:off x="0" y="0"/>
              <a:ext cx="1286437" cy="401164"/>
            </a:xfrm>
            <a:prstGeom prst="rect">
              <a:avLst/>
            </a:prstGeom>
          </p:spPr>
          <p:txBody>
            <a:bodyPr anchor="ctr" rtlCol="false" tIns="50800" lIns="50800" bIns="50800" rIns="50800"/>
            <a:lstStyle/>
            <a:p>
              <a:pPr algn="ctr">
                <a:lnSpc>
                  <a:spcPts val="2759"/>
                </a:lnSpc>
              </a:pPr>
              <a:r>
                <a:rPr lang="en-US" sz="2299">
                  <a:solidFill>
                    <a:srgbClr val="E1E7FF"/>
                  </a:solidFill>
                  <a:latin typeface="Roca One Bold"/>
                  <a:ea typeface="Roca One Bold"/>
                  <a:cs typeface="Roca One Bold"/>
                  <a:sym typeface="Roca One Bold"/>
                </a:rPr>
                <a:t>Pathfinding with Real-Time Tracking and task reminder system. </a:t>
              </a:r>
            </a:p>
          </p:txBody>
        </p:sp>
      </p:grpSp>
      <p:grpSp>
        <p:nvGrpSpPr>
          <p:cNvPr name="Group 54" id="54"/>
          <p:cNvGrpSpPr/>
          <p:nvPr/>
        </p:nvGrpSpPr>
        <p:grpSpPr>
          <a:xfrm rot="0">
            <a:off x="9010650" y="8175914"/>
            <a:ext cx="2595360" cy="839509"/>
            <a:chOff x="0" y="0"/>
            <a:chExt cx="699974" cy="226417"/>
          </a:xfrm>
        </p:grpSpPr>
        <p:sp>
          <p:nvSpPr>
            <p:cNvPr name="Freeform 55" id="55"/>
            <p:cNvSpPr/>
            <p:nvPr/>
          </p:nvSpPr>
          <p:spPr>
            <a:xfrm flipH="false" flipV="false" rot="0">
              <a:off x="0" y="0"/>
              <a:ext cx="699974" cy="226417"/>
            </a:xfrm>
            <a:custGeom>
              <a:avLst/>
              <a:gdLst/>
              <a:ahLst/>
              <a:cxnLst/>
              <a:rect r="r" b="b" t="t" l="l"/>
              <a:pathLst>
                <a:path h="226417" w="699974">
                  <a:moveTo>
                    <a:pt x="44745" y="0"/>
                  </a:moveTo>
                  <a:lnTo>
                    <a:pt x="655229" y="0"/>
                  </a:lnTo>
                  <a:cubicBezTo>
                    <a:pt x="679941" y="0"/>
                    <a:pt x="699974" y="20033"/>
                    <a:pt x="699974" y="44745"/>
                  </a:cubicBezTo>
                  <a:lnTo>
                    <a:pt x="699974" y="181673"/>
                  </a:lnTo>
                  <a:cubicBezTo>
                    <a:pt x="699974" y="206385"/>
                    <a:pt x="679941" y="226417"/>
                    <a:pt x="655229" y="226417"/>
                  </a:cubicBezTo>
                  <a:lnTo>
                    <a:pt x="44745" y="226417"/>
                  </a:lnTo>
                  <a:cubicBezTo>
                    <a:pt x="20033" y="226417"/>
                    <a:pt x="0" y="206385"/>
                    <a:pt x="0" y="181673"/>
                  </a:cubicBezTo>
                  <a:lnTo>
                    <a:pt x="0" y="44745"/>
                  </a:lnTo>
                  <a:cubicBezTo>
                    <a:pt x="0" y="20033"/>
                    <a:pt x="20033" y="0"/>
                    <a:pt x="44745" y="0"/>
                  </a:cubicBezTo>
                  <a:close/>
                </a:path>
              </a:pathLst>
            </a:custGeom>
            <a:solidFill>
              <a:srgbClr val="E1E7FF"/>
            </a:solidFill>
          </p:spPr>
        </p:sp>
        <p:sp>
          <p:nvSpPr>
            <p:cNvPr name="TextBox 56" id="56"/>
            <p:cNvSpPr txBox="true"/>
            <p:nvPr/>
          </p:nvSpPr>
          <p:spPr>
            <a:xfrm>
              <a:off x="0" y="0"/>
              <a:ext cx="699974" cy="226417"/>
            </a:xfrm>
            <a:prstGeom prst="rect">
              <a:avLst/>
            </a:prstGeom>
          </p:spPr>
          <p:txBody>
            <a:bodyPr anchor="ctr" rtlCol="false" tIns="127000" lIns="127000" bIns="127000" rIns="127000"/>
            <a:lstStyle/>
            <a:p>
              <a:pPr algn="ctr">
                <a:lnSpc>
                  <a:spcPts val="1680"/>
                </a:lnSpc>
              </a:pPr>
              <a:r>
                <a:rPr lang="en-US" sz="1400">
                  <a:solidFill>
                    <a:srgbClr val="004E35"/>
                  </a:solidFill>
                  <a:latin typeface="DM Sans"/>
                  <a:ea typeface="DM Sans"/>
                  <a:cs typeface="DM Sans"/>
                  <a:sym typeface="DM Sans"/>
                </a:rPr>
                <a:t>4.4 User Interface Design</a:t>
              </a:r>
            </a:p>
          </p:txBody>
        </p:sp>
      </p:grpSp>
      <p:grpSp>
        <p:nvGrpSpPr>
          <p:cNvPr name="Group 57" id="57"/>
          <p:cNvGrpSpPr/>
          <p:nvPr/>
        </p:nvGrpSpPr>
        <p:grpSpPr>
          <a:xfrm rot="0">
            <a:off x="9010650" y="7180639"/>
            <a:ext cx="2595360" cy="839509"/>
            <a:chOff x="0" y="0"/>
            <a:chExt cx="699974" cy="226417"/>
          </a:xfrm>
        </p:grpSpPr>
        <p:sp>
          <p:nvSpPr>
            <p:cNvPr name="Freeform 58" id="58"/>
            <p:cNvSpPr/>
            <p:nvPr/>
          </p:nvSpPr>
          <p:spPr>
            <a:xfrm flipH="false" flipV="false" rot="0">
              <a:off x="0" y="0"/>
              <a:ext cx="699974" cy="226417"/>
            </a:xfrm>
            <a:custGeom>
              <a:avLst/>
              <a:gdLst/>
              <a:ahLst/>
              <a:cxnLst/>
              <a:rect r="r" b="b" t="t" l="l"/>
              <a:pathLst>
                <a:path h="226417" w="699974">
                  <a:moveTo>
                    <a:pt x="44745" y="0"/>
                  </a:moveTo>
                  <a:lnTo>
                    <a:pt x="655229" y="0"/>
                  </a:lnTo>
                  <a:cubicBezTo>
                    <a:pt x="679941" y="0"/>
                    <a:pt x="699974" y="20033"/>
                    <a:pt x="699974" y="44745"/>
                  </a:cubicBezTo>
                  <a:lnTo>
                    <a:pt x="699974" y="181673"/>
                  </a:lnTo>
                  <a:cubicBezTo>
                    <a:pt x="699974" y="206385"/>
                    <a:pt x="679941" y="226417"/>
                    <a:pt x="655229" y="226417"/>
                  </a:cubicBezTo>
                  <a:lnTo>
                    <a:pt x="44745" y="226417"/>
                  </a:lnTo>
                  <a:cubicBezTo>
                    <a:pt x="20033" y="226417"/>
                    <a:pt x="0" y="206385"/>
                    <a:pt x="0" y="181673"/>
                  </a:cubicBezTo>
                  <a:lnTo>
                    <a:pt x="0" y="44745"/>
                  </a:lnTo>
                  <a:cubicBezTo>
                    <a:pt x="0" y="20033"/>
                    <a:pt x="20033" y="0"/>
                    <a:pt x="44745" y="0"/>
                  </a:cubicBezTo>
                  <a:close/>
                </a:path>
              </a:pathLst>
            </a:custGeom>
            <a:solidFill>
              <a:srgbClr val="E1E7FF"/>
            </a:solidFill>
          </p:spPr>
        </p:sp>
        <p:sp>
          <p:nvSpPr>
            <p:cNvPr name="TextBox 59" id="59"/>
            <p:cNvSpPr txBox="true"/>
            <p:nvPr/>
          </p:nvSpPr>
          <p:spPr>
            <a:xfrm>
              <a:off x="0" y="0"/>
              <a:ext cx="699974" cy="226417"/>
            </a:xfrm>
            <a:prstGeom prst="rect">
              <a:avLst/>
            </a:prstGeom>
          </p:spPr>
          <p:txBody>
            <a:bodyPr anchor="ctr" rtlCol="false" tIns="127000" lIns="127000" bIns="127000" rIns="127000"/>
            <a:lstStyle/>
            <a:p>
              <a:pPr algn="ctr">
                <a:lnSpc>
                  <a:spcPts val="1560"/>
                </a:lnSpc>
              </a:pPr>
              <a:r>
                <a:rPr lang="en-US" sz="1300">
                  <a:solidFill>
                    <a:srgbClr val="004E35"/>
                  </a:solidFill>
                  <a:latin typeface="DM Sans"/>
                  <a:ea typeface="DM Sans"/>
                  <a:cs typeface="DM Sans"/>
                  <a:sym typeface="DM Sans"/>
                </a:rPr>
                <a:t>4.3 Integration with Wheelchair Control</a:t>
              </a:r>
            </a:p>
          </p:txBody>
        </p:sp>
      </p:grpSp>
      <p:grpSp>
        <p:nvGrpSpPr>
          <p:cNvPr name="Group 60" id="60"/>
          <p:cNvGrpSpPr/>
          <p:nvPr/>
        </p:nvGrpSpPr>
        <p:grpSpPr>
          <a:xfrm rot="0">
            <a:off x="9010650" y="6192137"/>
            <a:ext cx="2595360" cy="839509"/>
            <a:chOff x="0" y="0"/>
            <a:chExt cx="699974" cy="226417"/>
          </a:xfrm>
        </p:grpSpPr>
        <p:sp>
          <p:nvSpPr>
            <p:cNvPr name="Freeform 61" id="61"/>
            <p:cNvSpPr/>
            <p:nvPr/>
          </p:nvSpPr>
          <p:spPr>
            <a:xfrm flipH="false" flipV="false" rot="0">
              <a:off x="0" y="0"/>
              <a:ext cx="699974" cy="226417"/>
            </a:xfrm>
            <a:custGeom>
              <a:avLst/>
              <a:gdLst/>
              <a:ahLst/>
              <a:cxnLst/>
              <a:rect r="r" b="b" t="t" l="l"/>
              <a:pathLst>
                <a:path h="226417" w="699974">
                  <a:moveTo>
                    <a:pt x="44745" y="0"/>
                  </a:moveTo>
                  <a:lnTo>
                    <a:pt x="655229" y="0"/>
                  </a:lnTo>
                  <a:cubicBezTo>
                    <a:pt x="679941" y="0"/>
                    <a:pt x="699974" y="20033"/>
                    <a:pt x="699974" y="44745"/>
                  </a:cubicBezTo>
                  <a:lnTo>
                    <a:pt x="699974" y="181673"/>
                  </a:lnTo>
                  <a:cubicBezTo>
                    <a:pt x="699974" y="206385"/>
                    <a:pt x="679941" y="226417"/>
                    <a:pt x="655229" y="226417"/>
                  </a:cubicBezTo>
                  <a:lnTo>
                    <a:pt x="44745" y="226417"/>
                  </a:lnTo>
                  <a:cubicBezTo>
                    <a:pt x="20033" y="226417"/>
                    <a:pt x="0" y="206385"/>
                    <a:pt x="0" y="181673"/>
                  </a:cubicBezTo>
                  <a:lnTo>
                    <a:pt x="0" y="44745"/>
                  </a:lnTo>
                  <a:cubicBezTo>
                    <a:pt x="0" y="20033"/>
                    <a:pt x="20033" y="0"/>
                    <a:pt x="44745" y="0"/>
                  </a:cubicBezTo>
                  <a:close/>
                </a:path>
              </a:pathLst>
            </a:custGeom>
            <a:solidFill>
              <a:srgbClr val="E1E7FF"/>
            </a:solidFill>
          </p:spPr>
        </p:sp>
        <p:sp>
          <p:nvSpPr>
            <p:cNvPr name="TextBox 62" id="62"/>
            <p:cNvSpPr txBox="true"/>
            <p:nvPr/>
          </p:nvSpPr>
          <p:spPr>
            <a:xfrm>
              <a:off x="0" y="0"/>
              <a:ext cx="699974" cy="226417"/>
            </a:xfrm>
            <a:prstGeom prst="rect">
              <a:avLst/>
            </a:prstGeom>
          </p:spPr>
          <p:txBody>
            <a:bodyPr anchor="ctr" rtlCol="false" tIns="127000" lIns="127000" bIns="127000" rIns="127000"/>
            <a:lstStyle/>
            <a:p>
              <a:pPr algn="ctr">
                <a:lnSpc>
                  <a:spcPts val="1560"/>
                </a:lnSpc>
              </a:pPr>
              <a:r>
                <a:rPr lang="en-US" sz="1300">
                  <a:solidFill>
                    <a:srgbClr val="004E35"/>
                  </a:solidFill>
                  <a:latin typeface="DM Sans"/>
                  <a:ea typeface="DM Sans"/>
                  <a:cs typeface="DM Sans"/>
                  <a:sym typeface="DM Sans"/>
                </a:rPr>
                <a:t>4.2 Model Development</a:t>
              </a:r>
            </a:p>
          </p:txBody>
        </p:sp>
      </p:grpSp>
      <p:grpSp>
        <p:nvGrpSpPr>
          <p:cNvPr name="Group 63" id="63"/>
          <p:cNvGrpSpPr/>
          <p:nvPr/>
        </p:nvGrpSpPr>
        <p:grpSpPr>
          <a:xfrm rot="0">
            <a:off x="9010650" y="5203634"/>
            <a:ext cx="2595360" cy="839509"/>
            <a:chOff x="0" y="0"/>
            <a:chExt cx="699974" cy="226417"/>
          </a:xfrm>
        </p:grpSpPr>
        <p:sp>
          <p:nvSpPr>
            <p:cNvPr name="Freeform 64" id="64"/>
            <p:cNvSpPr/>
            <p:nvPr/>
          </p:nvSpPr>
          <p:spPr>
            <a:xfrm flipH="false" flipV="false" rot="0">
              <a:off x="0" y="0"/>
              <a:ext cx="699974" cy="226417"/>
            </a:xfrm>
            <a:custGeom>
              <a:avLst/>
              <a:gdLst/>
              <a:ahLst/>
              <a:cxnLst/>
              <a:rect r="r" b="b" t="t" l="l"/>
              <a:pathLst>
                <a:path h="226417" w="699974">
                  <a:moveTo>
                    <a:pt x="44745" y="0"/>
                  </a:moveTo>
                  <a:lnTo>
                    <a:pt x="655229" y="0"/>
                  </a:lnTo>
                  <a:cubicBezTo>
                    <a:pt x="679941" y="0"/>
                    <a:pt x="699974" y="20033"/>
                    <a:pt x="699974" y="44745"/>
                  </a:cubicBezTo>
                  <a:lnTo>
                    <a:pt x="699974" y="181673"/>
                  </a:lnTo>
                  <a:cubicBezTo>
                    <a:pt x="699974" y="206385"/>
                    <a:pt x="679941" y="226417"/>
                    <a:pt x="655229" y="226417"/>
                  </a:cubicBezTo>
                  <a:lnTo>
                    <a:pt x="44745" y="226417"/>
                  </a:lnTo>
                  <a:cubicBezTo>
                    <a:pt x="20033" y="226417"/>
                    <a:pt x="0" y="206385"/>
                    <a:pt x="0" y="181673"/>
                  </a:cubicBezTo>
                  <a:lnTo>
                    <a:pt x="0" y="44745"/>
                  </a:lnTo>
                  <a:cubicBezTo>
                    <a:pt x="0" y="20033"/>
                    <a:pt x="20033" y="0"/>
                    <a:pt x="44745" y="0"/>
                  </a:cubicBezTo>
                  <a:close/>
                </a:path>
              </a:pathLst>
            </a:custGeom>
            <a:solidFill>
              <a:srgbClr val="E1E7FF"/>
            </a:solidFill>
          </p:spPr>
        </p:sp>
        <p:sp>
          <p:nvSpPr>
            <p:cNvPr name="TextBox 65" id="65"/>
            <p:cNvSpPr txBox="true"/>
            <p:nvPr/>
          </p:nvSpPr>
          <p:spPr>
            <a:xfrm>
              <a:off x="0" y="0"/>
              <a:ext cx="699974" cy="226417"/>
            </a:xfrm>
            <a:prstGeom prst="rect">
              <a:avLst/>
            </a:prstGeom>
          </p:spPr>
          <p:txBody>
            <a:bodyPr anchor="ctr" rtlCol="false" tIns="127000" lIns="127000" bIns="127000" rIns="127000"/>
            <a:lstStyle/>
            <a:p>
              <a:pPr algn="ctr">
                <a:lnSpc>
                  <a:spcPts val="1560"/>
                </a:lnSpc>
              </a:pPr>
              <a:r>
                <a:rPr lang="en-US" sz="1300">
                  <a:solidFill>
                    <a:srgbClr val="004E35"/>
                  </a:solidFill>
                  <a:latin typeface="DM Sans"/>
                  <a:ea typeface="DM Sans"/>
                  <a:cs typeface="DM Sans"/>
                  <a:sym typeface="DM Sans"/>
                </a:rPr>
                <a:t>4.1 Dataset Implementation</a:t>
              </a:r>
            </a:p>
          </p:txBody>
        </p:sp>
      </p:grpSp>
      <p:grpSp>
        <p:nvGrpSpPr>
          <p:cNvPr name="Group 66" id="66"/>
          <p:cNvGrpSpPr/>
          <p:nvPr/>
        </p:nvGrpSpPr>
        <p:grpSpPr>
          <a:xfrm rot="0">
            <a:off x="9010650" y="4452195"/>
            <a:ext cx="2595360" cy="602445"/>
            <a:chOff x="0" y="0"/>
            <a:chExt cx="699974" cy="162481"/>
          </a:xfrm>
        </p:grpSpPr>
        <p:sp>
          <p:nvSpPr>
            <p:cNvPr name="Freeform 67" id="67"/>
            <p:cNvSpPr/>
            <p:nvPr/>
          </p:nvSpPr>
          <p:spPr>
            <a:xfrm flipH="false" flipV="false" rot="0">
              <a:off x="0" y="0"/>
              <a:ext cx="699974" cy="162481"/>
            </a:xfrm>
            <a:custGeom>
              <a:avLst/>
              <a:gdLst/>
              <a:ahLst/>
              <a:cxnLst/>
              <a:rect r="r" b="b" t="t" l="l"/>
              <a:pathLst>
                <a:path h="162481" w="699974">
                  <a:moveTo>
                    <a:pt x="29830" y="0"/>
                  </a:moveTo>
                  <a:lnTo>
                    <a:pt x="670144" y="0"/>
                  </a:lnTo>
                  <a:cubicBezTo>
                    <a:pt x="686619" y="0"/>
                    <a:pt x="699974" y="13355"/>
                    <a:pt x="699974" y="29830"/>
                  </a:cubicBezTo>
                  <a:lnTo>
                    <a:pt x="699974" y="132651"/>
                  </a:lnTo>
                  <a:cubicBezTo>
                    <a:pt x="699974" y="140562"/>
                    <a:pt x="696831" y="148150"/>
                    <a:pt x="691237" y="153744"/>
                  </a:cubicBezTo>
                  <a:cubicBezTo>
                    <a:pt x="685643" y="159338"/>
                    <a:pt x="678056" y="162481"/>
                    <a:pt x="670144" y="162481"/>
                  </a:cubicBezTo>
                  <a:lnTo>
                    <a:pt x="29830" y="162481"/>
                  </a:lnTo>
                  <a:cubicBezTo>
                    <a:pt x="13355" y="162481"/>
                    <a:pt x="0" y="149126"/>
                    <a:pt x="0" y="132651"/>
                  </a:cubicBezTo>
                  <a:lnTo>
                    <a:pt x="0" y="29830"/>
                  </a:lnTo>
                  <a:cubicBezTo>
                    <a:pt x="0" y="21918"/>
                    <a:pt x="3143" y="14331"/>
                    <a:pt x="8737" y="8737"/>
                  </a:cubicBezTo>
                  <a:cubicBezTo>
                    <a:pt x="14331" y="3143"/>
                    <a:pt x="21918" y="0"/>
                    <a:pt x="29830" y="0"/>
                  </a:cubicBezTo>
                  <a:close/>
                </a:path>
              </a:pathLst>
            </a:custGeom>
            <a:solidFill>
              <a:srgbClr val="A7C2FF"/>
            </a:solidFill>
          </p:spPr>
        </p:sp>
        <p:sp>
          <p:nvSpPr>
            <p:cNvPr name="TextBox 68" id="68"/>
            <p:cNvSpPr txBox="true"/>
            <p:nvPr/>
          </p:nvSpPr>
          <p:spPr>
            <a:xfrm>
              <a:off x="0" y="0"/>
              <a:ext cx="699974" cy="162481"/>
            </a:xfrm>
            <a:prstGeom prst="rect">
              <a:avLst/>
            </a:prstGeom>
          </p:spPr>
          <p:txBody>
            <a:bodyPr anchor="ctr" rtlCol="false" tIns="127000" lIns="127000" bIns="127000" rIns="127000"/>
            <a:lstStyle/>
            <a:p>
              <a:pPr algn="ctr">
                <a:lnSpc>
                  <a:spcPts val="1680"/>
                </a:lnSpc>
              </a:pPr>
              <a:r>
                <a:rPr lang="en-US" sz="1400">
                  <a:solidFill>
                    <a:srgbClr val="004E35"/>
                  </a:solidFill>
                  <a:latin typeface="DM Sans Bold"/>
                  <a:ea typeface="DM Sans Bold"/>
                  <a:cs typeface="DM Sans Bold"/>
                  <a:sym typeface="DM Sans Bold"/>
                </a:rPr>
                <a:t>4. Implementation Phase</a:t>
              </a:r>
            </a:p>
          </p:txBody>
        </p:sp>
      </p:grpSp>
      <p:grpSp>
        <p:nvGrpSpPr>
          <p:cNvPr name="Group 69" id="69"/>
          <p:cNvGrpSpPr/>
          <p:nvPr/>
        </p:nvGrpSpPr>
        <p:grpSpPr>
          <a:xfrm rot="0">
            <a:off x="12059612" y="7180639"/>
            <a:ext cx="2595360" cy="839509"/>
            <a:chOff x="0" y="0"/>
            <a:chExt cx="699974" cy="226417"/>
          </a:xfrm>
        </p:grpSpPr>
        <p:sp>
          <p:nvSpPr>
            <p:cNvPr name="Freeform 70" id="70"/>
            <p:cNvSpPr/>
            <p:nvPr/>
          </p:nvSpPr>
          <p:spPr>
            <a:xfrm flipH="false" flipV="false" rot="0">
              <a:off x="0" y="0"/>
              <a:ext cx="699974" cy="226417"/>
            </a:xfrm>
            <a:custGeom>
              <a:avLst/>
              <a:gdLst/>
              <a:ahLst/>
              <a:cxnLst/>
              <a:rect r="r" b="b" t="t" l="l"/>
              <a:pathLst>
                <a:path h="226417" w="699974">
                  <a:moveTo>
                    <a:pt x="44745" y="0"/>
                  </a:moveTo>
                  <a:lnTo>
                    <a:pt x="655229" y="0"/>
                  </a:lnTo>
                  <a:cubicBezTo>
                    <a:pt x="679941" y="0"/>
                    <a:pt x="699974" y="20033"/>
                    <a:pt x="699974" y="44745"/>
                  </a:cubicBezTo>
                  <a:lnTo>
                    <a:pt x="699974" y="181673"/>
                  </a:lnTo>
                  <a:cubicBezTo>
                    <a:pt x="699974" y="206385"/>
                    <a:pt x="679941" y="226417"/>
                    <a:pt x="655229" y="226417"/>
                  </a:cubicBezTo>
                  <a:lnTo>
                    <a:pt x="44745" y="226417"/>
                  </a:lnTo>
                  <a:cubicBezTo>
                    <a:pt x="20033" y="226417"/>
                    <a:pt x="0" y="206385"/>
                    <a:pt x="0" y="181673"/>
                  </a:cubicBezTo>
                  <a:lnTo>
                    <a:pt x="0" y="44745"/>
                  </a:lnTo>
                  <a:cubicBezTo>
                    <a:pt x="0" y="20033"/>
                    <a:pt x="20033" y="0"/>
                    <a:pt x="44745" y="0"/>
                  </a:cubicBezTo>
                  <a:close/>
                </a:path>
              </a:pathLst>
            </a:custGeom>
            <a:solidFill>
              <a:srgbClr val="E1E7FF"/>
            </a:solidFill>
          </p:spPr>
        </p:sp>
        <p:sp>
          <p:nvSpPr>
            <p:cNvPr name="TextBox 71" id="71"/>
            <p:cNvSpPr txBox="true"/>
            <p:nvPr/>
          </p:nvSpPr>
          <p:spPr>
            <a:xfrm>
              <a:off x="0" y="0"/>
              <a:ext cx="699974" cy="226417"/>
            </a:xfrm>
            <a:prstGeom prst="rect">
              <a:avLst/>
            </a:prstGeom>
          </p:spPr>
          <p:txBody>
            <a:bodyPr anchor="ctr" rtlCol="false" tIns="127000" lIns="127000" bIns="127000" rIns="127000"/>
            <a:lstStyle/>
            <a:p>
              <a:pPr algn="ctr">
                <a:lnSpc>
                  <a:spcPts val="1560"/>
                </a:lnSpc>
              </a:pPr>
              <a:r>
                <a:rPr lang="en-US" sz="1300">
                  <a:solidFill>
                    <a:srgbClr val="004E35"/>
                  </a:solidFill>
                  <a:latin typeface="DM Sans"/>
                  <a:ea typeface="DM Sans"/>
                  <a:cs typeface="DM Sans"/>
                  <a:sym typeface="DM Sans"/>
                </a:rPr>
                <a:t>5.3 User Acceptance Testing</a:t>
              </a:r>
            </a:p>
          </p:txBody>
        </p:sp>
      </p:grpSp>
      <p:grpSp>
        <p:nvGrpSpPr>
          <p:cNvPr name="Group 72" id="72"/>
          <p:cNvGrpSpPr/>
          <p:nvPr/>
        </p:nvGrpSpPr>
        <p:grpSpPr>
          <a:xfrm rot="0">
            <a:off x="15319321" y="7180639"/>
            <a:ext cx="2595360" cy="839509"/>
            <a:chOff x="0" y="0"/>
            <a:chExt cx="699974" cy="226417"/>
          </a:xfrm>
        </p:grpSpPr>
        <p:sp>
          <p:nvSpPr>
            <p:cNvPr name="Freeform 73" id="73"/>
            <p:cNvSpPr/>
            <p:nvPr/>
          </p:nvSpPr>
          <p:spPr>
            <a:xfrm flipH="false" flipV="false" rot="0">
              <a:off x="0" y="0"/>
              <a:ext cx="699974" cy="226417"/>
            </a:xfrm>
            <a:custGeom>
              <a:avLst/>
              <a:gdLst/>
              <a:ahLst/>
              <a:cxnLst/>
              <a:rect r="r" b="b" t="t" l="l"/>
              <a:pathLst>
                <a:path h="226417" w="699974">
                  <a:moveTo>
                    <a:pt x="44745" y="0"/>
                  </a:moveTo>
                  <a:lnTo>
                    <a:pt x="655229" y="0"/>
                  </a:lnTo>
                  <a:cubicBezTo>
                    <a:pt x="679941" y="0"/>
                    <a:pt x="699974" y="20033"/>
                    <a:pt x="699974" y="44745"/>
                  </a:cubicBezTo>
                  <a:lnTo>
                    <a:pt x="699974" y="181673"/>
                  </a:lnTo>
                  <a:cubicBezTo>
                    <a:pt x="699974" y="206385"/>
                    <a:pt x="679941" y="226417"/>
                    <a:pt x="655229" y="226417"/>
                  </a:cubicBezTo>
                  <a:lnTo>
                    <a:pt x="44745" y="226417"/>
                  </a:lnTo>
                  <a:cubicBezTo>
                    <a:pt x="20033" y="226417"/>
                    <a:pt x="0" y="206385"/>
                    <a:pt x="0" y="181673"/>
                  </a:cubicBezTo>
                  <a:lnTo>
                    <a:pt x="0" y="44745"/>
                  </a:lnTo>
                  <a:cubicBezTo>
                    <a:pt x="0" y="20033"/>
                    <a:pt x="20033" y="0"/>
                    <a:pt x="44745" y="0"/>
                  </a:cubicBezTo>
                  <a:close/>
                </a:path>
              </a:pathLst>
            </a:custGeom>
            <a:solidFill>
              <a:srgbClr val="E1E7FF"/>
            </a:solidFill>
          </p:spPr>
        </p:sp>
        <p:sp>
          <p:nvSpPr>
            <p:cNvPr name="TextBox 74" id="74"/>
            <p:cNvSpPr txBox="true"/>
            <p:nvPr/>
          </p:nvSpPr>
          <p:spPr>
            <a:xfrm>
              <a:off x="0" y="0"/>
              <a:ext cx="699974" cy="226417"/>
            </a:xfrm>
            <a:prstGeom prst="rect">
              <a:avLst/>
            </a:prstGeom>
          </p:spPr>
          <p:txBody>
            <a:bodyPr anchor="ctr" rtlCol="false" tIns="127000" lIns="127000" bIns="127000" rIns="127000"/>
            <a:lstStyle/>
            <a:p>
              <a:pPr algn="ctr">
                <a:lnSpc>
                  <a:spcPts val="1560"/>
                </a:lnSpc>
              </a:pPr>
              <a:r>
                <a:rPr lang="en-US" sz="1300">
                  <a:solidFill>
                    <a:srgbClr val="004E35"/>
                  </a:solidFill>
                  <a:latin typeface="DM Sans"/>
                  <a:ea typeface="DM Sans"/>
                  <a:cs typeface="DM Sans"/>
                  <a:sym typeface="DM Sans"/>
                </a:rPr>
                <a:t>6.3 Research Paper and Final Report</a:t>
              </a:r>
            </a:p>
          </p:txBody>
        </p:sp>
      </p:grpSp>
      <p:grpSp>
        <p:nvGrpSpPr>
          <p:cNvPr name="Group 75" id="75"/>
          <p:cNvGrpSpPr/>
          <p:nvPr/>
        </p:nvGrpSpPr>
        <p:grpSpPr>
          <a:xfrm rot="0">
            <a:off x="12059612" y="6192137"/>
            <a:ext cx="2595360" cy="839509"/>
            <a:chOff x="0" y="0"/>
            <a:chExt cx="699974" cy="226417"/>
          </a:xfrm>
        </p:grpSpPr>
        <p:sp>
          <p:nvSpPr>
            <p:cNvPr name="Freeform 76" id="76"/>
            <p:cNvSpPr/>
            <p:nvPr/>
          </p:nvSpPr>
          <p:spPr>
            <a:xfrm flipH="false" flipV="false" rot="0">
              <a:off x="0" y="0"/>
              <a:ext cx="699974" cy="226417"/>
            </a:xfrm>
            <a:custGeom>
              <a:avLst/>
              <a:gdLst/>
              <a:ahLst/>
              <a:cxnLst/>
              <a:rect r="r" b="b" t="t" l="l"/>
              <a:pathLst>
                <a:path h="226417" w="699974">
                  <a:moveTo>
                    <a:pt x="44745" y="0"/>
                  </a:moveTo>
                  <a:lnTo>
                    <a:pt x="655229" y="0"/>
                  </a:lnTo>
                  <a:cubicBezTo>
                    <a:pt x="679941" y="0"/>
                    <a:pt x="699974" y="20033"/>
                    <a:pt x="699974" y="44745"/>
                  </a:cubicBezTo>
                  <a:lnTo>
                    <a:pt x="699974" y="181673"/>
                  </a:lnTo>
                  <a:cubicBezTo>
                    <a:pt x="699974" y="206385"/>
                    <a:pt x="679941" y="226417"/>
                    <a:pt x="655229" y="226417"/>
                  </a:cubicBezTo>
                  <a:lnTo>
                    <a:pt x="44745" y="226417"/>
                  </a:lnTo>
                  <a:cubicBezTo>
                    <a:pt x="20033" y="226417"/>
                    <a:pt x="0" y="206385"/>
                    <a:pt x="0" y="181673"/>
                  </a:cubicBezTo>
                  <a:lnTo>
                    <a:pt x="0" y="44745"/>
                  </a:lnTo>
                  <a:cubicBezTo>
                    <a:pt x="0" y="20033"/>
                    <a:pt x="20033" y="0"/>
                    <a:pt x="44745" y="0"/>
                  </a:cubicBezTo>
                  <a:close/>
                </a:path>
              </a:pathLst>
            </a:custGeom>
            <a:solidFill>
              <a:srgbClr val="E1E7FF"/>
            </a:solidFill>
          </p:spPr>
        </p:sp>
        <p:sp>
          <p:nvSpPr>
            <p:cNvPr name="TextBox 77" id="77"/>
            <p:cNvSpPr txBox="true"/>
            <p:nvPr/>
          </p:nvSpPr>
          <p:spPr>
            <a:xfrm>
              <a:off x="0" y="0"/>
              <a:ext cx="699974" cy="226417"/>
            </a:xfrm>
            <a:prstGeom prst="rect">
              <a:avLst/>
            </a:prstGeom>
          </p:spPr>
          <p:txBody>
            <a:bodyPr anchor="ctr" rtlCol="false" tIns="127000" lIns="127000" bIns="127000" rIns="127000"/>
            <a:lstStyle/>
            <a:p>
              <a:pPr algn="ctr">
                <a:lnSpc>
                  <a:spcPts val="1560"/>
                </a:lnSpc>
              </a:pPr>
              <a:r>
                <a:rPr lang="en-US" sz="1300">
                  <a:solidFill>
                    <a:srgbClr val="004E35"/>
                  </a:solidFill>
                  <a:latin typeface="DM Sans"/>
                  <a:ea typeface="DM Sans"/>
                  <a:cs typeface="DM Sans"/>
                  <a:sym typeface="DM Sans"/>
                </a:rPr>
                <a:t>5.2 System Integration Testing</a:t>
              </a:r>
            </a:p>
          </p:txBody>
        </p:sp>
      </p:grpSp>
      <p:grpSp>
        <p:nvGrpSpPr>
          <p:cNvPr name="Group 78" id="78"/>
          <p:cNvGrpSpPr/>
          <p:nvPr/>
        </p:nvGrpSpPr>
        <p:grpSpPr>
          <a:xfrm rot="0">
            <a:off x="15319321" y="6192137"/>
            <a:ext cx="2595360" cy="839509"/>
            <a:chOff x="0" y="0"/>
            <a:chExt cx="699974" cy="226417"/>
          </a:xfrm>
        </p:grpSpPr>
        <p:sp>
          <p:nvSpPr>
            <p:cNvPr name="Freeform 79" id="79"/>
            <p:cNvSpPr/>
            <p:nvPr/>
          </p:nvSpPr>
          <p:spPr>
            <a:xfrm flipH="false" flipV="false" rot="0">
              <a:off x="0" y="0"/>
              <a:ext cx="699974" cy="226417"/>
            </a:xfrm>
            <a:custGeom>
              <a:avLst/>
              <a:gdLst/>
              <a:ahLst/>
              <a:cxnLst/>
              <a:rect r="r" b="b" t="t" l="l"/>
              <a:pathLst>
                <a:path h="226417" w="699974">
                  <a:moveTo>
                    <a:pt x="44745" y="0"/>
                  </a:moveTo>
                  <a:lnTo>
                    <a:pt x="655229" y="0"/>
                  </a:lnTo>
                  <a:cubicBezTo>
                    <a:pt x="679941" y="0"/>
                    <a:pt x="699974" y="20033"/>
                    <a:pt x="699974" y="44745"/>
                  </a:cubicBezTo>
                  <a:lnTo>
                    <a:pt x="699974" y="181673"/>
                  </a:lnTo>
                  <a:cubicBezTo>
                    <a:pt x="699974" y="206385"/>
                    <a:pt x="679941" y="226417"/>
                    <a:pt x="655229" y="226417"/>
                  </a:cubicBezTo>
                  <a:lnTo>
                    <a:pt x="44745" y="226417"/>
                  </a:lnTo>
                  <a:cubicBezTo>
                    <a:pt x="20033" y="226417"/>
                    <a:pt x="0" y="206385"/>
                    <a:pt x="0" y="181673"/>
                  </a:cubicBezTo>
                  <a:lnTo>
                    <a:pt x="0" y="44745"/>
                  </a:lnTo>
                  <a:cubicBezTo>
                    <a:pt x="0" y="20033"/>
                    <a:pt x="20033" y="0"/>
                    <a:pt x="44745" y="0"/>
                  </a:cubicBezTo>
                  <a:close/>
                </a:path>
              </a:pathLst>
            </a:custGeom>
            <a:solidFill>
              <a:srgbClr val="E1E7FF"/>
            </a:solidFill>
          </p:spPr>
        </p:sp>
        <p:sp>
          <p:nvSpPr>
            <p:cNvPr name="TextBox 80" id="80"/>
            <p:cNvSpPr txBox="true"/>
            <p:nvPr/>
          </p:nvSpPr>
          <p:spPr>
            <a:xfrm>
              <a:off x="0" y="0"/>
              <a:ext cx="699974" cy="226417"/>
            </a:xfrm>
            <a:prstGeom prst="rect">
              <a:avLst/>
            </a:prstGeom>
          </p:spPr>
          <p:txBody>
            <a:bodyPr anchor="ctr" rtlCol="false" tIns="127000" lIns="127000" bIns="127000" rIns="127000"/>
            <a:lstStyle/>
            <a:p>
              <a:pPr algn="ctr">
                <a:lnSpc>
                  <a:spcPts val="1560"/>
                </a:lnSpc>
              </a:pPr>
              <a:r>
                <a:rPr lang="en-US" sz="1300">
                  <a:solidFill>
                    <a:srgbClr val="004E35"/>
                  </a:solidFill>
                  <a:latin typeface="DM Sans"/>
                  <a:ea typeface="DM Sans"/>
                  <a:cs typeface="DM Sans"/>
                  <a:sym typeface="DM Sans"/>
                </a:rPr>
                <a:t>6.2 Training and Support</a:t>
              </a:r>
            </a:p>
          </p:txBody>
        </p:sp>
      </p:grpSp>
      <p:grpSp>
        <p:nvGrpSpPr>
          <p:cNvPr name="Group 81" id="81"/>
          <p:cNvGrpSpPr/>
          <p:nvPr/>
        </p:nvGrpSpPr>
        <p:grpSpPr>
          <a:xfrm rot="0">
            <a:off x="12059612" y="5203634"/>
            <a:ext cx="2595360" cy="839509"/>
            <a:chOff x="0" y="0"/>
            <a:chExt cx="699974" cy="226417"/>
          </a:xfrm>
        </p:grpSpPr>
        <p:sp>
          <p:nvSpPr>
            <p:cNvPr name="Freeform 82" id="82"/>
            <p:cNvSpPr/>
            <p:nvPr/>
          </p:nvSpPr>
          <p:spPr>
            <a:xfrm flipH="false" flipV="false" rot="0">
              <a:off x="0" y="0"/>
              <a:ext cx="699974" cy="226417"/>
            </a:xfrm>
            <a:custGeom>
              <a:avLst/>
              <a:gdLst/>
              <a:ahLst/>
              <a:cxnLst/>
              <a:rect r="r" b="b" t="t" l="l"/>
              <a:pathLst>
                <a:path h="226417" w="699974">
                  <a:moveTo>
                    <a:pt x="44745" y="0"/>
                  </a:moveTo>
                  <a:lnTo>
                    <a:pt x="655229" y="0"/>
                  </a:lnTo>
                  <a:cubicBezTo>
                    <a:pt x="679941" y="0"/>
                    <a:pt x="699974" y="20033"/>
                    <a:pt x="699974" y="44745"/>
                  </a:cubicBezTo>
                  <a:lnTo>
                    <a:pt x="699974" y="181673"/>
                  </a:lnTo>
                  <a:cubicBezTo>
                    <a:pt x="699974" y="206385"/>
                    <a:pt x="679941" y="226417"/>
                    <a:pt x="655229" y="226417"/>
                  </a:cubicBezTo>
                  <a:lnTo>
                    <a:pt x="44745" y="226417"/>
                  </a:lnTo>
                  <a:cubicBezTo>
                    <a:pt x="20033" y="226417"/>
                    <a:pt x="0" y="206385"/>
                    <a:pt x="0" y="181673"/>
                  </a:cubicBezTo>
                  <a:lnTo>
                    <a:pt x="0" y="44745"/>
                  </a:lnTo>
                  <a:cubicBezTo>
                    <a:pt x="0" y="20033"/>
                    <a:pt x="20033" y="0"/>
                    <a:pt x="44745" y="0"/>
                  </a:cubicBezTo>
                  <a:close/>
                </a:path>
              </a:pathLst>
            </a:custGeom>
            <a:solidFill>
              <a:srgbClr val="E1E7FF"/>
            </a:solidFill>
          </p:spPr>
        </p:sp>
        <p:sp>
          <p:nvSpPr>
            <p:cNvPr name="TextBox 83" id="83"/>
            <p:cNvSpPr txBox="true"/>
            <p:nvPr/>
          </p:nvSpPr>
          <p:spPr>
            <a:xfrm>
              <a:off x="0" y="0"/>
              <a:ext cx="699974" cy="226417"/>
            </a:xfrm>
            <a:prstGeom prst="rect">
              <a:avLst/>
            </a:prstGeom>
          </p:spPr>
          <p:txBody>
            <a:bodyPr anchor="ctr" rtlCol="false" tIns="127000" lIns="127000" bIns="127000" rIns="127000"/>
            <a:lstStyle/>
            <a:p>
              <a:pPr algn="ctr">
                <a:lnSpc>
                  <a:spcPts val="1560"/>
                </a:lnSpc>
              </a:pPr>
              <a:r>
                <a:rPr lang="en-US" sz="1300">
                  <a:solidFill>
                    <a:srgbClr val="004E35"/>
                  </a:solidFill>
                  <a:latin typeface="DM Sans"/>
                  <a:ea typeface="DM Sans"/>
                  <a:cs typeface="DM Sans"/>
                  <a:sym typeface="DM Sans"/>
                </a:rPr>
                <a:t>5.1 Model Testing and Validation</a:t>
              </a:r>
            </a:p>
          </p:txBody>
        </p:sp>
      </p:grpSp>
      <p:grpSp>
        <p:nvGrpSpPr>
          <p:cNvPr name="Group 84" id="84"/>
          <p:cNvGrpSpPr/>
          <p:nvPr/>
        </p:nvGrpSpPr>
        <p:grpSpPr>
          <a:xfrm rot="0">
            <a:off x="15319321" y="5203634"/>
            <a:ext cx="2595360" cy="839509"/>
            <a:chOff x="0" y="0"/>
            <a:chExt cx="699974" cy="226417"/>
          </a:xfrm>
        </p:grpSpPr>
        <p:sp>
          <p:nvSpPr>
            <p:cNvPr name="Freeform 85" id="85"/>
            <p:cNvSpPr/>
            <p:nvPr/>
          </p:nvSpPr>
          <p:spPr>
            <a:xfrm flipH="false" flipV="false" rot="0">
              <a:off x="0" y="0"/>
              <a:ext cx="699974" cy="226417"/>
            </a:xfrm>
            <a:custGeom>
              <a:avLst/>
              <a:gdLst/>
              <a:ahLst/>
              <a:cxnLst/>
              <a:rect r="r" b="b" t="t" l="l"/>
              <a:pathLst>
                <a:path h="226417" w="699974">
                  <a:moveTo>
                    <a:pt x="44745" y="0"/>
                  </a:moveTo>
                  <a:lnTo>
                    <a:pt x="655229" y="0"/>
                  </a:lnTo>
                  <a:cubicBezTo>
                    <a:pt x="679941" y="0"/>
                    <a:pt x="699974" y="20033"/>
                    <a:pt x="699974" y="44745"/>
                  </a:cubicBezTo>
                  <a:lnTo>
                    <a:pt x="699974" y="181673"/>
                  </a:lnTo>
                  <a:cubicBezTo>
                    <a:pt x="699974" y="206385"/>
                    <a:pt x="679941" y="226417"/>
                    <a:pt x="655229" y="226417"/>
                  </a:cubicBezTo>
                  <a:lnTo>
                    <a:pt x="44745" y="226417"/>
                  </a:lnTo>
                  <a:cubicBezTo>
                    <a:pt x="20033" y="226417"/>
                    <a:pt x="0" y="206385"/>
                    <a:pt x="0" y="181673"/>
                  </a:cubicBezTo>
                  <a:lnTo>
                    <a:pt x="0" y="44745"/>
                  </a:lnTo>
                  <a:cubicBezTo>
                    <a:pt x="0" y="20033"/>
                    <a:pt x="20033" y="0"/>
                    <a:pt x="44745" y="0"/>
                  </a:cubicBezTo>
                  <a:close/>
                </a:path>
              </a:pathLst>
            </a:custGeom>
            <a:solidFill>
              <a:srgbClr val="E1E7FF"/>
            </a:solidFill>
          </p:spPr>
        </p:sp>
        <p:sp>
          <p:nvSpPr>
            <p:cNvPr name="TextBox 86" id="86"/>
            <p:cNvSpPr txBox="true"/>
            <p:nvPr/>
          </p:nvSpPr>
          <p:spPr>
            <a:xfrm>
              <a:off x="0" y="0"/>
              <a:ext cx="699974" cy="226417"/>
            </a:xfrm>
            <a:prstGeom prst="rect">
              <a:avLst/>
            </a:prstGeom>
          </p:spPr>
          <p:txBody>
            <a:bodyPr anchor="ctr" rtlCol="false" tIns="127000" lIns="127000" bIns="127000" rIns="127000"/>
            <a:lstStyle/>
            <a:p>
              <a:pPr algn="ctr">
                <a:lnSpc>
                  <a:spcPts val="1560"/>
                </a:lnSpc>
              </a:pPr>
              <a:r>
                <a:rPr lang="en-US" sz="1300">
                  <a:solidFill>
                    <a:srgbClr val="004E35"/>
                  </a:solidFill>
                  <a:latin typeface="DM Sans"/>
                  <a:ea typeface="DM Sans"/>
                  <a:cs typeface="DM Sans"/>
                  <a:sym typeface="DM Sans"/>
                </a:rPr>
                <a:t>6.1 Documentation</a:t>
              </a:r>
            </a:p>
          </p:txBody>
        </p:sp>
      </p:grpSp>
      <p:grpSp>
        <p:nvGrpSpPr>
          <p:cNvPr name="Group 87" id="87"/>
          <p:cNvGrpSpPr/>
          <p:nvPr/>
        </p:nvGrpSpPr>
        <p:grpSpPr>
          <a:xfrm rot="0">
            <a:off x="12059612" y="4452195"/>
            <a:ext cx="2595360" cy="602445"/>
            <a:chOff x="0" y="0"/>
            <a:chExt cx="699974" cy="162481"/>
          </a:xfrm>
        </p:grpSpPr>
        <p:sp>
          <p:nvSpPr>
            <p:cNvPr name="Freeform 88" id="88"/>
            <p:cNvSpPr/>
            <p:nvPr/>
          </p:nvSpPr>
          <p:spPr>
            <a:xfrm flipH="false" flipV="false" rot="0">
              <a:off x="0" y="0"/>
              <a:ext cx="699974" cy="162481"/>
            </a:xfrm>
            <a:custGeom>
              <a:avLst/>
              <a:gdLst/>
              <a:ahLst/>
              <a:cxnLst/>
              <a:rect r="r" b="b" t="t" l="l"/>
              <a:pathLst>
                <a:path h="162481" w="699974">
                  <a:moveTo>
                    <a:pt x="29830" y="0"/>
                  </a:moveTo>
                  <a:lnTo>
                    <a:pt x="670144" y="0"/>
                  </a:lnTo>
                  <a:cubicBezTo>
                    <a:pt x="686619" y="0"/>
                    <a:pt x="699974" y="13355"/>
                    <a:pt x="699974" y="29830"/>
                  </a:cubicBezTo>
                  <a:lnTo>
                    <a:pt x="699974" y="132651"/>
                  </a:lnTo>
                  <a:cubicBezTo>
                    <a:pt x="699974" y="140562"/>
                    <a:pt x="696831" y="148150"/>
                    <a:pt x="691237" y="153744"/>
                  </a:cubicBezTo>
                  <a:cubicBezTo>
                    <a:pt x="685643" y="159338"/>
                    <a:pt x="678056" y="162481"/>
                    <a:pt x="670144" y="162481"/>
                  </a:cubicBezTo>
                  <a:lnTo>
                    <a:pt x="29830" y="162481"/>
                  </a:lnTo>
                  <a:cubicBezTo>
                    <a:pt x="13355" y="162481"/>
                    <a:pt x="0" y="149126"/>
                    <a:pt x="0" y="132651"/>
                  </a:cubicBezTo>
                  <a:lnTo>
                    <a:pt x="0" y="29830"/>
                  </a:lnTo>
                  <a:cubicBezTo>
                    <a:pt x="0" y="21918"/>
                    <a:pt x="3143" y="14331"/>
                    <a:pt x="8737" y="8737"/>
                  </a:cubicBezTo>
                  <a:cubicBezTo>
                    <a:pt x="14331" y="3143"/>
                    <a:pt x="21918" y="0"/>
                    <a:pt x="29830" y="0"/>
                  </a:cubicBezTo>
                  <a:close/>
                </a:path>
              </a:pathLst>
            </a:custGeom>
            <a:solidFill>
              <a:srgbClr val="A7C2FF"/>
            </a:solidFill>
          </p:spPr>
        </p:sp>
        <p:sp>
          <p:nvSpPr>
            <p:cNvPr name="TextBox 89" id="89"/>
            <p:cNvSpPr txBox="true"/>
            <p:nvPr/>
          </p:nvSpPr>
          <p:spPr>
            <a:xfrm>
              <a:off x="0" y="0"/>
              <a:ext cx="699974" cy="162481"/>
            </a:xfrm>
            <a:prstGeom prst="rect">
              <a:avLst/>
            </a:prstGeom>
          </p:spPr>
          <p:txBody>
            <a:bodyPr anchor="ctr" rtlCol="false" tIns="127000" lIns="127000" bIns="127000" rIns="127000"/>
            <a:lstStyle/>
            <a:p>
              <a:pPr algn="ctr">
                <a:lnSpc>
                  <a:spcPts val="1680"/>
                </a:lnSpc>
              </a:pPr>
              <a:r>
                <a:rPr lang="en-US" sz="1400">
                  <a:solidFill>
                    <a:srgbClr val="004E35"/>
                  </a:solidFill>
                  <a:latin typeface="DM Sans Bold"/>
                  <a:ea typeface="DM Sans Bold"/>
                  <a:cs typeface="DM Sans Bold"/>
                  <a:sym typeface="DM Sans Bold"/>
                </a:rPr>
                <a:t>5. Testing Phase</a:t>
              </a:r>
            </a:p>
          </p:txBody>
        </p:sp>
      </p:grpSp>
      <p:grpSp>
        <p:nvGrpSpPr>
          <p:cNvPr name="Group 90" id="90"/>
          <p:cNvGrpSpPr/>
          <p:nvPr/>
        </p:nvGrpSpPr>
        <p:grpSpPr>
          <a:xfrm rot="0">
            <a:off x="15319321" y="4452195"/>
            <a:ext cx="2595360" cy="602445"/>
            <a:chOff x="0" y="0"/>
            <a:chExt cx="699974" cy="162481"/>
          </a:xfrm>
        </p:grpSpPr>
        <p:sp>
          <p:nvSpPr>
            <p:cNvPr name="Freeform 91" id="91"/>
            <p:cNvSpPr/>
            <p:nvPr/>
          </p:nvSpPr>
          <p:spPr>
            <a:xfrm flipH="false" flipV="false" rot="0">
              <a:off x="0" y="0"/>
              <a:ext cx="699974" cy="162481"/>
            </a:xfrm>
            <a:custGeom>
              <a:avLst/>
              <a:gdLst/>
              <a:ahLst/>
              <a:cxnLst/>
              <a:rect r="r" b="b" t="t" l="l"/>
              <a:pathLst>
                <a:path h="162481" w="699974">
                  <a:moveTo>
                    <a:pt x="29830" y="0"/>
                  </a:moveTo>
                  <a:lnTo>
                    <a:pt x="670144" y="0"/>
                  </a:lnTo>
                  <a:cubicBezTo>
                    <a:pt x="686619" y="0"/>
                    <a:pt x="699974" y="13355"/>
                    <a:pt x="699974" y="29830"/>
                  </a:cubicBezTo>
                  <a:lnTo>
                    <a:pt x="699974" y="132651"/>
                  </a:lnTo>
                  <a:cubicBezTo>
                    <a:pt x="699974" y="140562"/>
                    <a:pt x="696831" y="148150"/>
                    <a:pt x="691237" y="153744"/>
                  </a:cubicBezTo>
                  <a:cubicBezTo>
                    <a:pt x="685643" y="159338"/>
                    <a:pt x="678056" y="162481"/>
                    <a:pt x="670144" y="162481"/>
                  </a:cubicBezTo>
                  <a:lnTo>
                    <a:pt x="29830" y="162481"/>
                  </a:lnTo>
                  <a:cubicBezTo>
                    <a:pt x="13355" y="162481"/>
                    <a:pt x="0" y="149126"/>
                    <a:pt x="0" y="132651"/>
                  </a:cubicBezTo>
                  <a:lnTo>
                    <a:pt x="0" y="29830"/>
                  </a:lnTo>
                  <a:cubicBezTo>
                    <a:pt x="0" y="21918"/>
                    <a:pt x="3143" y="14331"/>
                    <a:pt x="8737" y="8737"/>
                  </a:cubicBezTo>
                  <a:cubicBezTo>
                    <a:pt x="14331" y="3143"/>
                    <a:pt x="21918" y="0"/>
                    <a:pt x="29830" y="0"/>
                  </a:cubicBezTo>
                  <a:close/>
                </a:path>
              </a:pathLst>
            </a:custGeom>
            <a:solidFill>
              <a:srgbClr val="A7C2FF"/>
            </a:solidFill>
          </p:spPr>
        </p:sp>
        <p:sp>
          <p:nvSpPr>
            <p:cNvPr name="TextBox 92" id="92"/>
            <p:cNvSpPr txBox="true"/>
            <p:nvPr/>
          </p:nvSpPr>
          <p:spPr>
            <a:xfrm>
              <a:off x="0" y="0"/>
              <a:ext cx="699974" cy="162481"/>
            </a:xfrm>
            <a:prstGeom prst="rect">
              <a:avLst/>
            </a:prstGeom>
          </p:spPr>
          <p:txBody>
            <a:bodyPr anchor="ctr" rtlCol="false" tIns="127000" lIns="127000" bIns="127000" rIns="127000"/>
            <a:lstStyle/>
            <a:p>
              <a:pPr algn="ctr">
                <a:lnSpc>
                  <a:spcPts val="1680"/>
                </a:lnSpc>
              </a:pPr>
              <a:r>
                <a:rPr lang="en-US" sz="1400">
                  <a:solidFill>
                    <a:srgbClr val="004E35"/>
                  </a:solidFill>
                  <a:latin typeface="DM Sans Bold"/>
                  <a:ea typeface="DM Sans Bold"/>
                  <a:cs typeface="DM Sans Bold"/>
                  <a:sym typeface="DM Sans Bold"/>
                </a:rPr>
                <a:t>6. Finalization Phase</a:t>
              </a:r>
            </a:p>
          </p:txBody>
        </p:sp>
      </p:grpSp>
      <p:sp>
        <p:nvSpPr>
          <p:cNvPr name="AutoShape 93" id="93"/>
          <p:cNvSpPr/>
          <p:nvPr/>
        </p:nvSpPr>
        <p:spPr>
          <a:xfrm flipV="true">
            <a:off x="1882442" y="3767740"/>
            <a:ext cx="15376858" cy="0"/>
          </a:xfrm>
          <a:prstGeom prst="line">
            <a:avLst/>
          </a:prstGeom>
          <a:ln cap="flat" w="19050">
            <a:solidFill>
              <a:srgbClr val="004E35"/>
            </a:solidFill>
            <a:prstDash val="solid"/>
            <a:headEnd type="none" len="sm" w="sm"/>
            <a:tailEnd type="none" len="sm" w="sm"/>
          </a:ln>
        </p:spPr>
      </p:sp>
      <p:sp>
        <p:nvSpPr>
          <p:cNvPr name="AutoShape 94" id="94"/>
          <p:cNvSpPr/>
          <p:nvPr/>
        </p:nvSpPr>
        <p:spPr>
          <a:xfrm flipH="true" flipV="true">
            <a:off x="1900730" y="3767740"/>
            <a:ext cx="0" cy="684455"/>
          </a:xfrm>
          <a:prstGeom prst="line">
            <a:avLst/>
          </a:prstGeom>
          <a:ln cap="flat" w="19050">
            <a:solidFill>
              <a:srgbClr val="004E35"/>
            </a:solidFill>
            <a:prstDash val="solid"/>
            <a:headEnd type="arrow" len="sm" w="med"/>
            <a:tailEnd type="none" len="sm" w="sm"/>
          </a:ln>
        </p:spPr>
      </p:sp>
      <p:sp>
        <p:nvSpPr>
          <p:cNvPr name="AutoShape 95" id="95"/>
          <p:cNvSpPr/>
          <p:nvPr/>
        </p:nvSpPr>
        <p:spPr>
          <a:xfrm flipV="true">
            <a:off x="1900730" y="5054641"/>
            <a:ext cx="0" cy="148993"/>
          </a:xfrm>
          <a:prstGeom prst="line">
            <a:avLst/>
          </a:prstGeom>
          <a:ln cap="flat" w="19050">
            <a:solidFill>
              <a:srgbClr val="004E35">
                <a:alpha val="49804"/>
              </a:srgbClr>
            </a:solidFill>
            <a:prstDash val="sysDash"/>
            <a:headEnd type="arrow" len="sm" w="med"/>
            <a:tailEnd type="none" len="sm" w="sm"/>
          </a:ln>
        </p:spPr>
      </p:sp>
      <p:sp>
        <p:nvSpPr>
          <p:cNvPr name="AutoShape 96" id="96"/>
          <p:cNvSpPr/>
          <p:nvPr/>
        </p:nvSpPr>
        <p:spPr>
          <a:xfrm flipV="true">
            <a:off x="1900730" y="6043143"/>
            <a:ext cx="0" cy="148993"/>
          </a:xfrm>
          <a:prstGeom prst="line">
            <a:avLst/>
          </a:prstGeom>
          <a:ln cap="flat" w="19050">
            <a:solidFill>
              <a:srgbClr val="004E35">
                <a:alpha val="49804"/>
              </a:srgbClr>
            </a:solidFill>
            <a:prstDash val="sysDash"/>
            <a:headEnd type="arrow" len="sm" w="med"/>
            <a:tailEnd type="none" len="sm" w="sm"/>
          </a:ln>
        </p:spPr>
      </p:sp>
      <p:sp>
        <p:nvSpPr>
          <p:cNvPr name="AutoShape 97" id="97"/>
          <p:cNvSpPr/>
          <p:nvPr/>
        </p:nvSpPr>
        <p:spPr>
          <a:xfrm flipH="true" flipV="true">
            <a:off x="1900730" y="7031646"/>
            <a:ext cx="0" cy="148993"/>
          </a:xfrm>
          <a:prstGeom prst="line">
            <a:avLst/>
          </a:prstGeom>
          <a:ln cap="flat" w="19050">
            <a:solidFill>
              <a:srgbClr val="004E35">
                <a:alpha val="49804"/>
              </a:srgbClr>
            </a:solidFill>
            <a:prstDash val="sysDash"/>
            <a:headEnd type="arrow" len="sm" w="med"/>
            <a:tailEnd type="none" len="sm" w="sm"/>
          </a:ln>
        </p:spPr>
      </p:sp>
      <p:sp>
        <p:nvSpPr>
          <p:cNvPr name="AutoShape 98" id="98"/>
          <p:cNvSpPr/>
          <p:nvPr/>
        </p:nvSpPr>
        <p:spPr>
          <a:xfrm flipV="true">
            <a:off x="4706705" y="3767740"/>
            <a:ext cx="0" cy="684455"/>
          </a:xfrm>
          <a:prstGeom prst="line">
            <a:avLst/>
          </a:prstGeom>
          <a:ln cap="flat" w="19050">
            <a:solidFill>
              <a:srgbClr val="004E35"/>
            </a:solidFill>
            <a:prstDash val="solid"/>
            <a:headEnd type="arrow" len="sm" w="med"/>
            <a:tailEnd type="none" len="sm" w="sm"/>
          </a:ln>
        </p:spPr>
      </p:sp>
      <p:sp>
        <p:nvSpPr>
          <p:cNvPr name="AutoShape 99" id="99"/>
          <p:cNvSpPr/>
          <p:nvPr/>
        </p:nvSpPr>
        <p:spPr>
          <a:xfrm flipV="true">
            <a:off x="9354438" y="3257123"/>
            <a:ext cx="0" cy="510617"/>
          </a:xfrm>
          <a:prstGeom prst="line">
            <a:avLst/>
          </a:prstGeom>
          <a:ln cap="flat" w="19050">
            <a:solidFill>
              <a:srgbClr val="004E35"/>
            </a:solidFill>
            <a:prstDash val="solid"/>
            <a:headEnd type="arrow" len="sm" w="med"/>
            <a:tailEnd type="none" len="sm" w="sm"/>
          </a:ln>
        </p:spPr>
      </p:sp>
      <p:sp>
        <p:nvSpPr>
          <p:cNvPr name="AutoShape 100" id="100"/>
          <p:cNvSpPr/>
          <p:nvPr/>
        </p:nvSpPr>
        <p:spPr>
          <a:xfrm flipV="true">
            <a:off x="10315780" y="3767740"/>
            <a:ext cx="0" cy="684455"/>
          </a:xfrm>
          <a:prstGeom prst="line">
            <a:avLst/>
          </a:prstGeom>
          <a:ln cap="flat" w="19050">
            <a:solidFill>
              <a:srgbClr val="004E35"/>
            </a:solidFill>
            <a:prstDash val="solid"/>
            <a:headEnd type="arrow" len="sm" w="med"/>
            <a:tailEnd type="none" len="sm" w="sm"/>
          </a:ln>
        </p:spPr>
      </p:sp>
      <p:sp>
        <p:nvSpPr>
          <p:cNvPr name="AutoShape 101" id="101"/>
          <p:cNvSpPr/>
          <p:nvPr/>
        </p:nvSpPr>
        <p:spPr>
          <a:xfrm flipV="true">
            <a:off x="7512945" y="3767740"/>
            <a:ext cx="0" cy="684455"/>
          </a:xfrm>
          <a:prstGeom prst="line">
            <a:avLst/>
          </a:prstGeom>
          <a:ln cap="flat" w="19050">
            <a:solidFill>
              <a:srgbClr val="004E35"/>
            </a:solidFill>
            <a:prstDash val="solid"/>
            <a:headEnd type="arrow" len="sm" w="med"/>
            <a:tailEnd type="none" len="sm" w="sm"/>
          </a:ln>
        </p:spPr>
      </p:sp>
      <p:sp>
        <p:nvSpPr>
          <p:cNvPr name="AutoShape 102" id="102"/>
          <p:cNvSpPr/>
          <p:nvPr/>
        </p:nvSpPr>
        <p:spPr>
          <a:xfrm flipV="true">
            <a:off x="13357292" y="3767740"/>
            <a:ext cx="0" cy="684455"/>
          </a:xfrm>
          <a:prstGeom prst="line">
            <a:avLst/>
          </a:prstGeom>
          <a:ln cap="flat" w="19050">
            <a:solidFill>
              <a:srgbClr val="004E35"/>
            </a:solidFill>
            <a:prstDash val="solid"/>
            <a:headEnd type="arrow" len="sm" w="med"/>
            <a:tailEnd type="none" len="sm" w="sm"/>
          </a:ln>
        </p:spPr>
      </p:sp>
      <p:sp>
        <p:nvSpPr>
          <p:cNvPr name="AutoShape 103" id="103"/>
          <p:cNvSpPr/>
          <p:nvPr/>
        </p:nvSpPr>
        <p:spPr>
          <a:xfrm flipV="true">
            <a:off x="17249775" y="3767740"/>
            <a:ext cx="0" cy="684455"/>
          </a:xfrm>
          <a:prstGeom prst="line">
            <a:avLst/>
          </a:prstGeom>
          <a:ln cap="flat" w="19050">
            <a:solidFill>
              <a:srgbClr val="004E35"/>
            </a:solidFill>
            <a:prstDash val="solid"/>
            <a:headEnd type="arrow" len="sm" w="med"/>
            <a:tailEnd type="none" len="sm" w="sm"/>
          </a:ln>
        </p:spPr>
      </p:sp>
      <p:sp>
        <p:nvSpPr>
          <p:cNvPr name="AutoShape 104" id="104"/>
          <p:cNvSpPr/>
          <p:nvPr/>
        </p:nvSpPr>
        <p:spPr>
          <a:xfrm flipV="true">
            <a:off x="4699255" y="5054641"/>
            <a:ext cx="0" cy="148993"/>
          </a:xfrm>
          <a:prstGeom prst="line">
            <a:avLst/>
          </a:prstGeom>
          <a:ln cap="flat" w="19050">
            <a:solidFill>
              <a:srgbClr val="004E35">
                <a:alpha val="49804"/>
              </a:srgbClr>
            </a:solidFill>
            <a:prstDash val="sysDash"/>
            <a:headEnd type="arrow" len="sm" w="med"/>
            <a:tailEnd type="none" len="sm" w="sm"/>
          </a:ln>
        </p:spPr>
      </p:sp>
      <p:sp>
        <p:nvSpPr>
          <p:cNvPr name="AutoShape 105" id="105"/>
          <p:cNvSpPr/>
          <p:nvPr/>
        </p:nvSpPr>
        <p:spPr>
          <a:xfrm flipH="true" flipV="true">
            <a:off x="4699255" y="6043143"/>
            <a:ext cx="0" cy="148993"/>
          </a:xfrm>
          <a:prstGeom prst="line">
            <a:avLst/>
          </a:prstGeom>
          <a:ln cap="flat" w="19050">
            <a:solidFill>
              <a:srgbClr val="004E35">
                <a:alpha val="49804"/>
              </a:srgbClr>
            </a:solidFill>
            <a:prstDash val="sysDash"/>
            <a:headEnd type="arrow" len="sm" w="med"/>
            <a:tailEnd type="none" len="sm" w="sm"/>
          </a:ln>
        </p:spPr>
      </p:sp>
      <p:sp>
        <p:nvSpPr>
          <p:cNvPr name="AutoShape 106" id="106"/>
          <p:cNvSpPr/>
          <p:nvPr/>
        </p:nvSpPr>
        <p:spPr>
          <a:xfrm flipV="true">
            <a:off x="4699255" y="7031646"/>
            <a:ext cx="0" cy="148993"/>
          </a:xfrm>
          <a:prstGeom prst="line">
            <a:avLst/>
          </a:prstGeom>
          <a:ln cap="flat" w="19050">
            <a:solidFill>
              <a:srgbClr val="004E35">
                <a:alpha val="49804"/>
              </a:srgbClr>
            </a:solidFill>
            <a:prstDash val="sysDash"/>
            <a:headEnd type="arrow" len="sm" w="med"/>
            <a:tailEnd type="none" len="sm" w="sm"/>
          </a:ln>
        </p:spPr>
      </p:sp>
      <p:sp>
        <p:nvSpPr>
          <p:cNvPr name="AutoShape 107" id="107"/>
          <p:cNvSpPr/>
          <p:nvPr/>
        </p:nvSpPr>
        <p:spPr>
          <a:xfrm flipV="true">
            <a:off x="7503420" y="5054641"/>
            <a:ext cx="0" cy="148993"/>
          </a:xfrm>
          <a:prstGeom prst="line">
            <a:avLst/>
          </a:prstGeom>
          <a:ln cap="flat" w="19050">
            <a:solidFill>
              <a:srgbClr val="004E35">
                <a:alpha val="49804"/>
              </a:srgbClr>
            </a:solidFill>
            <a:prstDash val="sysDash"/>
            <a:headEnd type="arrow" len="sm" w="med"/>
            <a:tailEnd type="none" len="sm" w="sm"/>
          </a:ln>
        </p:spPr>
      </p:sp>
      <p:sp>
        <p:nvSpPr>
          <p:cNvPr name="AutoShape 108" id="108"/>
          <p:cNvSpPr/>
          <p:nvPr/>
        </p:nvSpPr>
        <p:spPr>
          <a:xfrm flipH="true" flipV="true">
            <a:off x="7503420" y="6043143"/>
            <a:ext cx="0" cy="148993"/>
          </a:xfrm>
          <a:prstGeom prst="line">
            <a:avLst/>
          </a:prstGeom>
          <a:ln cap="flat" w="19050">
            <a:solidFill>
              <a:srgbClr val="004E35">
                <a:alpha val="49804"/>
              </a:srgbClr>
            </a:solidFill>
            <a:prstDash val="sysDash"/>
            <a:headEnd type="arrow" len="sm" w="med"/>
            <a:tailEnd type="none" len="sm" w="sm"/>
          </a:ln>
        </p:spPr>
      </p:sp>
      <p:sp>
        <p:nvSpPr>
          <p:cNvPr name="AutoShape 109" id="109"/>
          <p:cNvSpPr/>
          <p:nvPr/>
        </p:nvSpPr>
        <p:spPr>
          <a:xfrm flipV="true">
            <a:off x="7503420" y="7031646"/>
            <a:ext cx="0" cy="148993"/>
          </a:xfrm>
          <a:prstGeom prst="line">
            <a:avLst/>
          </a:prstGeom>
          <a:ln cap="flat" w="19050">
            <a:solidFill>
              <a:srgbClr val="004E35">
                <a:alpha val="49804"/>
              </a:srgbClr>
            </a:solidFill>
            <a:prstDash val="sysDash"/>
            <a:headEnd type="arrow" len="sm" w="med"/>
            <a:tailEnd type="none" len="sm" w="sm"/>
          </a:ln>
        </p:spPr>
      </p:sp>
      <p:sp>
        <p:nvSpPr>
          <p:cNvPr name="AutoShape 110" id="110"/>
          <p:cNvSpPr/>
          <p:nvPr/>
        </p:nvSpPr>
        <p:spPr>
          <a:xfrm flipV="true">
            <a:off x="10308330" y="5054641"/>
            <a:ext cx="0" cy="148993"/>
          </a:xfrm>
          <a:prstGeom prst="line">
            <a:avLst/>
          </a:prstGeom>
          <a:ln cap="flat" w="19050">
            <a:solidFill>
              <a:srgbClr val="004E35">
                <a:alpha val="49804"/>
              </a:srgbClr>
            </a:solidFill>
            <a:prstDash val="sysDash"/>
            <a:headEnd type="arrow" len="sm" w="med"/>
            <a:tailEnd type="none" len="sm" w="sm"/>
          </a:ln>
        </p:spPr>
      </p:sp>
      <p:sp>
        <p:nvSpPr>
          <p:cNvPr name="AutoShape 111" id="111"/>
          <p:cNvSpPr/>
          <p:nvPr/>
        </p:nvSpPr>
        <p:spPr>
          <a:xfrm flipV="true">
            <a:off x="10308330" y="6043143"/>
            <a:ext cx="0" cy="148993"/>
          </a:xfrm>
          <a:prstGeom prst="line">
            <a:avLst/>
          </a:prstGeom>
          <a:ln cap="flat" w="19050">
            <a:solidFill>
              <a:srgbClr val="004E35">
                <a:alpha val="49804"/>
              </a:srgbClr>
            </a:solidFill>
            <a:prstDash val="sysDash"/>
            <a:headEnd type="arrow" len="sm" w="med"/>
            <a:tailEnd type="none" len="sm" w="sm"/>
          </a:ln>
        </p:spPr>
      </p:sp>
      <p:sp>
        <p:nvSpPr>
          <p:cNvPr name="AutoShape 112" id="112"/>
          <p:cNvSpPr/>
          <p:nvPr/>
        </p:nvSpPr>
        <p:spPr>
          <a:xfrm flipV="true">
            <a:off x="10308330" y="7031646"/>
            <a:ext cx="0" cy="148993"/>
          </a:xfrm>
          <a:prstGeom prst="line">
            <a:avLst/>
          </a:prstGeom>
          <a:ln cap="flat" w="19050">
            <a:solidFill>
              <a:srgbClr val="004E35">
                <a:alpha val="49804"/>
              </a:srgbClr>
            </a:solidFill>
            <a:prstDash val="sysDash"/>
            <a:headEnd type="arrow" len="sm" w="med"/>
            <a:tailEnd type="none" len="sm" w="sm"/>
          </a:ln>
        </p:spPr>
      </p:sp>
      <p:sp>
        <p:nvSpPr>
          <p:cNvPr name="AutoShape 113" id="113"/>
          <p:cNvSpPr/>
          <p:nvPr/>
        </p:nvSpPr>
        <p:spPr>
          <a:xfrm flipV="true">
            <a:off x="10308330" y="8020149"/>
            <a:ext cx="0" cy="155766"/>
          </a:xfrm>
          <a:prstGeom prst="line">
            <a:avLst/>
          </a:prstGeom>
          <a:ln cap="flat" w="19050">
            <a:solidFill>
              <a:srgbClr val="004E35">
                <a:alpha val="49804"/>
              </a:srgbClr>
            </a:solidFill>
            <a:prstDash val="sysDash"/>
            <a:headEnd type="arrow" len="sm" w="med"/>
            <a:tailEnd type="none" len="sm" w="sm"/>
          </a:ln>
        </p:spPr>
      </p:sp>
      <p:sp>
        <p:nvSpPr>
          <p:cNvPr name="AutoShape 114" id="114"/>
          <p:cNvSpPr/>
          <p:nvPr/>
        </p:nvSpPr>
        <p:spPr>
          <a:xfrm flipH="true" flipV="true">
            <a:off x="13357292" y="5054641"/>
            <a:ext cx="0" cy="148993"/>
          </a:xfrm>
          <a:prstGeom prst="line">
            <a:avLst/>
          </a:prstGeom>
          <a:ln cap="flat" w="19050">
            <a:solidFill>
              <a:srgbClr val="004E35">
                <a:alpha val="49804"/>
              </a:srgbClr>
            </a:solidFill>
            <a:prstDash val="sysDash"/>
            <a:headEnd type="arrow" len="sm" w="med"/>
            <a:tailEnd type="none" len="sm" w="sm"/>
          </a:ln>
        </p:spPr>
      </p:sp>
      <p:sp>
        <p:nvSpPr>
          <p:cNvPr name="AutoShape 115" id="115"/>
          <p:cNvSpPr/>
          <p:nvPr/>
        </p:nvSpPr>
        <p:spPr>
          <a:xfrm flipV="true">
            <a:off x="16617001" y="5054641"/>
            <a:ext cx="0" cy="148993"/>
          </a:xfrm>
          <a:prstGeom prst="line">
            <a:avLst/>
          </a:prstGeom>
          <a:ln cap="flat" w="19050">
            <a:solidFill>
              <a:srgbClr val="004E35">
                <a:alpha val="49804"/>
              </a:srgbClr>
            </a:solidFill>
            <a:prstDash val="sysDash"/>
            <a:headEnd type="arrow" len="sm" w="med"/>
            <a:tailEnd type="none" len="sm" w="sm"/>
          </a:ln>
        </p:spPr>
      </p:sp>
      <p:sp>
        <p:nvSpPr>
          <p:cNvPr name="AutoShape 116" id="116"/>
          <p:cNvSpPr/>
          <p:nvPr/>
        </p:nvSpPr>
        <p:spPr>
          <a:xfrm flipV="true">
            <a:off x="13357292" y="6043143"/>
            <a:ext cx="0" cy="148993"/>
          </a:xfrm>
          <a:prstGeom prst="line">
            <a:avLst/>
          </a:prstGeom>
          <a:ln cap="flat" w="19050">
            <a:solidFill>
              <a:srgbClr val="004E35">
                <a:alpha val="49804"/>
              </a:srgbClr>
            </a:solidFill>
            <a:prstDash val="sysDash"/>
            <a:headEnd type="arrow" len="sm" w="med"/>
            <a:tailEnd type="none" len="sm" w="sm"/>
          </a:ln>
        </p:spPr>
      </p:sp>
      <p:sp>
        <p:nvSpPr>
          <p:cNvPr name="AutoShape 117" id="117"/>
          <p:cNvSpPr/>
          <p:nvPr/>
        </p:nvSpPr>
        <p:spPr>
          <a:xfrm flipV="true">
            <a:off x="16617001" y="6043143"/>
            <a:ext cx="0" cy="148993"/>
          </a:xfrm>
          <a:prstGeom prst="line">
            <a:avLst/>
          </a:prstGeom>
          <a:ln cap="flat" w="19050">
            <a:solidFill>
              <a:srgbClr val="004E35">
                <a:alpha val="49804"/>
              </a:srgbClr>
            </a:solidFill>
            <a:prstDash val="sysDash"/>
            <a:headEnd type="arrow" len="sm" w="med"/>
            <a:tailEnd type="none" len="sm" w="sm"/>
          </a:ln>
        </p:spPr>
      </p:sp>
      <p:sp>
        <p:nvSpPr>
          <p:cNvPr name="AutoShape 118" id="118"/>
          <p:cNvSpPr/>
          <p:nvPr/>
        </p:nvSpPr>
        <p:spPr>
          <a:xfrm flipV="true">
            <a:off x="13357292" y="7031646"/>
            <a:ext cx="0" cy="148993"/>
          </a:xfrm>
          <a:prstGeom prst="line">
            <a:avLst/>
          </a:prstGeom>
          <a:ln cap="flat" w="19050">
            <a:solidFill>
              <a:srgbClr val="004E35">
                <a:alpha val="49804"/>
              </a:srgbClr>
            </a:solidFill>
            <a:prstDash val="sysDash"/>
            <a:headEnd type="arrow" len="sm" w="med"/>
            <a:tailEnd type="none" len="sm" w="sm"/>
          </a:ln>
        </p:spPr>
      </p:sp>
      <p:sp>
        <p:nvSpPr>
          <p:cNvPr name="AutoShape 119" id="119"/>
          <p:cNvSpPr/>
          <p:nvPr/>
        </p:nvSpPr>
        <p:spPr>
          <a:xfrm flipV="true">
            <a:off x="16617001" y="7031646"/>
            <a:ext cx="0" cy="148993"/>
          </a:xfrm>
          <a:prstGeom prst="line">
            <a:avLst/>
          </a:prstGeom>
          <a:ln cap="flat" w="19050">
            <a:solidFill>
              <a:srgbClr val="004E35">
                <a:alpha val="49804"/>
              </a:srgbClr>
            </a:solidFill>
            <a:prstDash val="sysDash"/>
            <a:headEnd type="arrow" len="sm" w="med"/>
            <a:tailEnd type="none" len="sm" w="sm"/>
          </a:ln>
        </p:spPr>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bg>
      <p:bgPr>
        <a:solidFill>
          <a:srgbClr val="FCFEFF"/>
        </a:solidFill>
      </p:bgPr>
    </p:bg>
    <p:spTree>
      <p:nvGrpSpPr>
        <p:cNvPr id="1" name=""/>
        <p:cNvGrpSpPr/>
        <p:nvPr/>
      </p:nvGrpSpPr>
      <p:grpSpPr>
        <a:xfrm>
          <a:off x="0" y="0"/>
          <a:ext cx="0" cy="0"/>
          <a:chOff x="0" y="0"/>
          <a:chExt cx="0" cy="0"/>
        </a:xfrm>
      </p:grpSpPr>
      <p:grpSp>
        <p:nvGrpSpPr>
          <p:cNvPr name="Group 2" id="2"/>
          <p:cNvGrpSpPr/>
          <p:nvPr/>
        </p:nvGrpSpPr>
        <p:grpSpPr>
          <a:xfrm rot="0">
            <a:off x="-4006574" y="-369454"/>
            <a:ext cx="7009358" cy="1159703"/>
            <a:chOff x="0" y="0"/>
            <a:chExt cx="1250766" cy="206940"/>
          </a:xfrm>
        </p:grpSpPr>
        <p:sp>
          <p:nvSpPr>
            <p:cNvPr name="Freeform 3" id="3"/>
            <p:cNvSpPr/>
            <p:nvPr/>
          </p:nvSpPr>
          <p:spPr>
            <a:xfrm flipH="false" flipV="false" rot="0">
              <a:off x="11494" y="0"/>
              <a:ext cx="1227777" cy="206940"/>
            </a:xfrm>
            <a:custGeom>
              <a:avLst/>
              <a:gdLst/>
              <a:ahLst/>
              <a:cxnLst/>
              <a:rect r="r" b="b" t="t" l="l"/>
              <a:pathLst>
                <a:path h="206940" w="1227777">
                  <a:moveTo>
                    <a:pt x="212692" y="0"/>
                  </a:moveTo>
                  <a:lnTo>
                    <a:pt x="1218286" y="0"/>
                  </a:lnTo>
                  <a:cubicBezTo>
                    <a:pt x="1221833" y="0"/>
                    <a:pt x="1225033" y="2128"/>
                    <a:pt x="1226405" y="5398"/>
                  </a:cubicBezTo>
                  <a:cubicBezTo>
                    <a:pt x="1227778" y="8669"/>
                    <a:pt x="1227054" y="12443"/>
                    <a:pt x="1224569" y="14974"/>
                  </a:cubicBezTo>
                  <a:lnTo>
                    <a:pt x="1050775" y="191966"/>
                  </a:lnTo>
                  <a:cubicBezTo>
                    <a:pt x="1041370" y="201544"/>
                    <a:pt x="1028510" y="206940"/>
                    <a:pt x="1015086" y="206940"/>
                  </a:cubicBezTo>
                  <a:lnTo>
                    <a:pt x="9492" y="206940"/>
                  </a:lnTo>
                  <a:cubicBezTo>
                    <a:pt x="5945" y="206940"/>
                    <a:pt x="2745" y="204812"/>
                    <a:pt x="1373" y="201542"/>
                  </a:cubicBezTo>
                  <a:cubicBezTo>
                    <a:pt x="0" y="198271"/>
                    <a:pt x="724" y="194497"/>
                    <a:pt x="3209" y="191966"/>
                  </a:cubicBezTo>
                  <a:lnTo>
                    <a:pt x="177003" y="14974"/>
                  </a:lnTo>
                  <a:cubicBezTo>
                    <a:pt x="186408" y="5396"/>
                    <a:pt x="199268" y="0"/>
                    <a:pt x="212692" y="0"/>
                  </a:cubicBezTo>
                  <a:close/>
                </a:path>
              </a:pathLst>
            </a:custGeom>
            <a:solidFill>
              <a:srgbClr val="3275C5"/>
            </a:solidFill>
          </p:spPr>
        </p:sp>
        <p:sp>
          <p:nvSpPr>
            <p:cNvPr name="TextBox 4" id="4"/>
            <p:cNvSpPr txBox="true"/>
            <p:nvPr/>
          </p:nvSpPr>
          <p:spPr>
            <a:xfrm>
              <a:off x="101600" y="19050"/>
              <a:ext cx="1047566" cy="187890"/>
            </a:xfrm>
            <a:prstGeom prst="rect">
              <a:avLst/>
            </a:prstGeom>
          </p:spPr>
          <p:txBody>
            <a:bodyPr anchor="ctr" rtlCol="false" tIns="83282" lIns="83282" bIns="83282" rIns="83282"/>
            <a:lstStyle/>
            <a:p>
              <a:pPr algn="ctr">
                <a:lnSpc>
                  <a:spcPts val="1993"/>
                </a:lnSpc>
              </a:pPr>
            </a:p>
          </p:txBody>
        </p:sp>
      </p:grpSp>
      <p:grpSp>
        <p:nvGrpSpPr>
          <p:cNvPr name="Group 5" id="5"/>
          <p:cNvGrpSpPr/>
          <p:nvPr/>
        </p:nvGrpSpPr>
        <p:grpSpPr>
          <a:xfrm rot="0">
            <a:off x="-1748459" y="508418"/>
            <a:ext cx="3144637" cy="520282"/>
            <a:chOff x="0" y="0"/>
            <a:chExt cx="1250766" cy="206940"/>
          </a:xfrm>
        </p:grpSpPr>
        <p:sp>
          <p:nvSpPr>
            <p:cNvPr name="Freeform 6" id="6"/>
            <p:cNvSpPr/>
            <p:nvPr/>
          </p:nvSpPr>
          <p:spPr>
            <a:xfrm flipH="false" flipV="false" rot="0">
              <a:off x="13485" y="0"/>
              <a:ext cx="1223797" cy="206940"/>
            </a:xfrm>
            <a:custGeom>
              <a:avLst/>
              <a:gdLst/>
              <a:ahLst/>
              <a:cxnLst/>
              <a:rect r="r" b="b" t="t" l="l"/>
              <a:pathLst>
                <a:path h="206940" w="1223797">
                  <a:moveTo>
                    <a:pt x="214334" y="0"/>
                  </a:moveTo>
                  <a:lnTo>
                    <a:pt x="1212662" y="0"/>
                  </a:lnTo>
                  <a:cubicBezTo>
                    <a:pt x="1216822" y="0"/>
                    <a:pt x="1220577" y="2496"/>
                    <a:pt x="1222187" y="6333"/>
                  </a:cubicBezTo>
                  <a:cubicBezTo>
                    <a:pt x="1223796" y="10170"/>
                    <a:pt x="1222947" y="14598"/>
                    <a:pt x="1220032" y="17567"/>
                  </a:cubicBezTo>
                  <a:lnTo>
                    <a:pt x="1051330" y="189373"/>
                  </a:lnTo>
                  <a:cubicBezTo>
                    <a:pt x="1040297" y="200610"/>
                    <a:pt x="1025210" y="206940"/>
                    <a:pt x="1009462" y="206940"/>
                  </a:cubicBezTo>
                  <a:lnTo>
                    <a:pt x="11134" y="206940"/>
                  </a:lnTo>
                  <a:cubicBezTo>
                    <a:pt x="6974" y="206940"/>
                    <a:pt x="3219" y="204444"/>
                    <a:pt x="1609" y="200607"/>
                  </a:cubicBezTo>
                  <a:cubicBezTo>
                    <a:pt x="0" y="196770"/>
                    <a:pt x="849" y="192342"/>
                    <a:pt x="3764" y="189373"/>
                  </a:cubicBezTo>
                  <a:lnTo>
                    <a:pt x="172466" y="17567"/>
                  </a:lnTo>
                  <a:cubicBezTo>
                    <a:pt x="183499" y="6330"/>
                    <a:pt x="198586" y="0"/>
                    <a:pt x="214334" y="0"/>
                  </a:cubicBezTo>
                  <a:close/>
                </a:path>
              </a:pathLst>
            </a:custGeom>
            <a:solidFill>
              <a:srgbClr val="64CAF4"/>
            </a:solidFill>
          </p:spPr>
        </p:sp>
        <p:sp>
          <p:nvSpPr>
            <p:cNvPr name="TextBox 7" id="7"/>
            <p:cNvSpPr txBox="true"/>
            <p:nvPr/>
          </p:nvSpPr>
          <p:spPr>
            <a:xfrm>
              <a:off x="101600" y="19050"/>
              <a:ext cx="1047566" cy="187890"/>
            </a:xfrm>
            <a:prstGeom prst="rect">
              <a:avLst/>
            </a:prstGeom>
          </p:spPr>
          <p:txBody>
            <a:bodyPr anchor="ctr" rtlCol="false" tIns="83282" lIns="83282" bIns="83282" rIns="83282"/>
            <a:lstStyle/>
            <a:p>
              <a:pPr algn="ctr">
                <a:lnSpc>
                  <a:spcPts val="1993"/>
                </a:lnSpc>
              </a:pPr>
            </a:p>
          </p:txBody>
        </p:sp>
      </p:grpSp>
      <p:grpSp>
        <p:nvGrpSpPr>
          <p:cNvPr name="Group 8" id="8"/>
          <p:cNvGrpSpPr/>
          <p:nvPr/>
        </p:nvGrpSpPr>
        <p:grpSpPr>
          <a:xfrm rot="0">
            <a:off x="14410002" y="-369454"/>
            <a:ext cx="7009358" cy="1138013"/>
            <a:chOff x="0" y="0"/>
            <a:chExt cx="812800" cy="131963"/>
          </a:xfrm>
        </p:grpSpPr>
        <p:sp>
          <p:nvSpPr>
            <p:cNvPr name="Freeform 9" id="9"/>
            <p:cNvSpPr/>
            <p:nvPr/>
          </p:nvSpPr>
          <p:spPr>
            <a:xfrm flipH="false" flipV="false" rot="0">
              <a:off x="14243" y="0"/>
              <a:ext cx="784313" cy="131963"/>
            </a:xfrm>
            <a:custGeom>
              <a:avLst/>
              <a:gdLst/>
              <a:ahLst/>
              <a:cxnLst/>
              <a:rect r="r" b="b" t="t" l="l"/>
              <a:pathLst>
                <a:path h="131963" w="784313">
                  <a:moveTo>
                    <a:pt x="574371" y="0"/>
                  </a:moveTo>
                  <a:lnTo>
                    <a:pt x="6743" y="0"/>
                  </a:lnTo>
                  <a:cubicBezTo>
                    <a:pt x="3990" y="0"/>
                    <a:pt x="1564" y="1811"/>
                    <a:pt x="782" y="4451"/>
                  </a:cubicBezTo>
                  <a:cubicBezTo>
                    <a:pt x="0" y="7091"/>
                    <a:pt x="1048" y="9930"/>
                    <a:pt x="3357" y="11430"/>
                  </a:cubicBezTo>
                  <a:lnTo>
                    <a:pt x="171357" y="120533"/>
                  </a:lnTo>
                  <a:cubicBezTo>
                    <a:pt x="182844" y="127993"/>
                    <a:pt x="196246" y="131963"/>
                    <a:pt x="209943" y="131963"/>
                  </a:cubicBezTo>
                  <a:lnTo>
                    <a:pt x="777571" y="131963"/>
                  </a:lnTo>
                  <a:cubicBezTo>
                    <a:pt x="780324" y="131963"/>
                    <a:pt x="782750" y="130152"/>
                    <a:pt x="783532" y="127512"/>
                  </a:cubicBezTo>
                  <a:cubicBezTo>
                    <a:pt x="784314" y="124873"/>
                    <a:pt x="783266" y="122033"/>
                    <a:pt x="780957" y="120533"/>
                  </a:cubicBezTo>
                  <a:lnTo>
                    <a:pt x="612957" y="11430"/>
                  </a:lnTo>
                  <a:cubicBezTo>
                    <a:pt x="601470" y="3970"/>
                    <a:pt x="588068" y="0"/>
                    <a:pt x="574371" y="0"/>
                  </a:cubicBezTo>
                  <a:close/>
                </a:path>
              </a:pathLst>
            </a:custGeom>
            <a:solidFill>
              <a:srgbClr val="3275C5"/>
            </a:solidFill>
          </p:spPr>
        </p:sp>
        <p:sp>
          <p:nvSpPr>
            <p:cNvPr name="TextBox 10" id="10"/>
            <p:cNvSpPr txBox="true"/>
            <p:nvPr/>
          </p:nvSpPr>
          <p:spPr>
            <a:xfrm>
              <a:off x="101600" y="19050"/>
              <a:ext cx="609600" cy="112913"/>
            </a:xfrm>
            <a:prstGeom prst="rect">
              <a:avLst/>
            </a:prstGeom>
          </p:spPr>
          <p:txBody>
            <a:bodyPr anchor="ctr" rtlCol="false" tIns="83282" lIns="83282" bIns="83282" rIns="83282"/>
            <a:lstStyle/>
            <a:p>
              <a:pPr algn="ctr">
                <a:lnSpc>
                  <a:spcPts val="1993"/>
                </a:lnSpc>
              </a:pPr>
            </a:p>
          </p:txBody>
        </p:sp>
      </p:grpSp>
      <p:grpSp>
        <p:nvGrpSpPr>
          <p:cNvPr name="Group 11" id="11"/>
          <p:cNvGrpSpPr/>
          <p:nvPr/>
        </p:nvGrpSpPr>
        <p:grpSpPr>
          <a:xfrm rot="0">
            <a:off x="16629956" y="508418"/>
            <a:ext cx="3144637" cy="520282"/>
            <a:chOff x="0" y="0"/>
            <a:chExt cx="812800" cy="134478"/>
          </a:xfrm>
        </p:grpSpPr>
        <p:sp>
          <p:nvSpPr>
            <p:cNvPr name="Freeform 12" id="12"/>
            <p:cNvSpPr/>
            <p:nvPr/>
          </p:nvSpPr>
          <p:spPr>
            <a:xfrm flipH="false" flipV="false" rot="0">
              <a:off x="26532" y="0"/>
              <a:ext cx="759735" cy="134478"/>
            </a:xfrm>
            <a:custGeom>
              <a:avLst/>
              <a:gdLst/>
              <a:ahLst/>
              <a:cxnLst/>
              <a:rect r="r" b="b" t="t" l="l"/>
              <a:pathLst>
                <a:path h="134478" w="759735">
                  <a:moveTo>
                    <a:pt x="543677" y="0"/>
                  </a:moveTo>
                  <a:lnTo>
                    <a:pt x="12859" y="0"/>
                  </a:lnTo>
                  <a:cubicBezTo>
                    <a:pt x="7628" y="0"/>
                    <a:pt x="3015" y="3429"/>
                    <a:pt x="1508" y="8438"/>
                  </a:cubicBezTo>
                  <a:cubicBezTo>
                    <a:pt x="0" y="13447"/>
                    <a:pt x="1955" y="18853"/>
                    <a:pt x="6317" y="21740"/>
                  </a:cubicBezTo>
                  <a:lnTo>
                    <a:pt x="143819" y="112739"/>
                  </a:lnTo>
                  <a:cubicBezTo>
                    <a:pt x="165244" y="126918"/>
                    <a:pt x="190367" y="134478"/>
                    <a:pt x="216059" y="134478"/>
                  </a:cubicBezTo>
                  <a:lnTo>
                    <a:pt x="746877" y="134478"/>
                  </a:lnTo>
                  <a:cubicBezTo>
                    <a:pt x="752108" y="134478"/>
                    <a:pt x="756721" y="131049"/>
                    <a:pt x="758228" y="126040"/>
                  </a:cubicBezTo>
                  <a:cubicBezTo>
                    <a:pt x="759736" y="121031"/>
                    <a:pt x="757781" y="115626"/>
                    <a:pt x="753419" y="112739"/>
                  </a:cubicBezTo>
                  <a:lnTo>
                    <a:pt x="615917" y="21740"/>
                  </a:lnTo>
                  <a:cubicBezTo>
                    <a:pt x="594492" y="7561"/>
                    <a:pt x="569369" y="0"/>
                    <a:pt x="543677" y="0"/>
                  </a:cubicBezTo>
                  <a:close/>
                </a:path>
              </a:pathLst>
            </a:custGeom>
            <a:solidFill>
              <a:srgbClr val="64CAF4"/>
            </a:solidFill>
          </p:spPr>
        </p:sp>
        <p:sp>
          <p:nvSpPr>
            <p:cNvPr name="TextBox 13" id="13"/>
            <p:cNvSpPr txBox="true"/>
            <p:nvPr/>
          </p:nvSpPr>
          <p:spPr>
            <a:xfrm>
              <a:off x="101600" y="19050"/>
              <a:ext cx="609600" cy="115428"/>
            </a:xfrm>
            <a:prstGeom prst="rect">
              <a:avLst/>
            </a:prstGeom>
          </p:spPr>
          <p:txBody>
            <a:bodyPr anchor="ctr" rtlCol="false" tIns="83282" lIns="83282" bIns="83282" rIns="83282"/>
            <a:lstStyle/>
            <a:p>
              <a:pPr algn="ctr">
                <a:lnSpc>
                  <a:spcPts val="1993"/>
                </a:lnSpc>
              </a:pPr>
            </a:p>
          </p:txBody>
        </p:sp>
      </p:grpSp>
      <p:grpSp>
        <p:nvGrpSpPr>
          <p:cNvPr name="Group 14" id="14"/>
          <p:cNvGrpSpPr/>
          <p:nvPr/>
        </p:nvGrpSpPr>
        <p:grpSpPr>
          <a:xfrm rot="0">
            <a:off x="1028700" y="3600660"/>
            <a:ext cx="4481347" cy="2884055"/>
            <a:chOff x="0" y="0"/>
            <a:chExt cx="1262958" cy="812800"/>
          </a:xfrm>
        </p:grpSpPr>
        <p:sp>
          <p:nvSpPr>
            <p:cNvPr name="Freeform 15" id="15"/>
            <p:cNvSpPr/>
            <p:nvPr/>
          </p:nvSpPr>
          <p:spPr>
            <a:xfrm flipH="false" flipV="false" rot="0">
              <a:off x="0" y="0"/>
              <a:ext cx="1262958" cy="812800"/>
            </a:xfrm>
            <a:custGeom>
              <a:avLst/>
              <a:gdLst/>
              <a:ahLst/>
              <a:cxnLst/>
              <a:rect r="r" b="b" t="t" l="l"/>
              <a:pathLst>
                <a:path h="812800" w="1262958">
                  <a:moveTo>
                    <a:pt x="631479" y="0"/>
                  </a:moveTo>
                  <a:cubicBezTo>
                    <a:pt x="282723" y="0"/>
                    <a:pt x="0" y="181951"/>
                    <a:pt x="0" y="406400"/>
                  </a:cubicBezTo>
                  <a:cubicBezTo>
                    <a:pt x="0" y="630849"/>
                    <a:pt x="282723" y="812800"/>
                    <a:pt x="631479" y="812800"/>
                  </a:cubicBezTo>
                  <a:cubicBezTo>
                    <a:pt x="980235" y="812800"/>
                    <a:pt x="1262958" y="630849"/>
                    <a:pt x="1262958" y="406400"/>
                  </a:cubicBezTo>
                  <a:cubicBezTo>
                    <a:pt x="1262958" y="181951"/>
                    <a:pt x="980235" y="0"/>
                    <a:pt x="631479" y="0"/>
                  </a:cubicBezTo>
                  <a:close/>
                </a:path>
              </a:pathLst>
            </a:custGeom>
            <a:blipFill>
              <a:blip r:embed="rId2"/>
              <a:stretch>
                <a:fillRect l="0" t="-4279" r="0" b="-4279"/>
              </a:stretch>
            </a:blipFill>
          </p:spPr>
        </p:sp>
      </p:grpSp>
      <p:sp>
        <p:nvSpPr>
          <p:cNvPr name="TextBox 16" id="16"/>
          <p:cNvSpPr txBox="true"/>
          <p:nvPr/>
        </p:nvSpPr>
        <p:spPr>
          <a:xfrm rot="0">
            <a:off x="6582528" y="225633"/>
            <a:ext cx="5122944" cy="1190627"/>
          </a:xfrm>
          <a:prstGeom prst="rect">
            <a:avLst/>
          </a:prstGeom>
        </p:spPr>
        <p:txBody>
          <a:bodyPr anchor="t" rtlCol="false" tIns="0" lIns="0" bIns="0" rIns="0">
            <a:spAutoFit/>
          </a:bodyPr>
          <a:lstStyle/>
          <a:p>
            <a:pPr algn="l" marL="0" indent="0" lvl="0">
              <a:lnSpc>
                <a:spcPts val="8925"/>
              </a:lnSpc>
            </a:pPr>
            <a:r>
              <a:rPr lang="en-US" sz="8500">
                <a:solidFill>
                  <a:srgbClr val="075278"/>
                </a:solidFill>
                <a:latin typeface="Dynamo Medium"/>
                <a:ea typeface="Dynamo Medium"/>
                <a:cs typeface="Dynamo Medium"/>
                <a:sym typeface="Dynamo Medium"/>
              </a:rPr>
              <a:t>DATASET</a:t>
            </a:r>
          </a:p>
        </p:txBody>
      </p:sp>
      <p:sp>
        <p:nvSpPr>
          <p:cNvPr name="AutoShape 17" id="17"/>
          <p:cNvSpPr/>
          <p:nvPr/>
        </p:nvSpPr>
        <p:spPr>
          <a:xfrm>
            <a:off x="6069235" y="1397210"/>
            <a:ext cx="5122944" cy="0"/>
          </a:xfrm>
          <a:prstGeom prst="line">
            <a:avLst/>
          </a:prstGeom>
          <a:ln cap="flat" w="38100">
            <a:solidFill>
              <a:srgbClr val="3275C5"/>
            </a:solidFill>
            <a:prstDash val="solid"/>
            <a:headEnd type="none" len="sm" w="sm"/>
            <a:tailEnd type="none" len="sm" w="sm"/>
          </a:ln>
        </p:spPr>
      </p:sp>
      <p:grpSp>
        <p:nvGrpSpPr>
          <p:cNvPr name="Group 18" id="18"/>
          <p:cNvGrpSpPr/>
          <p:nvPr/>
        </p:nvGrpSpPr>
        <p:grpSpPr>
          <a:xfrm rot="0">
            <a:off x="6824003" y="3701473"/>
            <a:ext cx="4481347" cy="2884055"/>
            <a:chOff x="0" y="0"/>
            <a:chExt cx="1262958" cy="812800"/>
          </a:xfrm>
        </p:grpSpPr>
        <p:sp>
          <p:nvSpPr>
            <p:cNvPr name="Freeform 19" id="19"/>
            <p:cNvSpPr/>
            <p:nvPr/>
          </p:nvSpPr>
          <p:spPr>
            <a:xfrm flipH="false" flipV="false" rot="0">
              <a:off x="0" y="0"/>
              <a:ext cx="1262958" cy="812800"/>
            </a:xfrm>
            <a:custGeom>
              <a:avLst/>
              <a:gdLst/>
              <a:ahLst/>
              <a:cxnLst/>
              <a:rect r="r" b="b" t="t" l="l"/>
              <a:pathLst>
                <a:path h="812800" w="1262958">
                  <a:moveTo>
                    <a:pt x="631479" y="0"/>
                  </a:moveTo>
                  <a:cubicBezTo>
                    <a:pt x="282723" y="0"/>
                    <a:pt x="0" y="181951"/>
                    <a:pt x="0" y="406400"/>
                  </a:cubicBezTo>
                  <a:cubicBezTo>
                    <a:pt x="0" y="630849"/>
                    <a:pt x="282723" y="812800"/>
                    <a:pt x="631479" y="812800"/>
                  </a:cubicBezTo>
                  <a:cubicBezTo>
                    <a:pt x="980235" y="812800"/>
                    <a:pt x="1262958" y="630849"/>
                    <a:pt x="1262958" y="406400"/>
                  </a:cubicBezTo>
                  <a:cubicBezTo>
                    <a:pt x="1262958" y="181951"/>
                    <a:pt x="980235" y="0"/>
                    <a:pt x="631479" y="0"/>
                  </a:cubicBezTo>
                  <a:close/>
                </a:path>
              </a:pathLst>
            </a:custGeom>
            <a:blipFill>
              <a:blip r:embed="rId3"/>
              <a:stretch>
                <a:fillRect l="0" t="-45567" r="0" b="-45567"/>
              </a:stretch>
            </a:blipFill>
          </p:spPr>
        </p:sp>
      </p:grpSp>
      <p:grpSp>
        <p:nvGrpSpPr>
          <p:cNvPr name="Group 20" id="20"/>
          <p:cNvGrpSpPr/>
          <p:nvPr/>
        </p:nvGrpSpPr>
        <p:grpSpPr>
          <a:xfrm rot="0">
            <a:off x="12619306" y="3701473"/>
            <a:ext cx="4481347" cy="2884055"/>
            <a:chOff x="0" y="0"/>
            <a:chExt cx="1262958" cy="812800"/>
          </a:xfrm>
        </p:grpSpPr>
        <p:sp>
          <p:nvSpPr>
            <p:cNvPr name="Freeform 21" id="21"/>
            <p:cNvSpPr/>
            <p:nvPr/>
          </p:nvSpPr>
          <p:spPr>
            <a:xfrm flipH="false" flipV="false" rot="0">
              <a:off x="0" y="0"/>
              <a:ext cx="1262958" cy="812800"/>
            </a:xfrm>
            <a:custGeom>
              <a:avLst/>
              <a:gdLst/>
              <a:ahLst/>
              <a:cxnLst/>
              <a:rect r="r" b="b" t="t" l="l"/>
              <a:pathLst>
                <a:path h="812800" w="1262958">
                  <a:moveTo>
                    <a:pt x="631479" y="0"/>
                  </a:moveTo>
                  <a:cubicBezTo>
                    <a:pt x="282723" y="0"/>
                    <a:pt x="0" y="181951"/>
                    <a:pt x="0" y="406400"/>
                  </a:cubicBezTo>
                  <a:cubicBezTo>
                    <a:pt x="0" y="630849"/>
                    <a:pt x="282723" y="812800"/>
                    <a:pt x="631479" y="812800"/>
                  </a:cubicBezTo>
                  <a:cubicBezTo>
                    <a:pt x="980235" y="812800"/>
                    <a:pt x="1262958" y="630849"/>
                    <a:pt x="1262958" y="406400"/>
                  </a:cubicBezTo>
                  <a:cubicBezTo>
                    <a:pt x="1262958" y="181951"/>
                    <a:pt x="980235" y="0"/>
                    <a:pt x="631479" y="0"/>
                  </a:cubicBezTo>
                  <a:close/>
                </a:path>
              </a:pathLst>
            </a:custGeom>
            <a:blipFill>
              <a:blip r:embed="rId4"/>
              <a:stretch>
                <a:fillRect l="-1165" t="0" r="-1165" b="0"/>
              </a:stretch>
            </a:blipFill>
          </p:spPr>
        </p:sp>
      </p:grpSp>
      <p:sp>
        <p:nvSpPr>
          <p:cNvPr name="TextBox 22" id="22"/>
          <p:cNvSpPr txBox="true"/>
          <p:nvPr/>
        </p:nvSpPr>
        <p:spPr>
          <a:xfrm rot="0">
            <a:off x="1918073" y="6966186"/>
            <a:ext cx="2702600" cy="447256"/>
          </a:xfrm>
          <a:prstGeom prst="rect">
            <a:avLst/>
          </a:prstGeom>
        </p:spPr>
        <p:txBody>
          <a:bodyPr anchor="t" rtlCol="false" tIns="0" lIns="0" bIns="0" rIns="0">
            <a:spAutoFit/>
          </a:bodyPr>
          <a:lstStyle/>
          <a:p>
            <a:pPr algn="ctr">
              <a:lnSpc>
                <a:spcPts val="3578"/>
              </a:lnSpc>
              <a:spcBef>
                <a:spcPct val="0"/>
              </a:spcBef>
            </a:pPr>
            <a:r>
              <a:rPr lang="en-US" sz="3167">
                <a:solidFill>
                  <a:srgbClr val="075278"/>
                </a:solidFill>
                <a:latin typeface="Assistant Bold"/>
                <a:ea typeface="Assistant Bold"/>
                <a:cs typeface="Assistant Bold"/>
                <a:sym typeface="Assistant Bold"/>
              </a:rPr>
              <a:t>SENSOR  DATA  </a:t>
            </a:r>
          </a:p>
        </p:txBody>
      </p:sp>
      <p:sp>
        <p:nvSpPr>
          <p:cNvPr name="TextBox 23" id="23"/>
          <p:cNvSpPr txBox="true"/>
          <p:nvPr/>
        </p:nvSpPr>
        <p:spPr>
          <a:xfrm rot="0">
            <a:off x="2957912" y="2025860"/>
            <a:ext cx="11902068" cy="412750"/>
          </a:xfrm>
          <a:prstGeom prst="rect">
            <a:avLst/>
          </a:prstGeom>
        </p:spPr>
        <p:txBody>
          <a:bodyPr anchor="t" rtlCol="false" tIns="0" lIns="0" bIns="0" rIns="0">
            <a:spAutoFit/>
          </a:bodyPr>
          <a:lstStyle/>
          <a:p>
            <a:pPr algn="l" marL="0" indent="0" lvl="0">
              <a:lnSpc>
                <a:spcPts val="3499"/>
              </a:lnSpc>
            </a:pPr>
            <a:r>
              <a:rPr lang="en-US" sz="2499">
                <a:solidFill>
                  <a:srgbClr val="000000"/>
                </a:solidFill>
                <a:latin typeface="Assistant Bold"/>
                <a:ea typeface="Assistant Bold"/>
                <a:cs typeface="Assistant Bold"/>
                <a:sym typeface="Assistant Bold"/>
              </a:rPr>
              <a:t> FUNCTIONALITIES OF PATHFINDING, REAL-TIME TRACKING, AND TASK REMINDERS.</a:t>
            </a:r>
          </a:p>
        </p:txBody>
      </p:sp>
      <p:sp>
        <p:nvSpPr>
          <p:cNvPr name="TextBox 24" id="24"/>
          <p:cNvSpPr txBox="true"/>
          <p:nvPr/>
        </p:nvSpPr>
        <p:spPr>
          <a:xfrm rot="0">
            <a:off x="2088772" y="7691270"/>
            <a:ext cx="2361203" cy="1362710"/>
          </a:xfrm>
          <a:prstGeom prst="rect">
            <a:avLst/>
          </a:prstGeom>
        </p:spPr>
        <p:txBody>
          <a:bodyPr anchor="t" rtlCol="false" tIns="0" lIns="0" bIns="0" rIns="0">
            <a:spAutoFit/>
          </a:bodyPr>
          <a:lstStyle/>
          <a:p>
            <a:pPr algn="l">
              <a:lnSpc>
                <a:spcPts val="3640"/>
              </a:lnSpc>
            </a:pPr>
            <a:r>
              <a:rPr lang="en-US" sz="2600">
                <a:solidFill>
                  <a:srgbClr val="000000"/>
                </a:solidFill>
                <a:latin typeface="Canva Sans"/>
                <a:ea typeface="Canva Sans"/>
                <a:cs typeface="Canva Sans"/>
                <a:sym typeface="Canva Sans"/>
              </a:rPr>
              <a:t>LIDAR Data</a:t>
            </a:r>
          </a:p>
          <a:p>
            <a:pPr algn="l">
              <a:lnSpc>
                <a:spcPts val="3640"/>
              </a:lnSpc>
            </a:pPr>
            <a:r>
              <a:rPr lang="en-US" sz="2600">
                <a:solidFill>
                  <a:srgbClr val="000000"/>
                </a:solidFill>
                <a:latin typeface="Canva Sans"/>
                <a:ea typeface="Canva Sans"/>
                <a:cs typeface="Canva Sans"/>
                <a:sym typeface="Canva Sans"/>
              </a:rPr>
              <a:t>GPS Data</a:t>
            </a:r>
          </a:p>
          <a:p>
            <a:pPr algn="l">
              <a:lnSpc>
                <a:spcPts val="3640"/>
              </a:lnSpc>
            </a:pPr>
            <a:r>
              <a:rPr lang="en-US" sz="2600">
                <a:solidFill>
                  <a:srgbClr val="000000"/>
                </a:solidFill>
                <a:latin typeface="Canva Sans"/>
                <a:ea typeface="Canva Sans"/>
                <a:cs typeface="Canva Sans"/>
                <a:sym typeface="Canva Sans"/>
              </a:rPr>
              <a:t>IMU Data</a:t>
            </a:r>
          </a:p>
        </p:txBody>
      </p:sp>
      <p:sp>
        <p:nvSpPr>
          <p:cNvPr name="TextBox 25" id="25"/>
          <p:cNvSpPr txBox="true"/>
          <p:nvPr/>
        </p:nvSpPr>
        <p:spPr>
          <a:xfrm rot="0">
            <a:off x="7108217" y="6966357"/>
            <a:ext cx="3702487" cy="447256"/>
          </a:xfrm>
          <a:prstGeom prst="rect">
            <a:avLst/>
          </a:prstGeom>
        </p:spPr>
        <p:txBody>
          <a:bodyPr anchor="t" rtlCol="false" tIns="0" lIns="0" bIns="0" rIns="0">
            <a:spAutoFit/>
          </a:bodyPr>
          <a:lstStyle/>
          <a:p>
            <a:pPr algn="ctr">
              <a:lnSpc>
                <a:spcPts val="3578"/>
              </a:lnSpc>
              <a:spcBef>
                <a:spcPct val="0"/>
              </a:spcBef>
            </a:pPr>
            <a:r>
              <a:rPr lang="en-US" sz="3167">
                <a:solidFill>
                  <a:srgbClr val="075278"/>
                </a:solidFill>
                <a:latin typeface="Assistant Bold"/>
                <a:ea typeface="Assistant Bold"/>
                <a:cs typeface="Assistant Bold"/>
                <a:sym typeface="Assistant Bold"/>
              </a:rPr>
              <a:t>PATHFINDING  DATA  </a:t>
            </a:r>
          </a:p>
        </p:txBody>
      </p:sp>
      <p:sp>
        <p:nvSpPr>
          <p:cNvPr name="TextBox 26" id="26"/>
          <p:cNvSpPr txBox="true"/>
          <p:nvPr/>
        </p:nvSpPr>
        <p:spPr>
          <a:xfrm rot="0">
            <a:off x="7794215" y="7789414"/>
            <a:ext cx="2699570" cy="1362710"/>
          </a:xfrm>
          <a:prstGeom prst="rect">
            <a:avLst/>
          </a:prstGeom>
        </p:spPr>
        <p:txBody>
          <a:bodyPr anchor="t" rtlCol="false" tIns="0" lIns="0" bIns="0" rIns="0">
            <a:spAutoFit/>
          </a:bodyPr>
          <a:lstStyle/>
          <a:p>
            <a:pPr algn="l">
              <a:lnSpc>
                <a:spcPts val="3640"/>
              </a:lnSpc>
            </a:pPr>
            <a:r>
              <a:rPr lang="en-US" sz="2600">
                <a:solidFill>
                  <a:srgbClr val="000000"/>
                </a:solidFill>
                <a:latin typeface="Canva Sans"/>
                <a:ea typeface="Canva Sans"/>
                <a:cs typeface="Canva Sans"/>
                <a:sym typeface="Canva Sans"/>
              </a:rPr>
              <a:t>MAP Data</a:t>
            </a:r>
          </a:p>
          <a:p>
            <a:pPr algn="l">
              <a:lnSpc>
                <a:spcPts val="3640"/>
              </a:lnSpc>
            </a:pPr>
            <a:r>
              <a:rPr lang="en-US" sz="2600">
                <a:solidFill>
                  <a:srgbClr val="000000"/>
                </a:solidFill>
                <a:latin typeface="Canva Sans"/>
                <a:ea typeface="Canva Sans"/>
                <a:cs typeface="Canva Sans"/>
                <a:sym typeface="Canva Sans"/>
              </a:rPr>
              <a:t>Waypoints Data</a:t>
            </a:r>
          </a:p>
          <a:p>
            <a:pPr algn="l">
              <a:lnSpc>
                <a:spcPts val="3640"/>
              </a:lnSpc>
            </a:pPr>
          </a:p>
        </p:txBody>
      </p:sp>
      <p:sp>
        <p:nvSpPr>
          <p:cNvPr name="TextBox 27" id="27"/>
          <p:cNvSpPr txBox="true"/>
          <p:nvPr/>
        </p:nvSpPr>
        <p:spPr>
          <a:xfrm rot="0">
            <a:off x="14028924" y="6966186"/>
            <a:ext cx="2092762" cy="447256"/>
          </a:xfrm>
          <a:prstGeom prst="rect">
            <a:avLst/>
          </a:prstGeom>
        </p:spPr>
        <p:txBody>
          <a:bodyPr anchor="t" rtlCol="false" tIns="0" lIns="0" bIns="0" rIns="0">
            <a:spAutoFit/>
          </a:bodyPr>
          <a:lstStyle/>
          <a:p>
            <a:pPr algn="ctr">
              <a:lnSpc>
                <a:spcPts val="3578"/>
              </a:lnSpc>
              <a:spcBef>
                <a:spcPct val="0"/>
              </a:spcBef>
            </a:pPr>
            <a:r>
              <a:rPr lang="en-US" sz="3167">
                <a:solidFill>
                  <a:srgbClr val="075278"/>
                </a:solidFill>
                <a:latin typeface="Assistant Bold"/>
                <a:ea typeface="Assistant Bold"/>
                <a:cs typeface="Assistant Bold"/>
                <a:sym typeface="Assistant Bold"/>
              </a:rPr>
              <a:t>TASK DATA  </a:t>
            </a:r>
          </a:p>
        </p:txBody>
      </p:sp>
      <p:sp>
        <p:nvSpPr>
          <p:cNvPr name="TextBox 28" id="28"/>
          <p:cNvSpPr txBox="true"/>
          <p:nvPr/>
        </p:nvSpPr>
        <p:spPr>
          <a:xfrm rot="0">
            <a:off x="13837060" y="7691270"/>
            <a:ext cx="2699570" cy="1362710"/>
          </a:xfrm>
          <a:prstGeom prst="rect">
            <a:avLst/>
          </a:prstGeom>
        </p:spPr>
        <p:txBody>
          <a:bodyPr anchor="t" rtlCol="false" tIns="0" lIns="0" bIns="0" rIns="0">
            <a:spAutoFit/>
          </a:bodyPr>
          <a:lstStyle/>
          <a:p>
            <a:pPr algn="l">
              <a:lnSpc>
                <a:spcPts val="3640"/>
              </a:lnSpc>
            </a:pPr>
            <a:r>
              <a:rPr lang="en-US" sz="2600">
                <a:solidFill>
                  <a:srgbClr val="000000"/>
                </a:solidFill>
                <a:latin typeface="Canva Sans"/>
                <a:ea typeface="Canva Sans"/>
                <a:cs typeface="Canva Sans"/>
                <a:sym typeface="Canva Sans"/>
              </a:rPr>
              <a:t>Task Schedule</a:t>
            </a:r>
          </a:p>
          <a:p>
            <a:pPr algn="l">
              <a:lnSpc>
                <a:spcPts val="3640"/>
              </a:lnSpc>
            </a:pPr>
            <a:r>
              <a:rPr lang="en-US" sz="2600">
                <a:solidFill>
                  <a:srgbClr val="000000"/>
                </a:solidFill>
                <a:latin typeface="Canva Sans"/>
                <a:ea typeface="Canva Sans"/>
                <a:cs typeface="Canva Sans"/>
                <a:sym typeface="Canva Sans"/>
              </a:rPr>
              <a:t>User Preference</a:t>
            </a:r>
          </a:p>
          <a:p>
            <a:pPr algn="l">
              <a:lnSpc>
                <a:spcPts val="3640"/>
              </a:lnSpc>
            </a:pP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CFEFF"/>
        </a:solidFill>
      </p:bgPr>
    </p:bg>
    <p:spTree>
      <p:nvGrpSpPr>
        <p:cNvPr id="1" name=""/>
        <p:cNvGrpSpPr/>
        <p:nvPr/>
      </p:nvGrpSpPr>
      <p:grpSpPr>
        <a:xfrm>
          <a:off x="0" y="0"/>
          <a:ext cx="0" cy="0"/>
          <a:chOff x="0" y="0"/>
          <a:chExt cx="0" cy="0"/>
        </a:xfrm>
      </p:grpSpPr>
      <p:sp>
        <p:nvSpPr>
          <p:cNvPr name="TextBox 2" id="2"/>
          <p:cNvSpPr txBox="true"/>
          <p:nvPr/>
        </p:nvSpPr>
        <p:spPr>
          <a:xfrm rot="0">
            <a:off x="7811046" y="3201858"/>
            <a:ext cx="7721756" cy="5838825"/>
          </a:xfrm>
          <a:prstGeom prst="rect">
            <a:avLst/>
          </a:prstGeom>
        </p:spPr>
        <p:txBody>
          <a:bodyPr anchor="t" rtlCol="false" tIns="0" lIns="0" bIns="0" rIns="0">
            <a:spAutoFit/>
          </a:bodyPr>
          <a:lstStyle/>
          <a:p>
            <a:pPr algn="l">
              <a:lnSpc>
                <a:spcPts val="4199"/>
              </a:lnSpc>
            </a:pPr>
            <a:r>
              <a:rPr lang="en-US" sz="2999" spc="11">
                <a:solidFill>
                  <a:srgbClr val="3275C5"/>
                </a:solidFill>
                <a:latin typeface="Source Sans Pro"/>
                <a:ea typeface="Source Sans Pro"/>
                <a:cs typeface="Source Sans Pro"/>
                <a:sym typeface="Source Sans Pro"/>
              </a:rPr>
              <a:t>The rising population of individuals with lower body disabilities and hearing impairments presents a challenge for current assistive devices. Traditional wheelchairs and aids lack advanced features like adaptive interfaces and real-time health monitoring, limiting user independence and increasing caregiver reliance. Innovative solutions are essential to enhance mobility, ensure safety, and provide personalized support for improved quality of life.</a:t>
            </a:r>
          </a:p>
        </p:txBody>
      </p:sp>
      <p:sp>
        <p:nvSpPr>
          <p:cNvPr name="Freeform 3" id="3"/>
          <p:cNvSpPr/>
          <p:nvPr/>
        </p:nvSpPr>
        <p:spPr>
          <a:xfrm flipH="false" flipV="false" rot="-2561783">
            <a:off x="-2150393" y="-1597808"/>
            <a:ext cx="6000674" cy="4342306"/>
          </a:xfrm>
          <a:custGeom>
            <a:avLst/>
            <a:gdLst/>
            <a:ahLst/>
            <a:cxnLst/>
            <a:rect r="r" b="b" t="t" l="l"/>
            <a:pathLst>
              <a:path h="4342306" w="6000674">
                <a:moveTo>
                  <a:pt x="0" y="0"/>
                </a:moveTo>
                <a:lnTo>
                  <a:pt x="6000674" y="0"/>
                </a:lnTo>
                <a:lnTo>
                  <a:pt x="6000674" y="4342306"/>
                </a:lnTo>
                <a:lnTo>
                  <a:pt x="0" y="434230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7616117">
            <a:off x="14754144" y="7087147"/>
            <a:ext cx="6000674" cy="4342306"/>
          </a:xfrm>
          <a:custGeom>
            <a:avLst/>
            <a:gdLst/>
            <a:ahLst/>
            <a:cxnLst/>
            <a:rect r="r" b="b" t="t" l="l"/>
            <a:pathLst>
              <a:path h="4342306" w="6000674">
                <a:moveTo>
                  <a:pt x="0" y="0"/>
                </a:moveTo>
                <a:lnTo>
                  <a:pt x="6000675" y="0"/>
                </a:lnTo>
                <a:lnTo>
                  <a:pt x="6000675" y="4342306"/>
                </a:lnTo>
                <a:lnTo>
                  <a:pt x="0" y="434230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5" id="5"/>
          <p:cNvGrpSpPr>
            <a:grpSpLocks noChangeAspect="true"/>
          </p:cNvGrpSpPr>
          <p:nvPr/>
        </p:nvGrpSpPr>
        <p:grpSpPr>
          <a:xfrm rot="0">
            <a:off x="2489571" y="2932228"/>
            <a:ext cx="3823428" cy="5246370"/>
            <a:chOff x="0" y="0"/>
            <a:chExt cx="4589780" cy="6297930"/>
          </a:xfrm>
        </p:grpSpPr>
        <p:sp>
          <p:nvSpPr>
            <p:cNvPr name="Freeform 6" id="6"/>
            <p:cNvSpPr/>
            <p:nvPr/>
          </p:nvSpPr>
          <p:spPr>
            <a:xfrm flipH="false" flipV="false" rot="0">
              <a:off x="0" y="0"/>
              <a:ext cx="4591050" cy="6297930"/>
            </a:xfrm>
            <a:custGeom>
              <a:avLst/>
              <a:gdLst/>
              <a:ahLst/>
              <a:cxnLst/>
              <a:rect r="r" b="b" t="t" l="l"/>
              <a:pathLst>
                <a:path h="6297930" w="4591050">
                  <a:moveTo>
                    <a:pt x="3148330" y="1708150"/>
                  </a:moveTo>
                  <a:cubicBezTo>
                    <a:pt x="2754630" y="1708150"/>
                    <a:pt x="2396490" y="1866900"/>
                    <a:pt x="2136140" y="2124710"/>
                  </a:cubicBezTo>
                  <a:lnTo>
                    <a:pt x="1611630" y="1600200"/>
                  </a:lnTo>
                  <a:cubicBezTo>
                    <a:pt x="1778000" y="1430020"/>
                    <a:pt x="1882140" y="1197610"/>
                    <a:pt x="1882140" y="941070"/>
                  </a:cubicBezTo>
                  <a:cubicBezTo>
                    <a:pt x="1882140" y="421640"/>
                    <a:pt x="1459230" y="0"/>
                    <a:pt x="941070" y="0"/>
                  </a:cubicBezTo>
                  <a:cubicBezTo>
                    <a:pt x="422910" y="0"/>
                    <a:pt x="0" y="421640"/>
                    <a:pt x="0" y="941070"/>
                  </a:cubicBezTo>
                  <a:cubicBezTo>
                    <a:pt x="0" y="1459230"/>
                    <a:pt x="421640" y="1882140"/>
                    <a:pt x="941070" y="1882140"/>
                  </a:cubicBezTo>
                  <a:cubicBezTo>
                    <a:pt x="1160780" y="1882140"/>
                    <a:pt x="1362710" y="1805940"/>
                    <a:pt x="1524000" y="1678940"/>
                  </a:cubicBezTo>
                  <a:lnTo>
                    <a:pt x="2056130" y="2211070"/>
                  </a:lnTo>
                  <a:cubicBezTo>
                    <a:pt x="1838960" y="2463800"/>
                    <a:pt x="1708150" y="2791460"/>
                    <a:pt x="1708150" y="3148330"/>
                  </a:cubicBezTo>
                  <a:cubicBezTo>
                    <a:pt x="1708150" y="3549650"/>
                    <a:pt x="1873250" y="3914140"/>
                    <a:pt x="2139950" y="4175760"/>
                  </a:cubicBezTo>
                  <a:lnTo>
                    <a:pt x="1614170" y="4701540"/>
                  </a:lnTo>
                  <a:cubicBezTo>
                    <a:pt x="1442720" y="4526280"/>
                    <a:pt x="1203960" y="4417060"/>
                    <a:pt x="941070" y="4417060"/>
                  </a:cubicBezTo>
                  <a:cubicBezTo>
                    <a:pt x="421640" y="4415790"/>
                    <a:pt x="0" y="4838700"/>
                    <a:pt x="0" y="5356860"/>
                  </a:cubicBezTo>
                  <a:cubicBezTo>
                    <a:pt x="0" y="5875020"/>
                    <a:pt x="421640" y="6297930"/>
                    <a:pt x="941070" y="6297930"/>
                  </a:cubicBezTo>
                  <a:cubicBezTo>
                    <a:pt x="1459230" y="6297930"/>
                    <a:pt x="1882140" y="5876290"/>
                    <a:pt x="1882140" y="5356860"/>
                  </a:cubicBezTo>
                  <a:cubicBezTo>
                    <a:pt x="1882140" y="5144770"/>
                    <a:pt x="1811020" y="4947920"/>
                    <a:pt x="1692910" y="4790440"/>
                  </a:cubicBezTo>
                  <a:lnTo>
                    <a:pt x="2228850" y="4254500"/>
                  </a:lnTo>
                  <a:cubicBezTo>
                    <a:pt x="2479040" y="4462780"/>
                    <a:pt x="2800350" y="4588509"/>
                    <a:pt x="3150870" y="4588509"/>
                  </a:cubicBezTo>
                  <a:cubicBezTo>
                    <a:pt x="3945890" y="4588509"/>
                    <a:pt x="4591050" y="3942080"/>
                    <a:pt x="4591050" y="3148330"/>
                  </a:cubicBezTo>
                  <a:cubicBezTo>
                    <a:pt x="4589780" y="2354580"/>
                    <a:pt x="3943350" y="1708150"/>
                    <a:pt x="3148330" y="1708150"/>
                  </a:cubicBezTo>
                  <a:close/>
                </a:path>
              </a:pathLst>
            </a:custGeom>
            <a:gradFill rotWithShape="true">
              <a:gsLst>
                <a:gs pos="0">
                  <a:srgbClr val="5DE0E6">
                    <a:alpha val="100000"/>
                  </a:srgbClr>
                </a:gs>
                <a:gs pos="100000">
                  <a:srgbClr val="004AAD">
                    <a:alpha val="100000"/>
                  </a:srgbClr>
                </a:gs>
              </a:gsLst>
              <a:lin ang="0"/>
            </a:gradFill>
          </p:spPr>
        </p:sp>
        <p:sp>
          <p:nvSpPr>
            <p:cNvPr name="Freeform 7" id="7"/>
            <p:cNvSpPr/>
            <p:nvPr/>
          </p:nvSpPr>
          <p:spPr>
            <a:xfrm flipH="false" flipV="false" rot="0">
              <a:off x="118110" y="4533900"/>
              <a:ext cx="1645920" cy="1645920"/>
            </a:xfrm>
            <a:custGeom>
              <a:avLst/>
              <a:gdLst/>
              <a:ahLst/>
              <a:cxnLst/>
              <a:rect r="r" b="b" t="t" l="l"/>
              <a:pathLst>
                <a:path h="1645920" w="1645920">
                  <a:moveTo>
                    <a:pt x="822960" y="1645920"/>
                  </a:moveTo>
                  <a:cubicBezTo>
                    <a:pt x="369570" y="1645920"/>
                    <a:pt x="0" y="1277620"/>
                    <a:pt x="0" y="822960"/>
                  </a:cubicBezTo>
                  <a:cubicBezTo>
                    <a:pt x="0" y="368300"/>
                    <a:pt x="368300" y="0"/>
                    <a:pt x="822960" y="0"/>
                  </a:cubicBezTo>
                  <a:cubicBezTo>
                    <a:pt x="1276350" y="0"/>
                    <a:pt x="1645920" y="368300"/>
                    <a:pt x="1645920" y="822960"/>
                  </a:cubicBezTo>
                  <a:cubicBezTo>
                    <a:pt x="1645920" y="1277620"/>
                    <a:pt x="1276350" y="1645920"/>
                    <a:pt x="822960" y="1645920"/>
                  </a:cubicBezTo>
                  <a:close/>
                </a:path>
              </a:pathLst>
            </a:custGeom>
            <a:blipFill>
              <a:blip r:embed="rId4"/>
              <a:stretch>
                <a:fillRect l="0" t="0" r="0" b="0"/>
              </a:stretch>
            </a:blipFill>
          </p:spPr>
        </p:sp>
        <p:sp>
          <p:nvSpPr>
            <p:cNvPr name="Freeform 8" id="8"/>
            <p:cNvSpPr/>
            <p:nvPr/>
          </p:nvSpPr>
          <p:spPr>
            <a:xfrm flipH="false" flipV="false" rot="0">
              <a:off x="118110" y="118110"/>
              <a:ext cx="1645920" cy="1644650"/>
            </a:xfrm>
            <a:custGeom>
              <a:avLst/>
              <a:gdLst/>
              <a:ahLst/>
              <a:cxnLst/>
              <a:rect r="r" b="b" t="t" l="l"/>
              <a:pathLst>
                <a:path h="1644650" w="1645920">
                  <a:moveTo>
                    <a:pt x="0" y="822960"/>
                  </a:moveTo>
                  <a:cubicBezTo>
                    <a:pt x="0" y="369570"/>
                    <a:pt x="368300" y="0"/>
                    <a:pt x="822960" y="0"/>
                  </a:cubicBezTo>
                  <a:cubicBezTo>
                    <a:pt x="1276350" y="0"/>
                    <a:pt x="1645920" y="368300"/>
                    <a:pt x="1645920" y="822960"/>
                  </a:cubicBezTo>
                  <a:cubicBezTo>
                    <a:pt x="1645920" y="1060450"/>
                    <a:pt x="1544320" y="1273810"/>
                    <a:pt x="1384300" y="1423670"/>
                  </a:cubicBezTo>
                  <a:cubicBezTo>
                    <a:pt x="1377950" y="1426210"/>
                    <a:pt x="1371600" y="1430020"/>
                    <a:pt x="1366520" y="1436370"/>
                  </a:cubicBezTo>
                  <a:cubicBezTo>
                    <a:pt x="1362710" y="1440180"/>
                    <a:pt x="1360170" y="1443990"/>
                    <a:pt x="1357630" y="1447800"/>
                  </a:cubicBezTo>
                  <a:cubicBezTo>
                    <a:pt x="1214120" y="1569720"/>
                    <a:pt x="1027430" y="1644650"/>
                    <a:pt x="824230" y="1644650"/>
                  </a:cubicBezTo>
                  <a:cubicBezTo>
                    <a:pt x="369570" y="1644650"/>
                    <a:pt x="0" y="1276350"/>
                    <a:pt x="0" y="822960"/>
                  </a:cubicBezTo>
                  <a:close/>
                </a:path>
              </a:pathLst>
            </a:custGeom>
            <a:blipFill>
              <a:blip r:embed="rId5"/>
              <a:stretch>
                <a:fillRect l="0" t="-38" r="0" b="-38"/>
              </a:stretch>
            </a:blipFill>
          </p:spPr>
        </p:sp>
        <p:sp>
          <p:nvSpPr>
            <p:cNvPr name="Freeform 9" id="9"/>
            <p:cNvSpPr/>
            <p:nvPr/>
          </p:nvSpPr>
          <p:spPr>
            <a:xfrm flipH="false" flipV="false" rot="0">
              <a:off x="1826260" y="1827530"/>
              <a:ext cx="2644140" cy="2644140"/>
            </a:xfrm>
            <a:custGeom>
              <a:avLst/>
              <a:gdLst/>
              <a:ahLst/>
              <a:cxnLst/>
              <a:rect r="r" b="b" t="t" l="l"/>
              <a:pathLst>
                <a:path h="2644140" w="2644140">
                  <a:moveTo>
                    <a:pt x="1322070" y="2644140"/>
                  </a:moveTo>
                  <a:cubicBezTo>
                    <a:pt x="593090" y="2644140"/>
                    <a:pt x="0" y="2051050"/>
                    <a:pt x="0" y="1322070"/>
                  </a:cubicBezTo>
                  <a:cubicBezTo>
                    <a:pt x="0" y="593090"/>
                    <a:pt x="593090" y="0"/>
                    <a:pt x="1322070" y="0"/>
                  </a:cubicBezTo>
                  <a:cubicBezTo>
                    <a:pt x="2051050" y="0"/>
                    <a:pt x="2644140" y="593090"/>
                    <a:pt x="2644140" y="1322070"/>
                  </a:cubicBezTo>
                  <a:cubicBezTo>
                    <a:pt x="2644140" y="2051050"/>
                    <a:pt x="2052320" y="2644140"/>
                    <a:pt x="1322070" y="2644140"/>
                  </a:cubicBezTo>
                  <a:close/>
                </a:path>
              </a:pathLst>
            </a:custGeom>
            <a:blipFill>
              <a:blip r:embed="rId6"/>
              <a:stretch>
                <a:fillRect l="-29999" t="0" r="-29999" b="0"/>
              </a:stretch>
            </a:blipFill>
          </p:spPr>
        </p:sp>
      </p:grpSp>
      <p:sp>
        <p:nvSpPr>
          <p:cNvPr name="TextBox 10" id="10"/>
          <p:cNvSpPr txBox="true"/>
          <p:nvPr/>
        </p:nvSpPr>
        <p:spPr>
          <a:xfrm rot="0">
            <a:off x="7811046" y="1493288"/>
            <a:ext cx="7721756" cy="1377949"/>
          </a:xfrm>
          <a:prstGeom prst="rect">
            <a:avLst/>
          </a:prstGeom>
        </p:spPr>
        <p:txBody>
          <a:bodyPr anchor="t" rtlCol="false" tIns="0" lIns="0" bIns="0" rIns="0">
            <a:spAutoFit/>
          </a:bodyPr>
          <a:lstStyle/>
          <a:p>
            <a:pPr algn="l">
              <a:lnSpc>
                <a:spcPts val="11200"/>
              </a:lnSpc>
            </a:pPr>
            <a:r>
              <a:rPr lang="en-US" sz="8000">
                <a:solidFill>
                  <a:srgbClr val="075278"/>
                </a:solidFill>
                <a:latin typeface="Dynamo Medium"/>
                <a:ea typeface="Dynamo Medium"/>
                <a:cs typeface="Dynamo Medium"/>
                <a:sym typeface="Dynamo Medium"/>
              </a:rPr>
              <a:t>INTRODUCTION</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bg>
      <p:bgPr>
        <a:solidFill>
          <a:srgbClr val="FCFEFF"/>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5540720" y="2445490"/>
            <a:ext cx="10511830" cy="5620850"/>
          </a:xfrm>
          <a:custGeom>
            <a:avLst/>
            <a:gdLst/>
            <a:ahLst/>
            <a:cxnLst/>
            <a:rect r="r" b="b" t="t" l="l"/>
            <a:pathLst>
              <a:path h="5620850" w="10511830">
                <a:moveTo>
                  <a:pt x="0" y="0"/>
                </a:moveTo>
                <a:lnTo>
                  <a:pt x="10511829" y="0"/>
                </a:lnTo>
                <a:lnTo>
                  <a:pt x="10511829" y="5620850"/>
                </a:lnTo>
                <a:lnTo>
                  <a:pt x="0" y="5620850"/>
                </a:lnTo>
                <a:lnTo>
                  <a:pt x="0" y="0"/>
                </a:lnTo>
                <a:close/>
              </a:path>
            </a:pathLst>
          </a:custGeom>
          <a:blipFill>
            <a:blip r:embed="rId2"/>
            <a:stretch>
              <a:fillRect l="0" t="-15481" r="0" b="0"/>
            </a:stretch>
          </a:blipFill>
        </p:spPr>
      </p:sp>
      <p:sp>
        <p:nvSpPr>
          <p:cNvPr name="TextBox 3" id="3"/>
          <p:cNvSpPr txBox="true"/>
          <p:nvPr/>
        </p:nvSpPr>
        <p:spPr>
          <a:xfrm rot="0">
            <a:off x="2906983" y="120929"/>
            <a:ext cx="17333547" cy="1319150"/>
          </a:xfrm>
          <a:prstGeom prst="rect">
            <a:avLst/>
          </a:prstGeom>
        </p:spPr>
        <p:txBody>
          <a:bodyPr anchor="t" rtlCol="false" tIns="0" lIns="0" bIns="0" rIns="0">
            <a:spAutoFit/>
          </a:bodyPr>
          <a:lstStyle/>
          <a:p>
            <a:pPr algn="l">
              <a:lnSpc>
                <a:spcPts val="10746"/>
              </a:lnSpc>
            </a:pPr>
            <a:r>
              <a:rPr lang="en-US" sz="7675">
                <a:solidFill>
                  <a:srgbClr val="56AAF0"/>
                </a:solidFill>
                <a:latin typeface="Dynamo Medium"/>
                <a:ea typeface="Dynamo Medium"/>
                <a:cs typeface="Dynamo Medium"/>
                <a:sym typeface="Dynamo Medium"/>
              </a:rPr>
              <a:t>REFERENCE</a:t>
            </a:r>
          </a:p>
        </p:txBody>
      </p:sp>
      <p:sp>
        <p:nvSpPr>
          <p:cNvPr name="TextBox 4" id="4"/>
          <p:cNvSpPr txBox="true"/>
          <p:nvPr/>
        </p:nvSpPr>
        <p:spPr>
          <a:xfrm rot="0">
            <a:off x="2525620" y="2147197"/>
            <a:ext cx="15346543" cy="7730200"/>
          </a:xfrm>
          <a:prstGeom prst="rect">
            <a:avLst/>
          </a:prstGeom>
        </p:spPr>
        <p:txBody>
          <a:bodyPr anchor="t" rtlCol="false" tIns="0" lIns="0" bIns="0" rIns="0">
            <a:spAutoFit/>
          </a:bodyPr>
          <a:lstStyle/>
          <a:p>
            <a:pPr algn="l" marL="655558" indent="-327779" lvl="1">
              <a:lnSpc>
                <a:spcPts val="4250"/>
              </a:lnSpc>
              <a:buFont typeface="Arial"/>
              <a:buChar char="•"/>
            </a:pPr>
            <a:r>
              <a:rPr lang="en-US" sz="3036" spc="12">
                <a:solidFill>
                  <a:srgbClr val="3275C5"/>
                </a:solidFill>
                <a:latin typeface="Source Sans Pro"/>
                <a:ea typeface="Source Sans Pro"/>
                <a:cs typeface="Source Sans Pro"/>
                <a:sym typeface="Source Sans Pro"/>
              </a:rPr>
              <a:t>[1] S. Yang, The design and implementation of a scheduler and route planner for wheelchair users, University of British Columbia, 2006.. </a:t>
            </a:r>
          </a:p>
          <a:p>
            <a:pPr algn="l">
              <a:lnSpc>
                <a:spcPts val="4250"/>
              </a:lnSpc>
            </a:pPr>
          </a:p>
          <a:p>
            <a:pPr algn="l" marL="655558" indent="-327779" lvl="1">
              <a:lnSpc>
                <a:spcPts val="4250"/>
              </a:lnSpc>
              <a:buFont typeface="Arial"/>
              <a:buChar char="•"/>
            </a:pPr>
            <a:r>
              <a:rPr lang="en-US" sz="3036" spc="12">
                <a:solidFill>
                  <a:srgbClr val="3275C5"/>
                </a:solidFill>
                <a:latin typeface="Source Sans Pro"/>
                <a:ea typeface="Source Sans Pro"/>
                <a:cs typeface="Source Sans Pro"/>
                <a:sym typeface="Source Sans Pro"/>
              </a:rPr>
              <a:t>[2] R.C.Simpson, Smart Wheelchairs, Department of Rehabilitation Science and Technology, University of Pittsburgh,  Pittsburgh, PA, 2005 </a:t>
            </a:r>
          </a:p>
          <a:p>
            <a:pPr algn="l">
              <a:lnSpc>
                <a:spcPts val="4250"/>
              </a:lnSpc>
            </a:pPr>
          </a:p>
          <a:p>
            <a:pPr algn="l" marL="655558" indent="-327779" lvl="1">
              <a:lnSpc>
                <a:spcPts val="4250"/>
              </a:lnSpc>
              <a:buFont typeface="Arial"/>
              <a:buChar char="•"/>
            </a:pPr>
            <a:r>
              <a:rPr lang="en-US" sz="3036" spc="12">
                <a:solidFill>
                  <a:srgbClr val="3275C5"/>
                </a:solidFill>
                <a:latin typeface="Source Sans Pro"/>
                <a:ea typeface="Source Sans Pro"/>
                <a:cs typeface="Source Sans Pro"/>
                <a:sym typeface="Source Sans Pro"/>
              </a:rPr>
              <a:t>[3] S. M. Mazharul Hoque Chowdhury, Sarnali Basak,  Smart wheelchair for disable people, Department of Computer Science and Engineering Jahangirnagar University, 2019</a:t>
            </a:r>
          </a:p>
          <a:p>
            <a:pPr algn="l">
              <a:lnSpc>
                <a:spcPts val="4250"/>
              </a:lnSpc>
            </a:pPr>
          </a:p>
          <a:p>
            <a:pPr algn="l" marL="655558" indent="-327779" lvl="1">
              <a:lnSpc>
                <a:spcPts val="4250"/>
              </a:lnSpc>
              <a:buFont typeface="Arial"/>
              <a:buChar char="•"/>
            </a:pPr>
            <a:r>
              <a:rPr lang="en-US" sz="3036" spc="12">
                <a:solidFill>
                  <a:srgbClr val="3275C5"/>
                </a:solidFill>
                <a:latin typeface="Source Sans Pro"/>
                <a:ea typeface="Source Sans Pro"/>
                <a:cs typeface="Source Sans Pro"/>
                <a:sym typeface="Source Sans Pro"/>
              </a:rPr>
              <a:t>[4 ] Maryam Amur Khalfan Al Shabibi, Suresh Manic Kesavan, IOT for Smart Wheelchair, Department of Electrical and Communication Engineering, College of Engineering, National University of Science and Technology, Muscat, Oman   </a:t>
            </a:r>
          </a:p>
          <a:p>
            <a:pPr algn="l">
              <a:lnSpc>
                <a:spcPts val="3550"/>
              </a:lnSpc>
            </a:pPr>
          </a:p>
          <a:p>
            <a:pPr algn="l">
              <a:lnSpc>
                <a:spcPts val="3550"/>
              </a:lnSpc>
            </a:pPr>
          </a:p>
          <a:p>
            <a:pPr algn="l">
              <a:lnSpc>
                <a:spcPts val="3550"/>
              </a:lnSpc>
            </a:pP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bg>
      <p:bgPr>
        <a:solidFill>
          <a:srgbClr val="FCFEFF"/>
        </a:solidFill>
      </p:bgPr>
    </p:bg>
    <p:spTree>
      <p:nvGrpSpPr>
        <p:cNvPr id="1" name=""/>
        <p:cNvGrpSpPr/>
        <p:nvPr/>
      </p:nvGrpSpPr>
      <p:grpSpPr>
        <a:xfrm>
          <a:off x="0" y="0"/>
          <a:ext cx="0" cy="0"/>
          <a:chOff x="0" y="0"/>
          <a:chExt cx="0" cy="0"/>
        </a:xfrm>
      </p:grpSpPr>
      <p:grpSp>
        <p:nvGrpSpPr>
          <p:cNvPr name="Group 2" id="2"/>
          <p:cNvGrpSpPr/>
          <p:nvPr/>
        </p:nvGrpSpPr>
        <p:grpSpPr>
          <a:xfrm rot="0">
            <a:off x="-4006574" y="-369454"/>
            <a:ext cx="7009358" cy="1159703"/>
            <a:chOff x="0" y="0"/>
            <a:chExt cx="1250766" cy="206940"/>
          </a:xfrm>
        </p:grpSpPr>
        <p:sp>
          <p:nvSpPr>
            <p:cNvPr name="Freeform 3" id="3"/>
            <p:cNvSpPr/>
            <p:nvPr/>
          </p:nvSpPr>
          <p:spPr>
            <a:xfrm flipH="false" flipV="false" rot="0">
              <a:off x="11494" y="0"/>
              <a:ext cx="1227777" cy="206940"/>
            </a:xfrm>
            <a:custGeom>
              <a:avLst/>
              <a:gdLst/>
              <a:ahLst/>
              <a:cxnLst/>
              <a:rect r="r" b="b" t="t" l="l"/>
              <a:pathLst>
                <a:path h="206940" w="1227777">
                  <a:moveTo>
                    <a:pt x="212692" y="0"/>
                  </a:moveTo>
                  <a:lnTo>
                    <a:pt x="1218286" y="0"/>
                  </a:lnTo>
                  <a:cubicBezTo>
                    <a:pt x="1221833" y="0"/>
                    <a:pt x="1225033" y="2128"/>
                    <a:pt x="1226405" y="5398"/>
                  </a:cubicBezTo>
                  <a:cubicBezTo>
                    <a:pt x="1227778" y="8669"/>
                    <a:pt x="1227054" y="12443"/>
                    <a:pt x="1224569" y="14974"/>
                  </a:cubicBezTo>
                  <a:lnTo>
                    <a:pt x="1050775" y="191966"/>
                  </a:lnTo>
                  <a:cubicBezTo>
                    <a:pt x="1041370" y="201544"/>
                    <a:pt x="1028510" y="206940"/>
                    <a:pt x="1015086" y="206940"/>
                  </a:cubicBezTo>
                  <a:lnTo>
                    <a:pt x="9492" y="206940"/>
                  </a:lnTo>
                  <a:cubicBezTo>
                    <a:pt x="5945" y="206940"/>
                    <a:pt x="2745" y="204812"/>
                    <a:pt x="1373" y="201542"/>
                  </a:cubicBezTo>
                  <a:cubicBezTo>
                    <a:pt x="0" y="198271"/>
                    <a:pt x="724" y="194497"/>
                    <a:pt x="3209" y="191966"/>
                  </a:cubicBezTo>
                  <a:lnTo>
                    <a:pt x="177003" y="14974"/>
                  </a:lnTo>
                  <a:cubicBezTo>
                    <a:pt x="186408" y="5396"/>
                    <a:pt x="199268" y="0"/>
                    <a:pt x="212692" y="0"/>
                  </a:cubicBezTo>
                  <a:close/>
                </a:path>
              </a:pathLst>
            </a:custGeom>
            <a:solidFill>
              <a:srgbClr val="3275C5"/>
            </a:solidFill>
          </p:spPr>
        </p:sp>
        <p:sp>
          <p:nvSpPr>
            <p:cNvPr name="TextBox 4" id="4"/>
            <p:cNvSpPr txBox="true"/>
            <p:nvPr/>
          </p:nvSpPr>
          <p:spPr>
            <a:xfrm>
              <a:off x="101600" y="19050"/>
              <a:ext cx="1047566" cy="187890"/>
            </a:xfrm>
            <a:prstGeom prst="rect">
              <a:avLst/>
            </a:prstGeom>
          </p:spPr>
          <p:txBody>
            <a:bodyPr anchor="ctr" rtlCol="false" tIns="83282" lIns="83282" bIns="83282" rIns="83282"/>
            <a:lstStyle/>
            <a:p>
              <a:pPr algn="ctr">
                <a:lnSpc>
                  <a:spcPts val="1993"/>
                </a:lnSpc>
              </a:pPr>
            </a:p>
          </p:txBody>
        </p:sp>
      </p:grpSp>
      <p:grpSp>
        <p:nvGrpSpPr>
          <p:cNvPr name="Group 5" id="5"/>
          <p:cNvGrpSpPr/>
          <p:nvPr/>
        </p:nvGrpSpPr>
        <p:grpSpPr>
          <a:xfrm rot="0">
            <a:off x="-1748459" y="508418"/>
            <a:ext cx="3144637" cy="520282"/>
            <a:chOff x="0" y="0"/>
            <a:chExt cx="1250766" cy="206940"/>
          </a:xfrm>
        </p:grpSpPr>
        <p:sp>
          <p:nvSpPr>
            <p:cNvPr name="Freeform 6" id="6"/>
            <p:cNvSpPr/>
            <p:nvPr/>
          </p:nvSpPr>
          <p:spPr>
            <a:xfrm flipH="false" flipV="false" rot="0">
              <a:off x="13485" y="0"/>
              <a:ext cx="1223797" cy="206940"/>
            </a:xfrm>
            <a:custGeom>
              <a:avLst/>
              <a:gdLst/>
              <a:ahLst/>
              <a:cxnLst/>
              <a:rect r="r" b="b" t="t" l="l"/>
              <a:pathLst>
                <a:path h="206940" w="1223797">
                  <a:moveTo>
                    <a:pt x="214334" y="0"/>
                  </a:moveTo>
                  <a:lnTo>
                    <a:pt x="1212662" y="0"/>
                  </a:lnTo>
                  <a:cubicBezTo>
                    <a:pt x="1216822" y="0"/>
                    <a:pt x="1220577" y="2496"/>
                    <a:pt x="1222187" y="6333"/>
                  </a:cubicBezTo>
                  <a:cubicBezTo>
                    <a:pt x="1223796" y="10170"/>
                    <a:pt x="1222947" y="14598"/>
                    <a:pt x="1220032" y="17567"/>
                  </a:cubicBezTo>
                  <a:lnTo>
                    <a:pt x="1051330" y="189373"/>
                  </a:lnTo>
                  <a:cubicBezTo>
                    <a:pt x="1040297" y="200610"/>
                    <a:pt x="1025210" y="206940"/>
                    <a:pt x="1009462" y="206940"/>
                  </a:cubicBezTo>
                  <a:lnTo>
                    <a:pt x="11134" y="206940"/>
                  </a:lnTo>
                  <a:cubicBezTo>
                    <a:pt x="6974" y="206940"/>
                    <a:pt x="3219" y="204444"/>
                    <a:pt x="1609" y="200607"/>
                  </a:cubicBezTo>
                  <a:cubicBezTo>
                    <a:pt x="0" y="196770"/>
                    <a:pt x="849" y="192342"/>
                    <a:pt x="3764" y="189373"/>
                  </a:cubicBezTo>
                  <a:lnTo>
                    <a:pt x="172466" y="17567"/>
                  </a:lnTo>
                  <a:cubicBezTo>
                    <a:pt x="183499" y="6330"/>
                    <a:pt x="198586" y="0"/>
                    <a:pt x="214334" y="0"/>
                  </a:cubicBezTo>
                  <a:close/>
                </a:path>
              </a:pathLst>
            </a:custGeom>
            <a:solidFill>
              <a:srgbClr val="64CAF4"/>
            </a:solidFill>
          </p:spPr>
        </p:sp>
        <p:sp>
          <p:nvSpPr>
            <p:cNvPr name="TextBox 7" id="7"/>
            <p:cNvSpPr txBox="true"/>
            <p:nvPr/>
          </p:nvSpPr>
          <p:spPr>
            <a:xfrm>
              <a:off x="101600" y="19050"/>
              <a:ext cx="1047566" cy="187890"/>
            </a:xfrm>
            <a:prstGeom prst="rect">
              <a:avLst/>
            </a:prstGeom>
          </p:spPr>
          <p:txBody>
            <a:bodyPr anchor="ctr" rtlCol="false" tIns="83282" lIns="83282" bIns="83282" rIns="83282"/>
            <a:lstStyle/>
            <a:p>
              <a:pPr algn="ctr">
                <a:lnSpc>
                  <a:spcPts val="1993"/>
                </a:lnSpc>
              </a:pPr>
            </a:p>
          </p:txBody>
        </p:sp>
      </p:grpSp>
      <p:grpSp>
        <p:nvGrpSpPr>
          <p:cNvPr name="Group 8" id="8"/>
          <p:cNvGrpSpPr/>
          <p:nvPr/>
        </p:nvGrpSpPr>
        <p:grpSpPr>
          <a:xfrm rot="0">
            <a:off x="14410002" y="-369454"/>
            <a:ext cx="7009358" cy="1138013"/>
            <a:chOff x="0" y="0"/>
            <a:chExt cx="812800" cy="131963"/>
          </a:xfrm>
        </p:grpSpPr>
        <p:sp>
          <p:nvSpPr>
            <p:cNvPr name="Freeform 9" id="9"/>
            <p:cNvSpPr/>
            <p:nvPr/>
          </p:nvSpPr>
          <p:spPr>
            <a:xfrm flipH="false" flipV="false" rot="0">
              <a:off x="14243" y="0"/>
              <a:ext cx="784313" cy="131963"/>
            </a:xfrm>
            <a:custGeom>
              <a:avLst/>
              <a:gdLst/>
              <a:ahLst/>
              <a:cxnLst/>
              <a:rect r="r" b="b" t="t" l="l"/>
              <a:pathLst>
                <a:path h="131963" w="784313">
                  <a:moveTo>
                    <a:pt x="574371" y="0"/>
                  </a:moveTo>
                  <a:lnTo>
                    <a:pt x="6743" y="0"/>
                  </a:lnTo>
                  <a:cubicBezTo>
                    <a:pt x="3990" y="0"/>
                    <a:pt x="1564" y="1811"/>
                    <a:pt x="782" y="4451"/>
                  </a:cubicBezTo>
                  <a:cubicBezTo>
                    <a:pt x="0" y="7091"/>
                    <a:pt x="1048" y="9930"/>
                    <a:pt x="3357" y="11430"/>
                  </a:cubicBezTo>
                  <a:lnTo>
                    <a:pt x="171357" y="120533"/>
                  </a:lnTo>
                  <a:cubicBezTo>
                    <a:pt x="182844" y="127993"/>
                    <a:pt x="196246" y="131963"/>
                    <a:pt x="209943" y="131963"/>
                  </a:cubicBezTo>
                  <a:lnTo>
                    <a:pt x="777571" y="131963"/>
                  </a:lnTo>
                  <a:cubicBezTo>
                    <a:pt x="780324" y="131963"/>
                    <a:pt x="782750" y="130152"/>
                    <a:pt x="783532" y="127512"/>
                  </a:cubicBezTo>
                  <a:cubicBezTo>
                    <a:pt x="784314" y="124873"/>
                    <a:pt x="783266" y="122033"/>
                    <a:pt x="780957" y="120533"/>
                  </a:cubicBezTo>
                  <a:lnTo>
                    <a:pt x="612957" y="11430"/>
                  </a:lnTo>
                  <a:cubicBezTo>
                    <a:pt x="601470" y="3970"/>
                    <a:pt x="588068" y="0"/>
                    <a:pt x="574371" y="0"/>
                  </a:cubicBezTo>
                  <a:close/>
                </a:path>
              </a:pathLst>
            </a:custGeom>
            <a:solidFill>
              <a:srgbClr val="3275C5"/>
            </a:solidFill>
          </p:spPr>
        </p:sp>
        <p:sp>
          <p:nvSpPr>
            <p:cNvPr name="TextBox 10" id="10"/>
            <p:cNvSpPr txBox="true"/>
            <p:nvPr/>
          </p:nvSpPr>
          <p:spPr>
            <a:xfrm>
              <a:off x="101600" y="19050"/>
              <a:ext cx="609600" cy="112913"/>
            </a:xfrm>
            <a:prstGeom prst="rect">
              <a:avLst/>
            </a:prstGeom>
          </p:spPr>
          <p:txBody>
            <a:bodyPr anchor="ctr" rtlCol="false" tIns="83282" lIns="83282" bIns="83282" rIns="83282"/>
            <a:lstStyle/>
            <a:p>
              <a:pPr algn="ctr">
                <a:lnSpc>
                  <a:spcPts val="1993"/>
                </a:lnSpc>
              </a:pPr>
            </a:p>
          </p:txBody>
        </p:sp>
      </p:grpSp>
      <p:grpSp>
        <p:nvGrpSpPr>
          <p:cNvPr name="Group 11" id="11"/>
          <p:cNvGrpSpPr/>
          <p:nvPr/>
        </p:nvGrpSpPr>
        <p:grpSpPr>
          <a:xfrm rot="0">
            <a:off x="16629956" y="508418"/>
            <a:ext cx="3144637" cy="520282"/>
            <a:chOff x="0" y="0"/>
            <a:chExt cx="812800" cy="134478"/>
          </a:xfrm>
        </p:grpSpPr>
        <p:sp>
          <p:nvSpPr>
            <p:cNvPr name="Freeform 12" id="12"/>
            <p:cNvSpPr/>
            <p:nvPr/>
          </p:nvSpPr>
          <p:spPr>
            <a:xfrm flipH="false" flipV="false" rot="0">
              <a:off x="26532" y="0"/>
              <a:ext cx="759735" cy="134478"/>
            </a:xfrm>
            <a:custGeom>
              <a:avLst/>
              <a:gdLst/>
              <a:ahLst/>
              <a:cxnLst/>
              <a:rect r="r" b="b" t="t" l="l"/>
              <a:pathLst>
                <a:path h="134478" w="759735">
                  <a:moveTo>
                    <a:pt x="543677" y="0"/>
                  </a:moveTo>
                  <a:lnTo>
                    <a:pt x="12859" y="0"/>
                  </a:lnTo>
                  <a:cubicBezTo>
                    <a:pt x="7628" y="0"/>
                    <a:pt x="3015" y="3429"/>
                    <a:pt x="1508" y="8438"/>
                  </a:cubicBezTo>
                  <a:cubicBezTo>
                    <a:pt x="0" y="13447"/>
                    <a:pt x="1955" y="18853"/>
                    <a:pt x="6317" y="21740"/>
                  </a:cubicBezTo>
                  <a:lnTo>
                    <a:pt x="143819" y="112739"/>
                  </a:lnTo>
                  <a:cubicBezTo>
                    <a:pt x="165244" y="126918"/>
                    <a:pt x="190367" y="134478"/>
                    <a:pt x="216059" y="134478"/>
                  </a:cubicBezTo>
                  <a:lnTo>
                    <a:pt x="746877" y="134478"/>
                  </a:lnTo>
                  <a:cubicBezTo>
                    <a:pt x="752108" y="134478"/>
                    <a:pt x="756721" y="131049"/>
                    <a:pt x="758228" y="126040"/>
                  </a:cubicBezTo>
                  <a:cubicBezTo>
                    <a:pt x="759736" y="121031"/>
                    <a:pt x="757781" y="115626"/>
                    <a:pt x="753419" y="112739"/>
                  </a:cubicBezTo>
                  <a:lnTo>
                    <a:pt x="615917" y="21740"/>
                  </a:lnTo>
                  <a:cubicBezTo>
                    <a:pt x="594492" y="7561"/>
                    <a:pt x="569369" y="0"/>
                    <a:pt x="543677" y="0"/>
                  </a:cubicBezTo>
                  <a:close/>
                </a:path>
              </a:pathLst>
            </a:custGeom>
            <a:solidFill>
              <a:srgbClr val="64CAF4"/>
            </a:solidFill>
          </p:spPr>
        </p:sp>
        <p:sp>
          <p:nvSpPr>
            <p:cNvPr name="TextBox 13" id="13"/>
            <p:cNvSpPr txBox="true"/>
            <p:nvPr/>
          </p:nvSpPr>
          <p:spPr>
            <a:xfrm>
              <a:off x="101600" y="19050"/>
              <a:ext cx="609600" cy="115428"/>
            </a:xfrm>
            <a:prstGeom prst="rect">
              <a:avLst/>
            </a:prstGeom>
          </p:spPr>
          <p:txBody>
            <a:bodyPr anchor="ctr" rtlCol="false" tIns="83282" lIns="83282" bIns="83282" rIns="83282"/>
            <a:lstStyle/>
            <a:p>
              <a:pPr algn="ctr">
                <a:lnSpc>
                  <a:spcPts val="1993"/>
                </a:lnSpc>
              </a:pPr>
            </a:p>
          </p:txBody>
        </p:sp>
      </p:grpSp>
      <p:grpSp>
        <p:nvGrpSpPr>
          <p:cNvPr name="Group 14" id="14"/>
          <p:cNvGrpSpPr/>
          <p:nvPr/>
        </p:nvGrpSpPr>
        <p:grpSpPr>
          <a:xfrm rot="0">
            <a:off x="13016650" y="0"/>
            <a:ext cx="5271350" cy="10287000"/>
            <a:chOff x="0" y="0"/>
            <a:chExt cx="1388339" cy="2709333"/>
          </a:xfrm>
        </p:grpSpPr>
        <p:sp>
          <p:nvSpPr>
            <p:cNvPr name="Freeform 15" id="15"/>
            <p:cNvSpPr/>
            <p:nvPr/>
          </p:nvSpPr>
          <p:spPr>
            <a:xfrm flipH="false" flipV="false" rot="0">
              <a:off x="0" y="0"/>
              <a:ext cx="1388339" cy="2709333"/>
            </a:xfrm>
            <a:custGeom>
              <a:avLst/>
              <a:gdLst/>
              <a:ahLst/>
              <a:cxnLst/>
              <a:rect r="r" b="b" t="t" l="l"/>
              <a:pathLst>
                <a:path h="2709333" w="1388339">
                  <a:moveTo>
                    <a:pt x="0" y="0"/>
                  </a:moveTo>
                  <a:lnTo>
                    <a:pt x="1388339" y="0"/>
                  </a:lnTo>
                  <a:lnTo>
                    <a:pt x="1388339" y="2709333"/>
                  </a:lnTo>
                  <a:lnTo>
                    <a:pt x="0" y="2709333"/>
                  </a:lnTo>
                  <a:close/>
                </a:path>
              </a:pathLst>
            </a:custGeom>
            <a:solidFill>
              <a:srgbClr val="0661AE"/>
            </a:solidFill>
          </p:spPr>
        </p:sp>
        <p:sp>
          <p:nvSpPr>
            <p:cNvPr name="TextBox 16" id="16"/>
            <p:cNvSpPr txBox="true"/>
            <p:nvPr/>
          </p:nvSpPr>
          <p:spPr>
            <a:xfrm>
              <a:off x="0" y="-57150"/>
              <a:ext cx="1388339" cy="2766483"/>
            </a:xfrm>
            <a:prstGeom prst="rect">
              <a:avLst/>
            </a:prstGeom>
          </p:spPr>
          <p:txBody>
            <a:bodyPr anchor="ctr" rtlCol="false" tIns="50800" lIns="50800" bIns="50800" rIns="50800"/>
            <a:lstStyle/>
            <a:p>
              <a:pPr algn="ctr">
                <a:lnSpc>
                  <a:spcPts val="3150"/>
                </a:lnSpc>
              </a:pPr>
            </a:p>
          </p:txBody>
        </p:sp>
      </p:grpSp>
      <p:grpSp>
        <p:nvGrpSpPr>
          <p:cNvPr name="Group 17" id="17"/>
          <p:cNvGrpSpPr/>
          <p:nvPr/>
        </p:nvGrpSpPr>
        <p:grpSpPr>
          <a:xfrm rot="0">
            <a:off x="10393465" y="2520315"/>
            <a:ext cx="5246370" cy="5246370"/>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0" t="0" r="0" b="0"/>
              </a:stretch>
            </a:blipFill>
          </p:spPr>
        </p:sp>
      </p:grpSp>
      <p:grpSp>
        <p:nvGrpSpPr>
          <p:cNvPr name="Group 19" id="19"/>
          <p:cNvGrpSpPr/>
          <p:nvPr/>
        </p:nvGrpSpPr>
        <p:grpSpPr>
          <a:xfrm rot="0">
            <a:off x="849944" y="4460172"/>
            <a:ext cx="8909101" cy="1509122"/>
            <a:chOff x="0" y="0"/>
            <a:chExt cx="11878801" cy="2012163"/>
          </a:xfrm>
        </p:grpSpPr>
        <p:sp>
          <p:nvSpPr>
            <p:cNvPr name="TextBox 20" id="20"/>
            <p:cNvSpPr txBox="true"/>
            <p:nvPr/>
          </p:nvSpPr>
          <p:spPr>
            <a:xfrm rot="0">
              <a:off x="0" y="-114300"/>
              <a:ext cx="11878801" cy="1287918"/>
            </a:xfrm>
            <a:prstGeom prst="rect">
              <a:avLst/>
            </a:prstGeom>
          </p:spPr>
          <p:txBody>
            <a:bodyPr anchor="t" rtlCol="false" tIns="0" lIns="0" bIns="0" rIns="0">
              <a:spAutoFit/>
            </a:bodyPr>
            <a:lstStyle/>
            <a:p>
              <a:pPr algn="l">
                <a:lnSpc>
                  <a:spcPts val="8107"/>
                </a:lnSpc>
              </a:pPr>
              <a:r>
                <a:rPr lang="en-US" sz="5790">
                  <a:solidFill>
                    <a:srgbClr val="075278"/>
                  </a:solidFill>
                  <a:latin typeface="Dynamo Medium"/>
                  <a:ea typeface="Dynamo Medium"/>
                  <a:cs typeface="Dynamo Medium"/>
                  <a:sym typeface="Dynamo Medium"/>
                </a:rPr>
                <a:t>A.W.D.M.SAMARAWICKRAMA</a:t>
              </a:r>
            </a:p>
          </p:txBody>
        </p:sp>
        <p:sp>
          <p:nvSpPr>
            <p:cNvPr name="TextBox 21" id="21"/>
            <p:cNvSpPr txBox="true"/>
            <p:nvPr/>
          </p:nvSpPr>
          <p:spPr>
            <a:xfrm rot="0">
              <a:off x="0" y="1523282"/>
              <a:ext cx="11878801" cy="488881"/>
            </a:xfrm>
            <a:prstGeom prst="rect">
              <a:avLst/>
            </a:prstGeom>
          </p:spPr>
          <p:txBody>
            <a:bodyPr anchor="t" rtlCol="false" tIns="0" lIns="0" bIns="0" rIns="0">
              <a:spAutoFit/>
            </a:bodyPr>
            <a:lstStyle/>
            <a:p>
              <a:pPr algn="l">
                <a:lnSpc>
                  <a:spcPts val="3040"/>
                </a:lnSpc>
              </a:pPr>
            </a:p>
          </p:txBody>
        </p:sp>
      </p:grpSp>
      <p:sp>
        <p:nvSpPr>
          <p:cNvPr name="TextBox 22" id="22"/>
          <p:cNvSpPr txBox="true"/>
          <p:nvPr/>
        </p:nvSpPr>
        <p:spPr>
          <a:xfrm rot="0">
            <a:off x="849944" y="5377358"/>
            <a:ext cx="6777157" cy="553836"/>
          </a:xfrm>
          <a:prstGeom prst="rect">
            <a:avLst/>
          </a:prstGeom>
        </p:spPr>
        <p:txBody>
          <a:bodyPr anchor="t" rtlCol="false" tIns="0" lIns="0" bIns="0" rIns="0">
            <a:spAutoFit/>
          </a:bodyPr>
          <a:lstStyle/>
          <a:p>
            <a:pPr algn="l">
              <a:lnSpc>
                <a:spcPts val="3808"/>
              </a:lnSpc>
              <a:spcBef>
                <a:spcPct val="0"/>
              </a:spcBef>
            </a:pPr>
            <a:r>
              <a:rPr lang="en-US" sz="3370">
                <a:solidFill>
                  <a:srgbClr val="1174AB"/>
                </a:solidFill>
                <a:latin typeface="Calibri (MS) Bold"/>
                <a:ea typeface="Calibri (MS) Bold"/>
                <a:cs typeface="Calibri (MS) Bold"/>
                <a:sym typeface="Calibri (MS) Bold"/>
              </a:rPr>
              <a:t>BSc (Hons)  in Information Technology</a:t>
            </a: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bg>
      <p:bgPr>
        <a:solidFill>
          <a:srgbClr val="FCFEFF"/>
        </a:solidFill>
      </p:bgPr>
    </p:bg>
    <p:spTree>
      <p:nvGrpSpPr>
        <p:cNvPr id="1" name=""/>
        <p:cNvGrpSpPr/>
        <p:nvPr/>
      </p:nvGrpSpPr>
      <p:grpSpPr>
        <a:xfrm>
          <a:off x="0" y="0"/>
          <a:ext cx="0" cy="0"/>
          <a:chOff x="0" y="0"/>
          <a:chExt cx="0" cy="0"/>
        </a:xfrm>
      </p:grpSpPr>
      <p:sp>
        <p:nvSpPr>
          <p:cNvPr name="Freeform 2" id="2" descr="Gradient Abstract Futuristic Wave Lines"/>
          <p:cNvSpPr/>
          <p:nvPr/>
        </p:nvSpPr>
        <p:spPr>
          <a:xfrm flipH="false" flipV="false" rot="-2561783">
            <a:off x="-2150393" y="-1597808"/>
            <a:ext cx="6000674" cy="4342306"/>
          </a:xfrm>
          <a:custGeom>
            <a:avLst/>
            <a:gdLst/>
            <a:ahLst/>
            <a:cxnLst/>
            <a:rect r="r" b="b" t="t" l="l"/>
            <a:pathLst>
              <a:path h="4342306" w="6000674">
                <a:moveTo>
                  <a:pt x="0" y="0"/>
                </a:moveTo>
                <a:lnTo>
                  <a:pt x="6000674" y="0"/>
                </a:lnTo>
                <a:lnTo>
                  <a:pt x="6000674" y="4342306"/>
                </a:lnTo>
                <a:lnTo>
                  <a:pt x="0" y="434230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a:grpSpLocks noChangeAspect="true"/>
          </p:cNvGrpSpPr>
          <p:nvPr/>
        </p:nvGrpSpPr>
        <p:grpSpPr>
          <a:xfrm rot="0">
            <a:off x="8702618" y="1668898"/>
            <a:ext cx="10232902" cy="7589402"/>
            <a:chOff x="0" y="0"/>
            <a:chExt cx="13716000" cy="10172700"/>
          </a:xfrm>
        </p:grpSpPr>
        <p:sp>
          <p:nvSpPr>
            <p:cNvPr name="Freeform 4" id="4"/>
            <p:cNvSpPr/>
            <p:nvPr/>
          </p:nvSpPr>
          <p:spPr>
            <a:xfrm flipH="false" flipV="false" rot="0">
              <a:off x="0" y="0"/>
              <a:ext cx="13716000" cy="10172700"/>
            </a:xfrm>
            <a:custGeom>
              <a:avLst/>
              <a:gdLst/>
              <a:ahLst/>
              <a:cxnLst/>
              <a:rect r="r" b="b" t="t" l="l"/>
              <a:pathLst>
                <a:path h="10172700" w="13716000">
                  <a:moveTo>
                    <a:pt x="0" y="0"/>
                  </a:moveTo>
                  <a:lnTo>
                    <a:pt x="13716000" y="0"/>
                  </a:lnTo>
                  <a:lnTo>
                    <a:pt x="13716000" y="10172700"/>
                  </a:lnTo>
                  <a:lnTo>
                    <a:pt x="0" y="10172700"/>
                  </a:lnTo>
                  <a:close/>
                </a:path>
              </a:pathLst>
            </a:custGeom>
            <a:blipFill>
              <a:blip r:embed="rId4"/>
              <a:stretch>
                <a:fillRect l="0" t="-393" r="0" b="-393"/>
              </a:stretch>
            </a:blipFill>
          </p:spPr>
        </p:sp>
        <p:sp>
          <p:nvSpPr>
            <p:cNvPr name="Freeform 5" id="5"/>
            <p:cNvSpPr/>
            <p:nvPr/>
          </p:nvSpPr>
          <p:spPr>
            <a:xfrm flipH="false" flipV="false" rot="0">
              <a:off x="393700" y="615950"/>
              <a:ext cx="12941300" cy="9107742"/>
            </a:xfrm>
            <a:custGeom>
              <a:avLst/>
              <a:gdLst/>
              <a:ahLst/>
              <a:cxnLst/>
              <a:rect r="r" b="b" t="t" l="l"/>
              <a:pathLst>
                <a:path h="9107742" w="12941300">
                  <a:moveTo>
                    <a:pt x="12815112" y="9107742"/>
                  </a:moveTo>
                  <a:lnTo>
                    <a:pt x="126187" y="9107742"/>
                  </a:lnTo>
                  <a:cubicBezTo>
                    <a:pt x="56502" y="9107742"/>
                    <a:pt x="0" y="9051252"/>
                    <a:pt x="0" y="8981555"/>
                  </a:cubicBezTo>
                  <a:lnTo>
                    <a:pt x="0" y="0"/>
                  </a:lnTo>
                  <a:lnTo>
                    <a:pt x="12941300" y="0"/>
                  </a:lnTo>
                  <a:lnTo>
                    <a:pt x="12941300" y="8981554"/>
                  </a:lnTo>
                  <a:cubicBezTo>
                    <a:pt x="12941300" y="9051239"/>
                    <a:pt x="12884810" y="9107742"/>
                    <a:pt x="12815112" y="9107742"/>
                  </a:cubicBezTo>
                  <a:close/>
                </a:path>
              </a:pathLst>
            </a:custGeom>
            <a:blipFill>
              <a:blip r:embed="rId5"/>
              <a:stretch>
                <a:fillRect l="0" t="-1016" r="0" b="-1016"/>
              </a:stretch>
            </a:blipFill>
          </p:spPr>
        </p:sp>
      </p:grpSp>
      <p:grpSp>
        <p:nvGrpSpPr>
          <p:cNvPr name="Group 6" id="6"/>
          <p:cNvGrpSpPr/>
          <p:nvPr/>
        </p:nvGrpSpPr>
        <p:grpSpPr>
          <a:xfrm rot="0">
            <a:off x="1028700" y="2408250"/>
            <a:ext cx="6627541" cy="6513278"/>
            <a:chOff x="0" y="0"/>
            <a:chExt cx="8836721" cy="8684371"/>
          </a:xfrm>
        </p:grpSpPr>
        <p:sp>
          <p:nvSpPr>
            <p:cNvPr name="TextBox 7" id="7"/>
            <p:cNvSpPr txBox="true"/>
            <p:nvPr/>
          </p:nvSpPr>
          <p:spPr>
            <a:xfrm rot="0">
              <a:off x="111413" y="2778447"/>
              <a:ext cx="8136409" cy="5905923"/>
            </a:xfrm>
            <a:prstGeom prst="rect">
              <a:avLst/>
            </a:prstGeom>
          </p:spPr>
          <p:txBody>
            <a:bodyPr anchor="t" rtlCol="false" tIns="0" lIns="0" bIns="0" rIns="0">
              <a:spAutoFit/>
            </a:bodyPr>
            <a:lstStyle/>
            <a:p>
              <a:pPr algn="l" marL="0" indent="0" lvl="0">
                <a:lnSpc>
                  <a:spcPts val="3919"/>
                </a:lnSpc>
                <a:spcBef>
                  <a:spcPct val="0"/>
                </a:spcBef>
              </a:pPr>
              <a:r>
                <a:rPr lang="en-US" sz="2799" spc="11">
                  <a:solidFill>
                    <a:srgbClr val="3275C5"/>
                  </a:solidFill>
                  <a:latin typeface="Source Sans Pro"/>
                  <a:ea typeface="Source Sans Pro"/>
                  <a:cs typeface="Source Sans Pro"/>
                  <a:sym typeface="Source Sans Pro"/>
                </a:rPr>
                <a:t>The 'Integrated Health Monitoring System' component continuously monitors the patient's vital health parameters such as heart rate, oxygen level, blood pressure and body temperature every 5 minutes. The system focuses on predicting potential health problems by continuously analyzing this collected data.</a:t>
              </a:r>
            </a:p>
          </p:txBody>
        </p:sp>
        <p:sp>
          <p:nvSpPr>
            <p:cNvPr name="TextBox 8" id="8"/>
            <p:cNvSpPr txBox="true"/>
            <p:nvPr/>
          </p:nvSpPr>
          <p:spPr>
            <a:xfrm rot="0">
              <a:off x="0" y="-9525"/>
              <a:ext cx="8836721" cy="2244725"/>
            </a:xfrm>
            <a:prstGeom prst="rect">
              <a:avLst/>
            </a:prstGeom>
          </p:spPr>
          <p:txBody>
            <a:bodyPr anchor="t" rtlCol="false" tIns="0" lIns="0" bIns="0" rIns="0">
              <a:spAutoFit/>
            </a:bodyPr>
            <a:lstStyle/>
            <a:p>
              <a:pPr algn="l" marL="0" indent="0" lvl="0">
                <a:lnSpc>
                  <a:spcPts val="6604"/>
                </a:lnSpc>
              </a:pPr>
              <a:r>
                <a:rPr lang="en-US" sz="5503" u="none">
                  <a:solidFill>
                    <a:srgbClr val="191919"/>
                  </a:solidFill>
                  <a:latin typeface="Dynamo Medium"/>
                  <a:ea typeface="Dynamo Medium"/>
                  <a:cs typeface="Dynamo Medium"/>
                  <a:sym typeface="Dynamo Medium"/>
                </a:rPr>
                <a:t>INTEGRATED HEALTH MONITORING SYSTEM</a:t>
              </a:r>
            </a:p>
          </p:txBody>
        </p:sp>
      </p:gr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bg>
      <p:bgPr>
        <a:solidFill>
          <a:srgbClr val="FCFEFF"/>
        </a:solidFill>
      </p:bgPr>
    </p:bg>
    <p:spTree>
      <p:nvGrpSpPr>
        <p:cNvPr id="1" name=""/>
        <p:cNvGrpSpPr/>
        <p:nvPr/>
      </p:nvGrpSpPr>
      <p:grpSpPr>
        <a:xfrm>
          <a:off x="0" y="0"/>
          <a:ext cx="0" cy="0"/>
          <a:chOff x="0" y="0"/>
          <a:chExt cx="0" cy="0"/>
        </a:xfrm>
      </p:grpSpPr>
      <p:sp>
        <p:nvSpPr>
          <p:cNvPr name="Freeform 2" id="2" descr="Gradient Abstract Futuristic Wave Lines"/>
          <p:cNvSpPr/>
          <p:nvPr/>
        </p:nvSpPr>
        <p:spPr>
          <a:xfrm flipH="false" flipV="false" rot="-2561783">
            <a:off x="-2150393" y="-1597808"/>
            <a:ext cx="6000674" cy="4342306"/>
          </a:xfrm>
          <a:custGeom>
            <a:avLst/>
            <a:gdLst/>
            <a:ahLst/>
            <a:cxnLst/>
            <a:rect r="r" b="b" t="t" l="l"/>
            <a:pathLst>
              <a:path h="4342306" w="6000674">
                <a:moveTo>
                  <a:pt x="0" y="0"/>
                </a:moveTo>
                <a:lnTo>
                  <a:pt x="6000674" y="0"/>
                </a:lnTo>
                <a:lnTo>
                  <a:pt x="6000674" y="4342306"/>
                </a:lnTo>
                <a:lnTo>
                  <a:pt x="0" y="434230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514350" y="2475813"/>
            <a:ext cx="8857747" cy="5314648"/>
          </a:xfrm>
          <a:custGeom>
            <a:avLst/>
            <a:gdLst/>
            <a:ahLst/>
            <a:cxnLst/>
            <a:rect r="r" b="b" t="t" l="l"/>
            <a:pathLst>
              <a:path h="5314648" w="8857747">
                <a:moveTo>
                  <a:pt x="0" y="0"/>
                </a:moveTo>
                <a:lnTo>
                  <a:pt x="8857747" y="0"/>
                </a:lnTo>
                <a:lnTo>
                  <a:pt x="8857747" y="5314648"/>
                </a:lnTo>
                <a:lnTo>
                  <a:pt x="0" y="5314648"/>
                </a:lnTo>
                <a:lnTo>
                  <a:pt x="0" y="0"/>
                </a:lnTo>
                <a:close/>
              </a:path>
            </a:pathLst>
          </a:custGeom>
          <a:blipFill>
            <a:blip r:embed="rId4"/>
            <a:stretch>
              <a:fillRect l="0" t="0" r="0" b="0"/>
            </a:stretch>
          </a:blipFill>
        </p:spPr>
      </p:sp>
      <p:sp>
        <p:nvSpPr>
          <p:cNvPr name="TextBox 4" id="4"/>
          <p:cNvSpPr txBox="true"/>
          <p:nvPr/>
        </p:nvSpPr>
        <p:spPr>
          <a:xfrm rot="0">
            <a:off x="11245874" y="1976603"/>
            <a:ext cx="5643211" cy="1516380"/>
          </a:xfrm>
          <a:prstGeom prst="rect">
            <a:avLst/>
          </a:prstGeom>
        </p:spPr>
        <p:txBody>
          <a:bodyPr anchor="t" rtlCol="false" tIns="0" lIns="0" bIns="0" rIns="0">
            <a:spAutoFit/>
          </a:bodyPr>
          <a:lstStyle/>
          <a:p>
            <a:pPr algn="l" marL="0" indent="0" lvl="0">
              <a:lnSpc>
                <a:spcPts val="5880"/>
              </a:lnSpc>
            </a:pPr>
            <a:r>
              <a:rPr lang="en-US" sz="5600">
                <a:solidFill>
                  <a:srgbClr val="3275C5"/>
                </a:solidFill>
                <a:latin typeface="Dynamo Medium"/>
                <a:ea typeface="Dynamo Medium"/>
                <a:cs typeface="Dynamo Medium"/>
                <a:sym typeface="Dynamo Medium"/>
              </a:rPr>
              <a:t>HOW CAN WE OVERCOME THIS?</a:t>
            </a:r>
          </a:p>
        </p:txBody>
      </p:sp>
      <p:sp>
        <p:nvSpPr>
          <p:cNvPr name="TextBox 5" id="5"/>
          <p:cNvSpPr txBox="true"/>
          <p:nvPr/>
        </p:nvSpPr>
        <p:spPr>
          <a:xfrm rot="0">
            <a:off x="11245874" y="4146469"/>
            <a:ext cx="6013426" cy="2693035"/>
          </a:xfrm>
          <a:prstGeom prst="rect">
            <a:avLst/>
          </a:prstGeom>
        </p:spPr>
        <p:txBody>
          <a:bodyPr anchor="t" rtlCol="false" tIns="0" lIns="0" bIns="0" rIns="0">
            <a:spAutoFit/>
          </a:bodyPr>
          <a:lstStyle/>
          <a:p>
            <a:pPr algn="l" marL="0" indent="0" lvl="0">
              <a:lnSpc>
                <a:spcPts val="4339"/>
              </a:lnSpc>
            </a:pPr>
            <a:r>
              <a:rPr lang="en-US" sz="3099" spc="12">
                <a:solidFill>
                  <a:srgbClr val="3275C5"/>
                </a:solidFill>
                <a:latin typeface="Source Sans Pro"/>
                <a:ea typeface="Source Sans Pro"/>
                <a:cs typeface="Source Sans Pro"/>
                <a:sym typeface="Source Sans Pro"/>
              </a:rPr>
              <a:t>Why is it important to continuously monitors the patient's vital health parameters and How effective is the approach to identifying patient's vital health parameters?</a:t>
            </a:r>
          </a:p>
        </p:txBody>
      </p:sp>
      <p:sp>
        <p:nvSpPr>
          <p:cNvPr name="AutoShape 6" id="6"/>
          <p:cNvSpPr/>
          <p:nvPr/>
        </p:nvSpPr>
        <p:spPr>
          <a:xfrm>
            <a:off x="11245874" y="3917869"/>
            <a:ext cx="5122944" cy="0"/>
          </a:xfrm>
          <a:prstGeom prst="line">
            <a:avLst/>
          </a:prstGeom>
          <a:ln cap="flat" w="38100">
            <a:solidFill>
              <a:srgbClr val="56AAF0"/>
            </a:solidFill>
            <a:prstDash val="solid"/>
            <a:headEnd type="none" len="sm" w="sm"/>
            <a:tailEnd type="none" len="sm" w="sm"/>
          </a:ln>
        </p:spPr>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bg>
      <p:bgPr>
        <a:solidFill>
          <a:srgbClr val="FCFEFF"/>
        </a:solidFill>
      </p:bgPr>
    </p:bg>
    <p:spTree>
      <p:nvGrpSpPr>
        <p:cNvPr id="1" name=""/>
        <p:cNvGrpSpPr/>
        <p:nvPr/>
      </p:nvGrpSpPr>
      <p:grpSpPr>
        <a:xfrm>
          <a:off x="0" y="0"/>
          <a:ext cx="0" cy="0"/>
          <a:chOff x="0" y="0"/>
          <a:chExt cx="0" cy="0"/>
        </a:xfrm>
      </p:grpSpPr>
      <p:grpSp>
        <p:nvGrpSpPr>
          <p:cNvPr name="Group 2" id="2"/>
          <p:cNvGrpSpPr/>
          <p:nvPr/>
        </p:nvGrpSpPr>
        <p:grpSpPr>
          <a:xfrm rot="0">
            <a:off x="10505795" y="-1552150"/>
            <a:ext cx="8617561" cy="13556505"/>
            <a:chOff x="0" y="0"/>
            <a:chExt cx="11490081" cy="18075340"/>
          </a:xfrm>
        </p:grpSpPr>
        <p:sp>
          <p:nvSpPr>
            <p:cNvPr name="Freeform 3" id="3"/>
            <p:cNvSpPr/>
            <p:nvPr/>
          </p:nvSpPr>
          <p:spPr>
            <a:xfrm flipH="true" flipV="false" rot="0">
              <a:off x="4375679" y="0"/>
              <a:ext cx="7114402" cy="8220422"/>
            </a:xfrm>
            <a:custGeom>
              <a:avLst/>
              <a:gdLst/>
              <a:ahLst/>
              <a:cxnLst/>
              <a:rect r="r" b="b" t="t" l="l"/>
              <a:pathLst>
                <a:path h="8220422" w="7114402">
                  <a:moveTo>
                    <a:pt x="7114402" y="0"/>
                  </a:moveTo>
                  <a:lnTo>
                    <a:pt x="0" y="0"/>
                  </a:lnTo>
                  <a:lnTo>
                    <a:pt x="0" y="8220422"/>
                  </a:lnTo>
                  <a:lnTo>
                    <a:pt x="7114402" y="8220422"/>
                  </a:lnTo>
                  <a:lnTo>
                    <a:pt x="7114402"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true" flipV="false" rot="0">
              <a:off x="0" y="8909197"/>
              <a:ext cx="7932880" cy="9166143"/>
            </a:xfrm>
            <a:custGeom>
              <a:avLst/>
              <a:gdLst/>
              <a:ahLst/>
              <a:cxnLst/>
              <a:rect r="r" b="b" t="t" l="l"/>
              <a:pathLst>
                <a:path h="9166143" w="7932880">
                  <a:moveTo>
                    <a:pt x="7932880" y="0"/>
                  </a:moveTo>
                  <a:lnTo>
                    <a:pt x="0" y="0"/>
                  </a:lnTo>
                  <a:lnTo>
                    <a:pt x="0" y="9166143"/>
                  </a:lnTo>
                  <a:lnTo>
                    <a:pt x="7932880" y="9166143"/>
                  </a:lnTo>
                  <a:lnTo>
                    <a:pt x="793288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sp>
        <p:nvSpPr>
          <p:cNvPr name="Freeform 5" id="5"/>
          <p:cNvSpPr/>
          <p:nvPr/>
        </p:nvSpPr>
        <p:spPr>
          <a:xfrm flipH="false" flipV="false" rot="0">
            <a:off x="12009882" y="1777098"/>
            <a:ext cx="5249418" cy="6732804"/>
          </a:xfrm>
          <a:custGeom>
            <a:avLst/>
            <a:gdLst/>
            <a:ahLst/>
            <a:cxnLst/>
            <a:rect r="r" b="b" t="t" l="l"/>
            <a:pathLst>
              <a:path h="6732804" w="5249418">
                <a:moveTo>
                  <a:pt x="0" y="0"/>
                </a:moveTo>
                <a:lnTo>
                  <a:pt x="5249418" y="0"/>
                </a:lnTo>
                <a:lnTo>
                  <a:pt x="5249418" y="6732804"/>
                </a:lnTo>
                <a:lnTo>
                  <a:pt x="0" y="6732804"/>
                </a:lnTo>
                <a:lnTo>
                  <a:pt x="0" y="0"/>
                </a:lnTo>
                <a:close/>
              </a:path>
            </a:pathLst>
          </a:custGeom>
          <a:blipFill>
            <a:blip r:embed="rId4"/>
            <a:stretch>
              <a:fillRect l="-14129" t="0" r="-14129" b="0"/>
            </a:stretch>
          </a:blipFill>
        </p:spPr>
      </p:sp>
      <p:grpSp>
        <p:nvGrpSpPr>
          <p:cNvPr name="Group 6" id="6"/>
          <p:cNvGrpSpPr/>
          <p:nvPr/>
        </p:nvGrpSpPr>
        <p:grpSpPr>
          <a:xfrm rot="0">
            <a:off x="1028700" y="1182390"/>
            <a:ext cx="7162789" cy="7908468"/>
            <a:chOff x="0" y="0"/>
            <a:chExt cx="9550385" cy="10544625"/>
          </a:xfrm>
        </p:grpSpPr>
        <p:sp>
          <p:nvSpPr>
            <p:cNvPr name="TextBox 7" id="7"/>
            <p:cNvSpPr txBox="true"/>
            <p:nvPr/>
          </p:nvSpPr>
          <p:spPr>
            <a:xfrm rot="0">
              <a:off x="0" y="123825"/>
              <a:ext cx="9550385" cy="3042631"/>
            </a:xfrm>
            <a:prstGeom prst="rect">
              <a:avLst/>
            </a:prstGeom>
          </p:spPr>
          <p:txBody>
            <a:bodyPr anchor="t" rtlCol="false" tIns="0" lIns="0" bIns="0" rIns="0">
              <a:spAutoFit/>
            </a:bodyPr>
            <a:lstStyle/>
            <a:p>
              <a:pPr algn="l" marL="0" indent="0" lvl="0">
                <a:lnSpc>
                  <a:spcPts val="5796"/>
                </a:lnSpc>
              </a:pPr>
              <a:r>
                <a:rPr lang="en-US" sz="5976">
                  <a:solidFill>
                    <a:srgbClr val="000000"/>
                  </a:solidFill>
                  <a:latin typeface="Dynamo Medium"/>
                  <a:ea typeface="Dynamo Medium"/>
                  <a:cs typeface="Dynamo Medium"/>
                  <a:sym typeface="Dynamo Medium"/>
                </a:rPr>
                <a:t>INTRODUCTION &amp; BACKGROUND OF THE STUDY</a:t>
              </a:r>
            </a:p>
          </p:txBody>
        </p:sp>
        <p:sp>
          <p:nvSpPr>
            <p:cNvPr name="TextBox 8" id="8"/>
            <p:cNvSpPr txBox="true"/>
            <p:nvPr/>
          </p:nvSpPr>
          <p:spPr>
            <a:xfrm rot="0">
              <a:off x="0" y="4680307"/>
              <a:ext cx="9550385" cy="1522431"/>
            </a:xfrm>
            <a:prstGeom prst="rect">
              <a:avLst/>
            </a:prstGeom>
          </p:spPr>
          <p:txBody>
            <a:bodyPr anchor="t" rtlCol="false" tIns="0" lIns="0" bIns="0" rIns="0">
              <a:spAutoFit/>
            </a:bodyPr>
            <a:lstStyle/>
            <a:p>
              <a:pPr algn="l" marL="0" indent="0" lvl="0">
                <a:lnSpc>
                  <a:spcPts val="2314"/>
                </a:lnSpc>
              </a:pPr>
              <a:r>
                <a:rPr lang="en-US" sz="1780" spc="7">
                  <a:solidFill>
                    <a:srgbClr val="000000"/>
                  </a:solidFill>
                  <a:latin typeface="Source Sans Pro Bold"/>
                  <a:ea typeface="Source Sans Pro Bold"/>
                  <a:cs typeface="Source Sans Pro Bold"/>
                  <a:sym typeface="Source Sans Pro Bold"/>
                </a:rPr>
                <a:t>•A patient in a wheelchair may not get proper physical exercise, so his health condition may change more often than a normal person. To keep the patient in good health, he should be constantly monitored and for that, a caretaker should be employed for the patient.</a:t>
              </a:r>
            </a:p>
          </p:txBody>
        </p:sp>
        <p:sp>
          <p:nvSpPr>
            <p:cNvPr name="TextBox 9" id="9"/>
            <p:cNvSpPr txBox="true"/>
            <p:nvPr/>
          </p:nvSpPr>
          <p:spPr>
            <a:xfrm rot="0">
              <a:off x="0" y="6660751"/>
              <a:ext cx="9550385" cy="1903431"/>
            </a:xfrm>
            <a:prstGeom prst="rect">
              <a:avLst/>
            </a:prstGeom>
          </p:spPr>
          <p:txBody>
            <a:bodyPr anchor="t" rtlCol="false" tIns="0" lIns="0" bIns="0" rIns="0">
              <a:spAutoFit/>
            </a:bodyPr>
            <a:lstStyle/>
            <a:p>
              <a:pPr algn="l" marL="0" indent="0" lvl="0">
                <a:lnSpc>
                  <a:spcPts val="2314"/>
                </a:lnSpc>
              </a:pPr>
              <a:r>
                <a:rPr lang="en-US" sz="1780" spc="7">
                  <a:solidFill>
                    <a:srgbClr val="000000"/>
                  </a:solidFill>
                  <a:latin typeface="Source Sans Pro Bold"/>
                  <a:ea typeface="Source Sans Pro Bold"/>
                  <a:cs typeface="Source Sans Pro Bold"/>
                  <a:sym typeface="Source Sans Pro Bold"/>
                </a:rPr>
                <a:t>•To overcome from this gap Integrated Health Monitoring System component is continuously monitors the patient's vital health parameters every 5 minutes and add to a prediction system. The system aims to use specialized sensors for monitoring of health parameters and add to a prediction system.</a:t>
              </a:r>
            </a:p>
          </p:txBody>
        </p:sp>
        <p:sp>
          <p:nvSpPr>
            <p:cNvPr name="TextBox 10" id="10"/>
            <p:cNvSpPr txBox="true"/>
            <p:nvPr/>
          </p:nvSpPr>
          <p:spPr>
            <a:xfrm rot="0">
              <a:off x="0" y="9022194"/>
              <a:ext cx="9550385" cy="1522431"/>
            </a:xfrm>
            <a:prstGeom prst="rect">
              <a:avLst/>
            </a:prstGeom>
          </p:spPr>
          <p:txBody>
            <a:bodyPr anchor="t" rtlCol="false" tIns="0" lIns="0" bIns="0" rIns="0">
              <a:spAutoFit/>
            </a:bodyPr>
            <a:lstStyle/>
            <a:p>
              <a:pPr algn="l" marL="0" indent="0" lvl="0">
                <a:lnSpc>
                  <a:spcPts val="2314"/>
                </a:lnSpc>
              </a:pPr>
              <a:r>
                <a:rPr lang="en-US" sz="1780" spc="7">
                  <a:solidFill>
                    <a:srgbClr val="000000"/>
                  </a:solidFill>
                  <a:latin typeface="Source Sans Pro Bold"/>
                  <a:ea typeface="Source Sans Pro Bold"/>
                  <a:cs typeface="Source Sans Pro Bold"/>
                  <a:sym typeface="Source Sans Pro Bold"/>
                </a:rPr>
                <a:t>•This system focuses on predicting potential health issues by continuously analyzing the collected data and it identifies patterns and symptoms, providing early warnings and enabling proactive healthcare interventions.</a:t>
              </a:r>
            </a:p>
          </p:txBody>
        </p:sp>
      </p:gr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bg>
      <p:bgPr>
        <a:solidFill>
          <a:srgbClr val="FCFEFF"/>
        </a:solidFill>
      </p:bgPr>
    </p:bg>
    <p:spTree>
      <p:nvGrpSpPr>
        <p:cNvPr id="1" name=""/>
        <p:cNvGrpSpPr/>
        <p:nvPr/>
      </p:nvGrpSpPr>
      <p:grpSpPr>
        <a:xfrm>
          <a:off x="0" y="0"/>
          <a:ext cx="0" cy="0"/>
          <a:chOff x="0" y="0"/>
          <a:chExt cx="0" cy="0"/>
        </a:xfrm>
      </p:grpSpPr>
      <p:sp>
        <p:nvSpPr>
          <p:cNvPr name="Freeform 2" id="2"/>
          <p:cNvSpPr/>
          <p:nvPr/>
        </p:nvSpPr>
        <p:spPr>
          <a:xfrm flipH="false" flipV="false" rot="0">
            <a:off x="-463075" y="7194550"/>
            <a:ext cx="5863057" cy="4114800"/>
          </a:xfrm>
          <a:custGeom>
            <a:avLst/>
            <a:gdLst/>
            <a:ahLst/>
            <a:cxnLst/>
            <a:rect r="r" b="b" t="t" l="l"/>
            <a:pathLst>
              <a:path h="4114800" w="5863057">
                <a:moveTo>
                  <a:pt x="0" y="0"/>
                </a:moveTo>
                <a:lnTo>
                  <a:pt x="5863057" y="0"/>
                </a:lnTo>
                <a:lnTo>
                  <a:pt x="5863057"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4337816" y="339348"/>
            <a:ext cx="9612367" cy="1160780"/>
          </a:xfrm>
          <a:prstGeom prst="rect">
            <a:avLst/>
          </a:prstGeom>
        </p:spPr>
        <p:txBody>
          <a:bodyPr anchor="t" rtlCol="false" tIns="0" lIns="0" bIns="0" rIns="0">
            <a:spAutoFit/>
          </a:bodyPr>
          <a:lstStyle/>
          <a:p>
            <a:pPr algn="ctr">
              <a:lnSpc>
                <a:spcPts val="9520"/>
              </a:lnSpc>
            </a:pPr>
            <a:r>
              <a:rPr lang="en-US" sz="6800">
                <a:solidFill>
                  <a:srgbClr val="000000"/>
                </a:solidFill>
                <a:latin typeface="Dynamo Medium"/>
                <a:ea typeface="Dynamo Medium"/>
                <a:cs typeface="Dynamo Medium"/>
                <a:sym typeface="Dynamo Medium"/>
              </a:rPr>
              <a:t>RESEARCH GAP TABLE</a:t>
            </a:r>
          </a:p>
        </p:txBody>
      </p:sp>
      <p:sp>
        <p:nvSpPr>
          <p:cNvPr name="Freeform 4" id="4"/>
          <p:cNvSpPr/>
          <p:nvPr/>
        </p:nvSpPr>
        <p:spPr>
          <a:xfrm flipH="true" flipV="true" rot="0">
            <a:off x="12866828" y="-976689"/>
            <a:ext cx="5863057" cy="4114800"/>
          </a:xfrm>
          <a:custGeom>
            <a:avLst/>
            <a:gdLst/>
            <a:ahLst/>
            <a:cxnLst/>
            <a:rect r="r" b="b" t="t" l="l"/>
            <a:pathLst>
              <a:path h="4114800" w="5863057">
                <a:moveTo>
                  <a:pt x="5863057" y="4114800"/>
                </a:moveTo>
                <a:lnTo>
                  <a:pt x="0" y="4114800"/>
                </a:lnTo>
                <a:lnTo>
                  <a:pt x="0" y="0"/>
                </a:lnTo>
                <a:lnTo>
                  <a:pt x="5863057" y="0"/>
                </a:lnTo>
                <a:lnTo>
                  <a:pt x="5863057" y="4114800"/>
                </a:lnTo>
                <a:close/>
              </a:path>
            </a:pathLst>
          </a:custGeom>
          <a:blipFill>
            <a:blip r:embed="rId2">
              <a:extLst>
                <a:ext uri="{96DAC541-7B7A-43D3-8B79-37D633B846F1}">
                  <asvg:svgBlip xmlns:asvg="http://schemas.microsoft.com/office/drawing/2016/SVG/main" r:embed="rId3"/>
                </a:ext>
              </a:extLst>
            </a:blip>
            <a:stretch>
              <a:fillRect l="0" t="0" r="0" b="0"/>
            </a:stretch>
          </a:blipFill>
        </p:spPr>
      </p:sp>
      <p:graphicFrame>
        <p:nvGraphicFramePr>
          <p:cNvPr name="Table 5" id="5"/>
          <p:cNvGraphicFramePr>
            <a:graphicFrameLocks noGrp="true"/>
          </p:cNvGraphicFramePr>
          <p:nvPr/>
        </p:nvGraphicFramePr>
        <p:xfrm>
          <a:off x="892898" y="1500128"/>
          <a:ext cx="16620446" cy="8031872"/>
        </p:xfrm>
        <a:graphic>
          <a:graphicData uri="http://schemas.openxmlformats.org/drawingml/2006/table">
            <a:tbl>
              <a:tblPr/>
              <a:tblGrid>
                <a:gridCol w="2749726"/>
                <a:gridCol w="2749726"/>
                <a:gridCol w="2749726"/>
                <a:gridCol w="2749726"/>
                <a:gridCol w="2749726"/>
                <a:gridCol w="2871817"/>
              </a:tblGrid>
              <a:tr h="1715415">
                <a:tc>
                  <a:txBody>
                    <a:bodyPr anchor="t" rtlCol="false"/>
                    <a:lstStyle/>
                    <a:p>
                      <a:pPr algn="ctr">
                        <a:lnSpc>
                          <a:spcPts val="3499"/>
                        </a:lnSpc>
                        <a:defRPr/>
                      </a:pPr>
                      <a:r>
                        <a:rPr lang="en-US" sz="2499">
                          <a:solidFill>
                            <a:srgbClr val="E1E7FF"/>
                          </a:solidFill>
                          <a:latin typeface="DM Sans Bold"/>
                          <a:ea typeface="DM Sans Bold"/>
                          <a:cs typeface="DM Sans Bold"/>
                          <a:sym typeface="DM Sans Bold"/>
                        </a:rPr>
                        <a:t>System/Reference</a:t>
                      </a:r>
                      <a:endParaRPr lang="en-US" sz="1100"/>
                    </a:p>
                  </a:txBody>
                  <a:tcPr marL="95250" marR="95250" marT="95250" marB="952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1174AB"/>
                    </a:solidFill>
                  </a:tcPr>
                </a:tc>
                <a:tc>
                  <a:txBody>
                    <a:bodyPr anchor="t" rtlCol="false"/>
                    <a:lstStyle/>
                    <a:p>
                      <a:pPr algn="ctr">
                        <a:lnSpc>
                          <a:spcPts val="3499"/>
                        </a:lnSpc>
                        <a:defRPr/>
                      </a:pPr>
                      <a:r>
                        <a:rPr lang="en-US" sz="2499">
                          <a:solidFill>
                            <a:srgbClr val="E1E7FF"/>
                          </a:solidFill>
                          <a:latin typeface="DM Sans Bold"/>
                          <a:ea typeface="DM Sans Bold"/>
                          <a:cs typeface="DM Sans Bold"/>
                          <a:sym typeface="DM Sans Bold"/>
                        </a:rPr>
                        <a:t>Continuous Vital Monitoring</a:t>
                      </a:r>
                      <a:endParaRPr lang="en-US" sz="1100"/>
                    </a:p>
                  </a:txBody>
                  <a:tcPr marL="95250" marR="95250" marT="95250" marB="952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1174AB"/>
                    </a:solidFill>
                  </a:tcPr>
                </a:tc>
                <a:tc>
                  <a:txBody>
                    <a:bodyPr anchor="t" rtlCol="false"/>
                    <a:lstStyle/>
                    <a:p>
                      <a:pPr algn="ctr">
                        <a:lnSpc>
                          <a:spcPts val="3499"/>
                        </a:lnSpc>
                        <a:defRPr/>
                      </a:pPr>
                      <a:r>
                        <a:rPr lang="en-US" sz="2499">
                          <a:solidFill>
                            <a:srgbClr val="E1E7FF"/>
                          </a:solidFill>
                          <a:latin typeface="DM Sans Bold"/>
                          <a:ea typeface="DM Sans Bold"/>
                          <a:cs typeface="DM Sans Bold"/>
                          <a:sym typeface="DM Sans Bold"/>
                        </a:rPr>
                        <a:t>Predictive Health Analysis</a:t>
                      </a:r>
                      <a:endParaRPr lang="en-US" sz="1100"/>
                    </a:p>
                  </a:txBody>
                  <a:tcPr marL="95250" marR="95250" marT="95250" marB="952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1174AB"/>
                    </a:solidFill>
                  </a:tcPr>
                </a:tc>
                <a:tc>
                  <a:txBody>
                    <a:bodyPr anchor="t" rtlCol="false"/>
                    <a:lstStyle/>
                    <a:p>
                      <a:pPr algn="ctr">
                        <a:lnSpc>
                          <a:spcPts val="3499"/>
                        </a:lnSpc>
                        <a:defRPr/>
                      </a:pPr>
                      <a:r>
                        <a:rPr lang="en-US" sz="2499">
                          <a:solidFill>
                            <a:srgbClr val="E1E7FF"/>
                          </a:solidFill>
                          <a:latin typeface="DM Sans Bold"/>
                          <a:ea typeface="DM Sans Bold"/>
                          <a:cs typeface="DM Sans Bold"/>
                          <a:sym typeface="DM Sans Bold"/>
                        </a:rPr>
                        <a:t>Integrated with Wheelchair</a:t>
                      </a:r>
                      <a:endParaRPr lang="en-US" sz="1100"/>
                    </a:p>
                  </a:txBody>
                  <a:tcPr marL="95250" marR="95250" marT="95250" marB="952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1174AB"/>
                    </a:solidFill>
                  </a:tcPr>
                </a:tc>
                <a:tc>
                  <a:txBody>
                    <a:bodyPr anchor="t" rtlCol="false"/>
                    <a:lstStyle/>
                    <a:p>
                      <a:pPr algn="ctr">
                        <a:lnSpc>
                          <a:spcPts val="3499"/>
                        </a:lnSpc>
                        <a:defRPr/>
                      </a:pPr>
                      <a:r>
                        <a:rPr lang="en-US" sz="2499">
                          <a:solidFill>
                            <a:srgbClr val="E1E7FF"/>
                          </a:solidFill>
                          <a:latin typeface="DM Sans Bold"/>
                          <a:ea typeface="DM Sans Bold"/>
                          <a:cs typeface="DM Sans Bold"/>
                          <a:sym typeface="DM Sans Bold"/>
                        </a:rPr>
                        <a:t>Real-time Data Processing</a:t>
                      </a:r>
                      <a:endParaRPr lang="en-US" sz="1100"/>
                    </a:p>
                  </a:txBody>
                  <a:tcPr marL="95250" marR="95250" marT="95250" marB="952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1174AB"/>
                    </a:solidFill>
                  </a:tcPr>
                </a:tc>
                <a:tc>
                  <a:txBody>
                    <a:bodyPr anchor="t" rtlCol="false"/>
                    <a:lstStyle/>
                    <a:p>
                      <a:pPr algn="ctr">
                        <a:lnSpc>
                          <a:spcPts val="3499"/>
                        </a:lnSpc>
                        <a:defRPr/>
                      </a:pPr>
                      <a:r>
                        <a:rPr lang="en-US" sz="2499">
                          <a:solidFill>
                            <a:srgbClr val="E1E7FF"/>
                          </a:solidFill>
                          <a:latin typeface="DM Sans Bold"/>
                          <a:ea typeface="DM Sans Bold"/>
                          <a:cs typeface="DM Sans Bold"/>
                          <a:sym typeface="DM Sans Bold"/>
                        </a:rPr>
                        <a:t>Comprehensive Health Parameters</a:t>
                      </a:r>
                      <a:endParaRPr lang="en-US" sz="1100"/>
                    </a:p>
                  </a:txBody>
                  <a:tcPr marL="95250" marR="95250" marT="95250" marB="952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1174AB"/>
                    </a:solidFill>
                  </a:tcPr>
                </a:tc>
              </a:tr>
              <a:tr h="1079277">
                <a:tc>
                  <a:txBody>
                    <a:bodyPr anchor="t" rtlCol="false"/>
                    <a:lstStyle/>
                    <a:p>
                      <a:pPr algn="ctr">
                        <a:lnSpc>
                          <a:spcPts val="3499"/>
                        </a:lnSpc>
                        <a:defRPr/>
                      </a:pPr>
                      <a:r>
                        <a:rPr lang="en-US" sz="2499">
                          <a:solidFill>
                            <a:srgbClr val="000000"/>
                          </a:solidFill>
                          <a:latin typeface="DM Sans Bold"/>
                          <a:ea typeface="DM Sans Bold"/>
                          <a:cs typeface="DM Sans Bold"/>
                          <a:sym typeface="DM Sans Bold"/>
                        </a:rPr>
                        <a:t> [1]</a:t>
                      </a:r>
                      <a:endParaRPr lang="en-US" sz="1100"/>
                    </a:p>
                  </a:txBody>
                  <a:tcPr marL="95250" marR="95250" marT="95250" marB="952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A2C7E0"/>
                    </a:solidFill>
                  </a:tcPr>
                </a:tc>
                <a:tc>
                  <a:txBody>
                    <a:bodyPr anchor="t" rtlCol="false"/>
                    <a:lstStyle/>
                    <a:p>
                      <a:pPr algn="ctr">
                        <a:lnSpc>
                          <a:spcPts val="3499"/>
                        </a:lnSpc>
                        <a:defRPr/>
                      </a:pPr>
                      <a:r>
                        <a:rPr lang="en-US" sz="2499">
                          <a:solidFill>
                            <a:srgbClr val="000000"/>
                          </a:solidFill>
                          <a:latin typeface="DM Sans"/>
                          <a:ea typeface="DM Sans"/>
                          <a:cs typeface="DM Sans"/>
                          <a:sym typeface="DM Sans"/>
                        </a:rPr>
                        <a:t>❌ No</a:t>
                      </a:r>
                      <a:endParaRPr lang="en-US" sz="1100"/>
                    </a:p>
                  </a:txBody>
                  <a:tcPr marL="95250" marR="95250" marT="95250" marB="952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3499"/>
                        </a:lnSpc>
                        <a:defRPr/>
                      </a:pPr>
                      <a:r>
                        <a:rPr lang="en-US" sz="2499">
                          <a:solidFill>
                            <a:srgbClr val="000000"/>
                          </a:solidFill>
                          <a:latin typeface="DM Sans"/>
                          <a:ea typeface="DM Sans"/>
                          <a:cs typeface="DM Sans"/>
                          <a:sym typeface="DM Sans"/>
                        </a:rPr>
                        <a:t>❌ No</a:t>
                      </a:r>
                      <a:endParaRPr lang="en-US" sz="1100"/>
                    </a:p>
                  </a:txBody>
                  <a:tcPr marL="95250" marR="95250" marT="95250" marB="952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3499"/>
                        </a:lnSpc>
                        <a:defRPr/>
                      </a:pPr>
                      <a:r>
                        <a:rPr lang="en-US" sz="2499">
                          <a:solidFill>
                            <a:srgbClr val="000000"/>
                          </a:solidFill>
                          <a:latin typeface="DM Sans"/>
                          <a:ea typeface="DM Sans"/>
                          <a:cs typeface="DM Sans"/>
                          <a:sym typeface="DM Sans"/>
                        </a:rPr>
                        <a:t>❌ No</a:t>
                      </a:r>
                      <a:endParaRPr lang="en-US" sz="1100"/>
                    </a:p>
                  </a:txBody>
                  <a:tcPr marL="95250" marR="95250" marT="95250" marB="952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3499"/>
                        </a:lnSpc>
                        <a:defRPr/>
                      </a:pPr>
                      <a:r>
                        <a:rPr lang="en-US" sz="2499">
                          <a:solidFill>
                            <a:srgbClr val="000000"/>
                          </a:solidFill>
                          <a:latin typeface="DM Sans"/>
                          <a:ea typeface="DM Sans"/>
                          <a:cs typeface="DM Sans"/>
                          <a:sym typeface="DM Sans"/>
                        </a:rPr>
                        <a:t>❌ No</a:t>
                      </a:r>
                      <a:endParaRPr lang="en-US" sz="1100"/>
                    </a:p>
                  </a:txBody>
                  <a:tcPr marL="95250" marR="95250" marT="95250" marB="952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3499"/>
                        </a:lnSpc>
                        <a:defRPr/>
                      </a:pPr>
                      <a:r>
                        <a:rPr lang="en-US" sz="2499">
                          <a:solidFill>
                            <a:srgbClr val="000000"/>
                          </a:solidFill>
                          <a:latin typeface="DM Sans"/>
                          <a:ea typeface="DM Sans"/>
                          <a:cs typeface="DM Sans"/>
                          <a:sym typeface="DM Sans"/>
                        </a:rPr>
                        <a:t>✅ Yes</a:t>
                      </a:r>
                      <a:endParaRPr lang="en-US" sz="1100"/>
                    </a:p>
                  </a:txBody>
                  <a:tcPr marL="95250" marR="95250" marT="95250" marB="952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764703">
                <a:tc>
                  <a:txBody>
                    <a:bodyPr anchor="t" rtlCol="false"/>
                    <a:lstStyle/>
                    <a:p>
                      <a:pPr algn="ctr">
                        <a:lnSpc>
                          <a:spcPts val="3499"/>
                        </a:lnSpc>
                        <a:defRPr/>
                      </a:pPr>
                      <a:r>
                        <a:rPr lang="en-US" sz="2499">
                          <a:solidFill>
                            <a:srgbClr val="000000"/>
                          </a:solidFill>
                          <a:latin typeface="DM Sans Bold"/>
                          <a:ea typeface="DM Sans Bold"/>
                          <a:cs typeface="DM Sans Bold"/>
                          <a:sym typeface="DM Sans Bold"/>
                        </a:rPr>
                        <a:t>[2]</a:t>
                      </a:r>
                      <a:endParaRPr lang="en-US" sz="1100"/>
                    </a:p>
                  </a:txBody>
                  <a:tcPr marL="95250" marR="95250" marT="95250" marB="952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A2C7E0"/>
                    </a:solidFill>
                  </a:tcPr>
                </a:tc>
                <a:tc>
                  <a:txBody>
                    <a:bodyPr anchor="t" rtlCol="false"/>
                    <a:lstStyle/>
                    <a:p>
                      <a:pPr algn="ctr">
                        <a:lnSpc>
                          <a:spcPts val="3499"/>
                        </a:lnSpc>
                        <a:defRPr/>
                      </a:pPr>
                      <a:r>
                        <a:rPr lang="en-US" sz="2499">
                          <a:solidFill>
                            <a:srgbClr val="000000"/>
                          </a:solidFill>
                          <a:latin typeface="DM Sans"/>
                          <a:ea typeface="DM Sans"/>
                          <a:cs typeface="DM Sans"/>
                          <a:sym typeface="DM Sans"/>
                        </a:rPr>
                        <a:t>✅ Yes</a:t>
                      </a:r>
                      <a:endParaRPr lang="en-US" sz="1100"/>
                    </a:p>
                  </a:txBody>
                  <a:tcPr marL="95250" marR="95250" marT="95250" marB="952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3499"/>
                        </a:lnSpc>
                        <a:defRPr/>
                      </a:pPr>
                      <a:r>
                        <a:rPr lang="en-US" sz="2499">
                          <a:solidFill>
                            <a:srgbClr val="000000"/>
                          </a:solidFill>
                          <a:latin typeface="DM Sans"/>
                          <a:ea typeface="DM Sans"/>
                          <a:cs typeface="DM Sans"/>
                          <a:sym typeface="DM Sans"/>
                        </a:rPr>
                        <a:t>❌ No</a:t>
                      </a:r>
                      <a:endParaRPr lang="en-US" sz="1100"/>
                    </a:p>
                  </a:txBody>
                  <a:tcPr marL="95250" marR="95250" marT="95250" marB="952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3499"/>
                        </a:lnSpc>
                        <a:defRPr/>
                      </a:pPr>
                      <a:r>
                        <a:rPr lang="en-US" sz="2499">
                          <a:solidFill>
                            <a:srgbClr val="000000"/>
                          </a:solidFill>
                          <a:latin typeface="DM Sans"/>
                          <a:ea typeface="DM Sans"/>
                          <a:cs typeface="DM Sans"/>
                          <a:sym typeface="DM Sans"/>
                        </a:rPr>
                        <a:t>❌ No</a:t>
                      </a:r>
                      <a:endParaRPr lang="en-US" sz="1100"/>
                    </a:p>
                  </a:txBody>
                  <a:tcPr marL="95250" marR="95250" marT="95250" marB="952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3499"/>
                        </a:lnSpc>
                        <a:defRPr/>
                      </a:pPr>
                      <a:r>
                        <a:rPr lang="en-US" sz="2499">
                          <a:solidFill>
                            <a:srgbClr val="000000"/>
                          </a:solidFill>
                          <a:latin typeface="DM Sans"/>
                          <a:ea typeface="DM Sans"/>
                          <a:cs typeface="DM Sans"/>
                          <a:sym typeface="DM Sans"/>
                        </a:rPr>
                        <a:t>❌ No</a:t>
                      </a:r>
                      <a:endParaRPr lang="en-US" sz="1100"/>
                    </a:p>
                  </a:txBody>
                  <a:tcPr marL="95250" marR="95250" marT="95250" marB="952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3499"/>
                        </a:lnSpc>
                        <a:defRPr/>
                      </a:pPr>
                      <a:r>
                        <a:rPr lang="en-US" sz="2499">
                          <a:solidFill>
                            <a:srgbClr val="000000"/>
                          </a:solidFill>
                          <a:latin typeface="DM Sans"/>
                          <a:ea typeface="DM Sans"/>
                          <a:cs typeface="DM Sans"/>
                          <a:sym typeface="DM Sans"/>
                        </a:rPr>
                        <a:t>❌ No</a:t>
                      </a:r>
                      <a:endParaRPr lang="en-US" sz="1100"/>
                    </a:p>
                  </a:txBody>
                  <a:tcPr marL="95250" marR="95250" marT="95250" marB="952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1233858">
                <a:tc>
                  <a:txBody>
                    <a:bodyPr anchor="t" rtlCol="false"/>
                    <a:lstStyle/>
                    <a:p>
                      <a:pPr algn="ctr">
                        <a:lnSpc>
                          <a:spcPts val="3499"/>
                        </a:lnSpc>
                        <a:defRPr/>
                      </a:pPr>
                      <a:r>
                        <a:rPr lang="en-US" sz="2499">
                          <a:solidFill>
                            <a:srgbClr val="000000"/>
                          </a:solidFill>
                          <a:latin typeface="DM Sans Bold"/>
                          <a:ea typeface="DM Sans Bold"/>
                          <a:cs typeface="DM Sans Bold"/>
                          <a:sym typeface="DM Sans Bold"/>
                        </a:rPr>
                        <a:t>[3]</a:t>
                      </a:r>
                      <a:endParaRPr lang="en-US" sz="1100"/>
                    </a:p>
                  </a:txBody>
                  <a:tcPr marL="95250" marR="95250" marT="95250" marB="952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A2C7E0"/>
                    </a:solidFill>
                  </a:tcPr>
                </a:tc>
                <a:tc>
                  <a:txBody>
                    <a:bodyPr anchor="t" rtlCol="false"/>
                    <a:lstStyle/>
                    <a:p>
                      <a:pPr algn="ctr">
                        <a:lnSpc>
                          <a:spcPts val="3499"/>
                        </a:lnSpc>
                        <a:defRPr/>
                      </a:pPr>
                      <a:r>
                        <a:rPr lang="en-US" sz="2499">
                          <a:solidFill>
                            <a:srgbClr val="000000"/>
                          </a:solidFill>
                          <a:latin typeface="DM Sans"/>
                          <a:ea typeface="DM Sans"/>
                          <a:cs typeface="DM Sans"/>
                          <a:sym typeface="DM Sans"/>
                        </a:rPr>
                        <a:t>❌ No</a:t>
                      </a:r>
                      <a:endParaRPr lang="en-US" sz="1100"/>
                    </a:p>
                  </a:txBody>
                  <a:tcPr marL="95250" marR="95250" marT="95250" marB="952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3499"/>
                        </a:lnSpc>
                        <a:defRPr/>
                      </a:pPr>
                      <a:r>
                        <a:rPr lang="en-US" sz="2499">
                          <a:solidFill>
                            <a:srgbClr val="000000"/>
                          </a:solidFill>
                          <a:latin typeface="DM Sans"/>
                          <a:ea typeface="DM Sans"/>
                          <a:cs typeface="DM Sans"/>
                          <a:sym typeface="DM Sans"/>
                        </a:rPr>
                        <a:t>❌ No</a:t>
                      </a:r>
                      <a:endParaRPr lang="en-US" sz="1100"/>
                    </a:p>
                  </a:txBody>
                  <a:tcPr marL="95250" marR="95250" marT="95250" marB="952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3499"/>
                        </a:lnSpc>
                        <a:defRPr/>
                      </a:pPr>
                      <a:r>
                        <a:rPr lang="en-US" sz="2499">
                          <a:solidFill>
                            <a:srgbClr val="000000"/>
                          </a:solidFill>
                          <a:latin typeface="DM Sans"/>
                          <a:ea typeface="DM Sans"/>
                          <a:cs typeface="DM Sans"/>
                          <a:sym typeface="DM Sans"/>
                        </a:rPr>
                        <a:t>❌ No</a:t>
                      </a:r>
                      <a:endParaRPr lang="en-US" sz="1100"/>
                    </a:p>
                  </a:txBody>
                  <a:tcPr marL="95250" marR="95250" marT="95250" marB="952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3499"/>
                        </a:lnSpc>
                        <a:defRPr/>
                      </a:pPr>
                      <a:r>
                        <a:rPr lang="en-US" sz="2499">
                          <a:solidFill>
                            <a:srgbClr val="000000"/>
                          </a:solidFill>
                          <a:latin typeface="DM Sans"/>
                          <a:ea typeface="DM Sans"/>
                          <a:cs typeface="DM Sans"/>
                          <a:sym typeface="DM Sans"/>
                        </a:rPr>
                        <a:t>❌ No</a:t>
                      </a:r>
                      <a:endParaRPr lang="en-US" sz="1100"/>
                    </a:p>
                  </a:txBody>
                  <a:tcPr marL="95250" marR="95250" marT="95250" marB="952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3499"/>
                        </a:lnSpc>
                        <a:defRPr/>
                      </a:pPr>
                      <a:r>
                        <a:rPr lang="en-US" sz="2499">
                          <a:solidFill>
                            <a:srgbClr val="000000"/>
                          </a:solidFill>
                          <a:latin typeface="DM Sans"/>
                          <a:ea typeface="DM Sans"/>
                          <a:cs typeface="DM Sans"/>
                          <a:sym typeface="DM Sans"/>
                        </a:rPr>
                        <a:t>❌ No</a:t>
                      </a:r>
                      <a:endParaRPr lang="en-US" sz="1100"/>
                    </a:p>
                  </a:txBody>
                  <a:tcPr marL="95250" marR="95250" marT="95250" marB="952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1233858">
                <a:tc>
                  <a:txBody>
                    <a:bodyPr anchor="t" rtlCol="false"/>
                    <a:lstStyle/>
                    <a:p>
                      <a:pPr algn="ctr">
                        <a:lnSpc>
                          <a:spcPts val="3499"/>
                        </a:lnSpc>
                        <a:defRPr/>
                      </a:pPr>
                      <a:r>
                        <a:rPr lang="en-US" sz="2499">
                          <a:solidFill>
                            <a:srgbClr val="000000"/>
                          </a:solidFill>
                          <a:latin typeface="DM Sans Bold"/>
                          <a:ea typeface="DM Sans Bold"/>
                          <a:cs typeface="DM Sans Bold"/>
                          <a:sym typeface="DM Sans Bold"/>
                        </a:rPr>
                        <a:t>[4]</a:t>
                      </a:r>
                      <a:endParaRPr lang="en-US" sz="1100"/>
                    </a:p>
                  </a:txBody>
                  <a:tcPr marL="95250" marR="95250" marT="95250" marB="952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A2C7E0"/>
                    </a:solidFill>
                  </a:tcPr>
                </a:tc>
                <a:tc>
                  <a:txBody>
                    <a:bodyPr anchor="t" rtlCol="false"/>
                    <a:lstStyle/>
                    <a:p>
                      <a:pPr algn="ctr">
                        <a:lnSpc>
                          <a:spcPts val="3499"/>
                        </a:lnSpc>
                        <a:defRPr/>
                      </a:pPr>
                      <a:r>
                        <a:rPr lang="en-US" sz="2499">
                          <a:solidFill>
                            <a:srgbClr val="000000"/>
                          </a:solidFill>
                          <a:latin typeface="DM Sans"/>
                          <a:ea typeface="DM Sans"/>
                          <a:cs typeface="DM Sans"/>
                          <a:sym typeface="DM Sans"/>
                        </a:rPr>
                        <a:t>✅ Yes</a:t>
                      </a:r>
                      <a:endParaRPr lang="en-US" sz="1100"/>
                    </a:p>
                  </a:txBody>
                  <a:tcPr marL="95250" marR="95250" marT="95250" marB="952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3499"/>
                        </a:lnSpc>
                        <a:defRPr/>
                      </a:pPr>
                      <a:r>
                        <a:rPr lang="en-US" sz="2499">
                          <a:solidFill>
                            <a:srgbClr val="000000"/>
                          </a:solidFill>
                          <a:latin typeface="DM Sans"/>
                          <a:ea typeface="DM Sans"/>
                          <a:cs typeface="DM Sans"/>
                          <a:sym typeface="DM Sans"/>
                        </a:rPr>
                        <a:t>❌ No</a:t>
                      </a:r>
                      <a:endParaRPr lang="en-US" sz="1100"/>
                    </a:p>
                  </a:txBody>
                  <a:tcPr marL="95250" marR="95250" marT="95250" marB="952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3499"/>
                        </a:lnSpc>
                        <a:defRPr/>
                      </a:pPr>
                      <a:r>
                        <a:rPr lang="en-US" sz="2499">
                          <a:solidFill>
                            <a:srgbClr val="000000"/>
                          </a:solidFill>
                          <a:latin typeface="DM Sans"/>
                          <a:ea typeface="DM Sans"/>
                          <a:cs typeface="DM Sans"/>
                          <a:sym typeface="DM Sans"/>
                        </a:rPr>
                        <a:t>✅ Yes</a:t>
                      </a:r>
                      <a:endParaRPr lang="en-US" sz="1100"/>
                    </a:p>
                  </a:txBody>
                  <a:tcPr marL="95250" marR="95250" marT="95250" marB="952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3499"/>
                        </a:lnSpc>
                        <a:defRPr/>
                      </a:pPr>
                      <a:r>
                        <a:rPr lang="en-US" sz="2499">
                          <a:solidFill>
                            <a:srgbClr val="000000"/>
                          </a:solidFill>
                          <a:latin typeface="DM Sans"/>
                          <a:ea typeface="DM Sans"/>
                          <a:cs typeface="DM Sans"/>
                          <a:sym typeface="DM Sans"/>
                        </a:rPr>
                        <a:t>❌ No</a:t>
                      </a:r>
                      <a:endParaRPr lang="en-US" sz="1100"/>
                    </a:p>
                  </a:txBody>
                  <a:tcPr marL="95250" marR="95250" marT="95250" marB="952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3499"/>
                        </a:lnSpc>
                        <a:defRPr/>
                      </a:pPr>
                      <a:r>
                        <a:rPr lang="en-US" sz="2499">
                          <a:solidFill>
                            <a:srgbClr val="000000"/>
                          </a:solidFill>
                          <a:latin typeface="DM Sans"/>
                          <a:ea typeface="DM Sans"/>
                          <a:cs typeface="DM Sans"/>
                          <a:sym typeface="DM Sans"/>
                        </a:rPr>
                        <a:t>❌ No</a:t>
                      </a:r>
                      <a:endParaRPr lang="en-US" sz="1100"/>
                    </a:p>
                  </a:txBody>
                  <a:tcPr marL="95250" marR="95250" marT="95250" marB="952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764703">
                <a:tc>
                  <a:txBody>
                    <a:bodyPr anchor="t" rtlCol="false"/>
                    <a:lstStyle/>
                    <a:p>
                      <a:pPr algn="ctr">
                        <a:lnSpc>
                          <a:spcPts val="3499"/>
                        </a:lnSpc>
                        <a:defRPr/>
                      </a:pPr>
                      <a:r>
                        <a:rPr lang="en-US" sz="2499">
                          <a:solidFill>
                            <a:srgbClr val="000000"/>
                          </a:solidFill>
                          <a:latin typeface="DM Sans Bold"/>
                          <a:ea typeface="DM Sans Bold"/>
                          <a:cs typeface="DM Sans Bold"/>
                          <a:sym typeface="DM Sans Bold"/>
                        </a:rPr>
                        <a:t>[5]</a:t>
                      </a:r>
                      <a:endParaRPr lang="en-US" sz="1100"/>
                    </a:p>
                  </a:txBody>
                  <a:tcPr marL="95250" marR="95250" marT="95250" marB="952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A2C7E0"/>
                    </a:solidFill>
                  </a:tcPr>
                </a:tc>
                <a:tc>
                  <a:txBody>
                    <a:bodyPr anchor="t" rtlCol="false"/>
                    <a:lstStyle/>
                    <a:p>
                      <a:pPr algn="ctr">
                        <a:lnSpc>
                          <a:spcPts val="3499"/>
                        </a:lnSpc>
                        <a:defRPr/>
                      </a:pPr>
                      <a:r>
                        <a:rPr lang="en-US" sz="2499">
                          <a:solidFill>
                            <a:srgbClr val="000000"/>
                          </a:solidFill>
                          <a:latin typeface="DM Sans"/>
                          <a:ea typeface="DM Sans"/>
                          <a:cs typeface="DM Sans"/>
                          <a:sym typeface="DM Sans"/>
                        </a:rPr>
                        <a:t>❌ No</a:t>
                      </a:r>
                      <a:endParaRPr lang="en-US" sz="1100"/>
                    </a:p>
                  </a:txBody>
                  <a:tcPr marL="95250" marR="95250" marT="95250" marB="952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3499"/>
                        </a:lnSpc>
                        <a:defRPr/>
                      </a:pPr>
                      <a:r>
                        <a:rPr lang="en-US" sz="2499">
                          <a:solidFill>
                            <a:srgbClr val="000000"/>
                          </a:solidFill>
                          <a:latin typeface="DM Sans"/>
                          <a:ea typeface="DM Sans"/>
                          <a:cs typeface="DM Sans"/>
                          <a:sym typeface="DM Sans"/>
                        </a:rPr>
                        <a:t>❌ No</a:t>
                      </a:r>
                      <a:endParaRPr lang="en-US" sz="1100"/>
                    </a:p>
                  </a:txBody>
                  <a:tcPr marL="95250" marR="95250" marT="95250" marB="952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3499"/>
                        </a:lnSpc>
                        <a:defRPr/>
                      </a:pPr>
                      <a:r>
                        <a:rPr lang="en-US" sz="2499">
                          <a:solidFill>
                            <a:srgbClr val="000000"/>
                          </a:solidFill>
                          <a:latin typeface="DM Sans"/>
                          <a:ea typeface="DM Sans"/>
                          <a:cs typeface="DM Sans"/>
                          <a:sym typeface="DM Sans"/>
                        </a:rPr>
                        <a:t>✅ Yes</a:t>
                      </a:r>
                      <a:endParaRPr lang="en-US" sz="1100"/>
                    </a:p>
                  </a:txBody>
                  <a:tcPr marL="95250" marR="95250" marT="95250" marB="952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3499"/>
                        </a:lnSpc>
                        <a:defRPr/>
                      </a:pPr>
                      <a:r>
                        <a:rPr lang="en-US" sz="2499">
                          <a:solidFill>
                            <a:srgbClr val="000000"/>
                          </a:solidFill>
                          <a:latin typeface="DM Sans"/>
                          <a:ea typeface="DM Sans"/>
                          <a:cs typeface="DM Sans"/>
                          <a:sym typeface="DM Sans"/>
                        </a:rPr>
                        <a:t>❌ No</a:t>
                      </a:r>
                      <a:endParaRPr lang="en-US" sz="1100"/>
                    </a:p>
                  </a:txBody>
                  <a:tcPr marL="95250" marR="95250" marT="95250" marB="952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3499"/>
                        </a:lnSpc>
                        <a:defRPr/>
                      </a:pPr>
                      <a:r>
                        <a:rPr lang="en-US" sz="2499">
                          <a:solidFill>
                            <a:srgbClr val="000000"/>
                          </a:solidFill>
                          <a:latin typeface="DM Sans"/>
                          <a:ea typeface="DM Sans"/>
                          <a:cs typeface="DM Sans"/>
                          <a:sym typeface="DM Sans"/>
                        </a:rPr>
                        <a:t>✅ Yes</a:t>
                      </a:r>
                      <a:endParaRPr lang="en-US" sz="1100"/>
                    </a:p>
                  </a:txBody>
                  <a:tcPr marL="95250" marR="95250" marT="95250" marB="952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1240059">
                <a:tc>
                  <a:txBody>
                    <a:bodyPr anchor="t" rtlCol="false"/>
                    <a:lstStyle/>
                    <a:p>
                      <a:pPr algn="l">
                        <a:lnSpc>
                          <a:spcPts val="3499"/>
                        </a:lnSpc>
                        <a:defRPr/>
                      </a:pPr>
                      <a:r>
                        <a:rPr lang="en-US" sz="2499">
                          <a:solidFill>
                            <a:srgbClr val="000000"/>
                          </a:solidFill>
                          <a:latin typeface="DM Sans Bold"/>
                          <a:ea typeface="DM Sans Bold"/>
                          <a:cs typeface="DM Sans Bold"/>
                          <a:sym typeface="DM Sans Bold"/>
                        </a:rPr>
                        <a:t>PROPOSED SYSTEM</a:t>
                      </a:r>
                      <a:endParaRPr lang="en-US" sz="1100"/>
                    </a:p>
                  </a:txBody>
                  <a:tcPr marL="95250" marR="95250" marT="95250" marB="952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A2C7E0"/>
                    </a:solidFill>
                  </a:tcPr>
                </a:tc>
                <a:tc>
                  <a:txBody>
                    <a:bodyPr anchor="t" rtlCol="false"/>
                    <a:lstStyle/>
                    <a:p>
                      <a:pPr algn="ctr">
                        <a:lnSpc>
                          <a:spcPts val="3499"/>
                        </a:lnSpc>
                        <a:defRPr/>
                      </a:pPr>
                      <a:r>
                        <a:rPr lang="en-US" sz="2499">
                          <a:solidFill>
                            <a:srgbClr val="000000"/>
                          </a:solidFill>
                          <a:latin typeface="DM Sans"/>
                          <a:ea typeface="DM Sans"/>
                          <a:cs typeface="DM Sans"/>
                          <a:sym typeface="DM Sans"/>
                        </a:rPr>
                        <a:t>✅ Yes</a:t>
                      </a:r>
                      <a:endParaRPr lang="en-US" sz="1100"/>
                    </a:p>
                  </a:txBody>
                  <a:tcPr marL="95250" marR="95250" marT="95250" marB="952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3499"/>
                        </a:lnSpc>
                        <a:defRPr/>
                      </a:pPr>
                      <a:r>
                        <a:rPr lang="en-US" sz="2499">
                          <a:solidFill>
                            <a:srgbClr val="000000"/>
                          </a:solidFill>
                          <a:latin typeface="DM Sans"/>
                          <a:ea typeface="DM Sans"/>
                          <a:cs typeface="DM Sans"/>
                          <a:sym typeface="DM Sans"/>
                        </a:rPr>
                        <a:t>✅ Yes</a:t>
                      </a:r>
                      <a:endParaRPr lang="en-US" sz="1100"/>
                    </a:p>
                  </a:txBody>
                  <a:tcPr marL="95250" marR="95250" marT="95250" marB="952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3499"/>
                        </a:lnSpc>
                        <a:defRPr/>
                      </a:pPr>
                      <a:r>
                        <a:rPr lang="en-US" sz="2499">
                          <a:solidFill>
                            <a:srgbClr val="000000"/>
                          </a:solidFill>
                          <a:latin typeface="DM Sans"/>
                          <a:ea typeface="DM Sans"/>
                          <a:cs typeface="DM Sans"/>
                          <a:sym typeface="DM Sans"/>
                        </a:rPr>
                        <a:t>✅ Yes</a:t>
                      </a:r>
                      <a:endParaRPr lang="en-US" sz="1100"/>
                    </a:p>
                  </a:txBody>
                  <a:tcPr marL="95250" marR="95250" marT="95250" marB="952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3499"/>
                        </a:lnSpc>
                        <a:defRPr/>
                      </a:pPr>
                      <a:r>
                        <a:rPr lang="en-US" sz="2499">
                          <a:solidFill>
                            <a:srgbClr val="000000"/>
                          </a:solidFill>
                          <a:latin typeface="DM Sans"/>
                          <a:ea typeface="DM Sans"/>
                          <a:cs typeface="DM Sans"/>
                          <a:sym typeface="DM Sans"/>
                        </a:rPr>
                        <a:t>✅ Yes</a:t>
                      </a:r>
                      <a:endParaRPr lang="en-US" sz="1100"/>
                    </a:p>
                  </a:txBody>
                  <a:tcPr marL="95250" marR="95250" marT="95250" marB="952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3499"/>
                        </a:lnSpc>
                        <a:defRPr/>
                      </a:pPr>
                      <a:r>
                        <a:rPr lang="en-US" sz="2499">
                          <a:solidFill>
                            <a:srgbClr val="000000"/>
                          </a:solidFill>
                          <a:latin typeface="DM Sans"/>
                          <a:ea typeface="DM Sans"/>
                          <a:cs typeface="DM Sans"/>
                          <a:sym typeface="DM Sans"/>
                        </a:rPr>
                        <a:t>✅ Yes</a:t>
                      </a:r>
                      <a:endParaRPr lang="en-US" sz="1100"/>
                    </a:p>
                  </a:txBody>
                  <a:tcPr marL="95250" marR="95250" marT="95250" marB="952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bl>
          </a:graphicData>
        </a:graphic>
      </p:graphicFrame>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bg>
      <p:bgPr>
        <a:solidFill>
          <a:srgbClr val="FCFEFF"/>
        </a:solidFill>
      </p:bgPr>
    </p:bg>
    <p:spTree>
      <p:nvGrpSpPr>
        <p:cNvPr id="1" name=""/>
        <p:cNvGrpSpPr/>
        <p:nvPr/>
      </p:nvGrpSpPr>
      <p:grpSpPr>
        <a:xfrm>
          <a:off x="0" y="0"/>
          <a:ext cx="0" cy="0"/>
          <a:chOff x="0" y="0"/>
          <a:chExt cx="0" cy="0"/>
        </a:xfrm>
      </p:grpSpPr>
      <p:sp>
        <p:nvSpPr>
          <p:cNvPr name="Freeform 2" id="2"/>
          <p:cNvSpPr/>
          <p:nvPr/>
        </p:nvSpPr>
        <p:spPr>
          <a:xfrm flipH="false" flipV="false" rot="0">
            <a:off x="1092896" y="2840888"/>
            <a:ext cx="5060685" cy="4605223"/>
          </a:xfrm>
          <a:custGeom>
            <a:avLst/>
            <a:gdLst/>
            <a:ahLst/>
            <a:cxnLst/>
            <a:rect r="r" b="b" t="t" l="l"/>
            <a:pathLst>
              <a:path h="4605223" w="5060685">
                <a:moveTo>
                  <a:pt x="0" y="0"/>
                </a:moveTo>
                <a:lnTo>
                  <a:pt x="5060685" y="0"/>
                </a:lnTo>
                <a:lnTo>
                  <a:pt x="5060685" y="4605224"/>
                </a:lnTo>
                <a:lnTo>
                  <a:pt x="0" y="460522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463075" y="7194550"/>
            <a:ext cx="5863057" cy="4114800"/>
          </a:xfrm>
          <a:custGeom>
            <a:avLst/>
            <a:gdLst/>
            <a:ahLst/>
            <a:cxnLst/>
            <a:rect r="r" b="b" t="t" l="l"/>
            <a:pathLst>
              <a:path h="4114800" w="5863057">
                <a:moveTo>
                  <a:pt x="0" y="0"/>
                </a:moveTo>
                <a:lnTo>
                  <a:pt x="5863057" y="0"/>
                </a:lnTo>
                <a:lnTo>
                  <a:pt x="5863057"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4394802" y="814352"/>
            <a:ext cx="9612367" cy="1377949"/>
          </a:xfrm>
          <a:prstGeom prst="rect">
            <a:avLst/>
          </a:prstGeom>
        </p:spPr>
        <p:txBody>
          <a:bodyPr anchor="t" rtlCol="false" tIns="0" lIns="0" bIns="0" rIns="0">
            <a:spAutoFit/>
          </a:bodyPr>
          <a:lstStyle/>
          <a:p>
            <a:pPr algn="ctr">
              <a:lnSpc>
                <a:spcPts val="11200"/>
              </a:lnSpc>
            </a:pPr>
            <a:r>
              <a:rPr lang="en-US" sz="8000">
                <a:solidFill>
                  <a:srgbClr val="545454"/>
                </a:solidFill>
                <a:latin typeface="Dynamo Medium"/>
                <a:ea typeface="Dynamo Medium"/>
                <a:cs typeface="Dynamo Medium"/>
                <a:sym typeface="Dynamo Medium"/>
              </a:rPr>
              <a:t>SPECIFIC OBJECTIVES</a:t>
            </a:r>
          </a:p>
        </p:txBody>
      </p:sp>
      <p:sp>
        <p:nvSpPr>
          <p:cNvPr name="TextBox 5" id="5"/>
          <p:cNvSpPr txBox="true"/>
          <p:nvPr/>
        </p:nvSpPr>
        <p:spPr>
          <a:xfrm rot="0">
            <a:off x="1314877" y="3479898"/>
            <a:ext cx="4708167" cy="824865"/>
          </a:xfrm>
          <a:prstGeom prst="rect">
            <a:avLst/>
          </a:prstGeom>
        </p:spPr>
        <p:txBody>
          <a:bodyPr anchor="t" rtlCol="false" tIns="0" lIns="0" bIns="0" rIns="0">
            <a:spAutoFit/>
          </a:bodyPr>
          <a:lstStyle/>
          <a:p>
            <a:pPr algn="ctr">
              <a:lnSpc>
                <a:spcPts val="3359"/>
              </a:lnSpc>
            </a:pPr>
            <a:r>
              <a:rPr lang="en-US" sz="2400" spc="120" u="sng">
                <a:solidFill>
                  <a:srgbClr val="191919"/>
                </a:solidFill>
                <a:latin typeface="Dynamo Medium"/>
                <a:ea typeface="Dynamo Medium"/>
                <a:cs typeface="Dynamo Medium"/>
                <a:sym typeface="Dynamo Medium"/>
              </a:rPr>
              <a:t>DEVELOP REAL-TIME HEALTH MONITORING SYSTEM</a:t>
            </a:r>
          </a:p>
        </p:txBody>
      </p:sp>
      <p:sp>
        <p:nvSpPr>
          <p:cNvPr name="Freeform 6" id="6"/>
          <p:cNvSpPr/>
          <p:nvPr/>
        </p:nvSpPr>
        <p:spPr>
          <a:xfrm flipH="false" flipV="false" rot="0">
            <a:off x="6645756" y="3869852"/>
            <a:ext cx="5060685" cy="4605223"/>
          </a:xfrm>
          <a:custGeom>
            <a:avLst/>
            <a:gdLst/>
            <a:ahLst/>
            <a:cxnLst/>
            <a:rect r="r" b="b" t="t" l="l"/>
            <a:pathLst>
              <a:path h="4605223" w="5060685">
                <a:moveTo>
                  <a:pt x="0" y="0"/>
                </a:moveTo>
                <a:lnTo>
                  <a:pt x="5060685" y="0"/>
                </a:lnTo>
                <a:lnTo>
                  <a:pt x="5060685" y="4605223"/>
                </a:lnTo>
                <a:lnTo>
                  <a:pt x="0" y="460522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7" id="7"/>
          <p:cNvSpPr txBox="true"/>
          <p:nvPr/>
        </p:nvSpPr>
        <p:spPr>
          <a:xfrm rot="0">
            <a:off x="7440230" y="4366791"/>
            <a:ext cx="3533475" cy="824865"/>
          </a:xfrm>
          <a:prstGeom prst="rect">
            <a:avLst/>
          </a:prstGeom>
        </p:spPr>
        <p:txBody>
          <a:bodyPr anchor="t" rtlCol="false" tIns="0" lIns="0" bIns="0" rIns="0">
            <a:spAutoFit/>
          </a:bodyPr>
          <a:lstStyle/>
          <a:p>
            <a:pPr algn="ctr">
              <a:lnSpc>
                <a:spcPts val="3359"/>
              </a:lnSpc>
            </a:pPr>
            <a:r>
              <a:rPr lang="en-US" sz="2400" spc="120" u="sng">
                <a:solidFill>
                  <a:srgbClr val="191919"/>
                </a:solidFill>
                <a:latin typeface="Dynamo Medium"/>
                <a:ea typeface="Dynamo Medium"/>
                <a:cs typeface="Dynamo Medium"/>
                <a:sym typeface="Dynamo Medium"/>
              </a:rPr>
              <a:t>INPUT DATA TO A PREDICTION SYSTEM</a:t>
            </a:r>
          </a:p>
        </p:txBody>
      </p:sp>
      <p:sp>
        <p:nvSpPr>
          <p:cNvPr name="Freeform 8" id="8"/>
          <p:cNvSpPr/>
          <p:nvPr/>
        </p:nvSpPr>
        <p:spPr>
          <a:xfrm flipH="false" flipV="false" rot="0">
            <a:off x="12198615" y="4710007"/>
            <a:ext cx="5060685" cy="4605223"/>
          </a:xfrm>
          <a:custGeom>
            <a:avLst/>
            <a:gdLst/>
            <a:ahLst/>
            <a:cxnLst/>
            <a:rect r="r" b="b" t="t" l="l"/>
            <a:pathLst>
              <a:path h="4605223" w="5060685">
                <a:moveTo>
                  <a:pt x="0" y="0"/>
                </a:moveTo>
                <a:lnTo>
                  <a:pt x="5060685" y="0"/>
                </a:lnTo>
                <a:lnTo>
                  <a:pt x="5060685" y="4605224"/>
                </a:lnTo>
                <a:lnTo>
                  <a:pt x="0" y="460522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9" id="9"/>
          <p:cNvSpPr txBox="true"/>
          <p:nvPr/>
        </p:nvSpPr>
        <p:spPr>
          <a:xfrm rot="0">
            <a:off x="13249299" y="5347599"/>
            <a:ext cx="2959316" cy="824865"/>
          </a:xfrm>
          <a:prstGeom prst="rect">
            <a:avLst/>
          </a:prstGeom>
        </p:spPr>
        <p:txBody>
          <a:bodyPr anchor="t" rtlCol="false" tIns="0" lIns="0" bIns="0" rIns="0">
            <a:spAutoFit/>
          </a:bodyPr>
          <a:lstStyle/>
          <a:p>
            <a:pPr algn="ctr">
              <a:lnSpc>
                <a:spcPts val="3359"/>
              </a:lnSpc>
            </a:pPr>
            <a:r>
              <a:rPr lang="en-US" sz="2400" spc="120" u="sng">
                <a:solidFill>
                  <a:srgbClr val="191919"/>
                </a:solidFill>
                <a:latin typeface="Dynamo Medium"/>
                <a:ea typeface="Dynamo Medium"/>
                <a:cs typeface="Dynamo Medium"/>
                <a:sym typeface="Dynamo Medium"/>
              </a:rPr>
              <a:t>PROVIDING EARLY WARNINGS </a:t>
            </a:r>
          </a:p>
        </p:txBody>
      </p:sp>
      <p:sp>
        <p:nvSpPr>
          <p:cNvPr name="TextBox 10" id="10"/>
          <p:cNvSpPr txBox="true"/>
          <p:nvPr/>
        </p:nvSpPr>
        <p:spPr>
          <a:xfrm rot="0">
            <a:off x="1269155" y="4662382"/>
            <a:ext cx="4799610" cy="1663065"/>
          </a:xfrm>
          <a:prstGeom prst="rect">
            <a:avLst/>
          </a:prstGeom>
        </p:spPr>
        <p:txBody>
          <a:bodyPr anchor="t" rtlCol="false" tIns="0" lIns="0" bIns="0" rIns="0">
            <a:spAutoFit/>
          </a:bodyPr>
          <a:lstStyle/>
          <a:p>
            <a:pPr algn="l">
              <a:lnSpc>
                <a:spcPts val="3359"/>
              </a:lnSpc>
            </a:pPr>
            <a:r>
              <a:rPr lang="en-US" sz="2399" spc="9">
                <a:solidFill>
                  <a:srgbClr val="191919"/>
                </a:solidFill>
                <a:latin typeface="Source Sans Pro"/>
                <a:ea typeface="Source Sans Pro"/>
                <a:cs typeface="Source Sans Pro"/>
                <a:sym typeface="Source Sans Pro"/>
              </a:rPr>
              <a:t>Integrated Health Monitoring System component is continuously monitors the patient's vital health parameters every 5 minutes.</a:t>
            </a:r>
          </a:p>
        </p:txBody>
      </p:sp>
      <p:sp>
        <p:nvSpPr>
          <p:cNvPr name="TextBox 11" id="11"/>
          <p:cNvSpPr txBox="true"/>
          <p:nvPr/>
        </p:nvSpPr>
        <p:spPr>
          <a:xfrm rot="0">
            <a:off x="7017079" y="5386016"/>
            <a:ext cx="4318039" cy="1243965"/>
          </a:xfrm>
          <a:prstGeom prst="rect">
            <a:avLst/>
          </a:prstGeom>
        </p:spPr>
        <p:txBody>
          <a:bodyPr anchor="t" rtlCol="false" tIns="0" lIns="0" bIns="0" rIns="0">
            <a:spAutoFit/>
          </a:bodyPr>
          <a:lstStyle/>
          <a:p>
            <a:pPr algn="l">
              <a:lnSpc>
                <a:spcPts val="3359"/>
              </a:lnSpc>
            </a:pPr>
            <a:r>
              <a:rPr lang="en-US" sz="2399" spc="9">
                <a:solidFill>
                  <a:srgbClr val="191919"/>
                </a:solidFill>
                <a:latin typeface="Source Sans Pro"/>
                <a:ea typeface="Source Sans Pro"/>
                <a:cs typeface="Source Sans Pro"/>
                <a:sym typeface="Source Sans Pro"/>
              </a:rPr>
              <a:t>Studying the health status of the patient by entering the collected data into a prediction system.</a:t>
            </a:r>
          </a:p>
        </p:txBody>
      </p:sp>
      <p:sp>
        <p:nvSpPr>
          <p:cNvPr name="TextBox 12" id="12"/>
          <p:cNvSpPr txBox="true"/>
          <p:nvPr/>
        </p:nvSpPr>
        <p:spPr>
          <a:xfrm rot="0">
            <a:off x="12499137" y="6366824"/>
            <a:ext cx="4459641" cy="1243965"/>
          </a:xfrm>
          <a:prstGeom prst="rect">
            <a:avLst/>
          </a:prstGeom>
        </p:spPr>
        <p:txBody>
          <a:bodyPr anchor="t" rtlCol="false" tIns="0" lIns="0" bIns="0" rIns="0">
            <a:spAutoFit/>
          </a:bodyPr>
          <a:lstStyle/>
          <a:p>
            <a:pPr algn="l">
              <a:lnSpc>
                <a:spcPts val="3359"/>
              </a:lnSpc>
            </a:pPr>
            <a:r>
              <a:rPr lang="en-US" sz="2399" spc="9">
                <a:solidFill>
                  <a:srgbClr val="191919"/>
                </a:solidFill>
                <a:latin typeface="Source Sans Pro"/>
                <a:ea typeface="Source Sans Pro"/>
                <a:cs typeface="Source Sans Pro"/>
                <a:sym typeface="Source Sans Pro"/>
              </a:rPr>
              <a:t>Inform the doctor and caretaker if there is any risk to the patient's health</a:t>
            </a:r>
          </a:p>
        </p:txBody>
      </p:sp>
      <p:sp>
        <p:nvSpPr>
          <p:cNvPr name="Freeform 13" id="13"/>
          <p:cNvSpPr/>
          <p:nvPr/>
        </p:nvSpPr>
        <p:spPr>
          <a:xfrm flipH="true" flipV="true" rot="0">
            <a:off x="12866828" y="-976689"/>
            <a:ext cx="5863057" cy="4114800"/>
          </a:xfrm>
          <a:custGeom>
            <a:avLst/>
            <a:gdLst/>
            <a:ahLst/>
            <a:cxnLst/>
            <a:rect r="r" b="b" t="t" l="l"/>
            <a:pathLst>
              <a:path h="4114800" w="5863057">
                <a:moveTo>
                  <a:pt x="5863057" y="4114800"/>
                </a:moveTo>
                <a:lnTo>
                  <a:pt x="0" y="4114800"/>
                </a:lnTo>
                <a:lnTo>
                  <a:pt x="0" y="0"/>
                </a:lnTo>
                <a:lnTo>
                  <a:pt x="5863057" y="0"/>
                </a:lnTo>
                <a:lnTo>
                  <a:pt x="5863057" y="411480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37.xml><?xml version="1.0" encoding="utf-8"?>
<p:sld xmlns:p="http://schemas.openxmlformats.org/presentationml/2006/main" xmlns:a="http://schemas.openxmlformats.org/drawingml/2006/main" xmlns:r="http://schemas.openxmlformats.org/officeDocument/2006/relationships">
  <p:cSld>
    <p:bg>
      <p:bgPr>
        <a:solidFill>
          <a:srgbClr val="FCFEFF"/>
        </a:solidFill>
      </p:bgPr>
    </p:bg>
    <p:spTree>
      <p:nvGrpSpPr>
        <p:cNvPr id="1" name=""/>
        <p:cNvGrpSpPr/>
        <p:nvPr/>
      </p:nvGrpSpPr>
      <p:grpSpPr>
        <a:xfrm>
          <a:off x="0" y="0"/>
          <a:ext cx="0" cy="0"/>
          <a:chOff x="0" y="0"/>
          <a:chExt cx="0" cy="0"/>
        </a:xfrm>
      </p:grpSpPr>
      <p:sp>
        <p:nvSpPr>
          <p:cNvPr name="Freeform 2" id="2"/>
          <p:cNvSpPr/>
          <p:nvPr/>
        </p:nvSpPr>
        <p:spPr>
          <a:xfrm flipH="false" flipV="false" rot="0">
            <a:off x="1092896" y="2840888"/>
            <a:ext cx="6215363" cy="5655981"/>
          </a:xfrm>
          <a:custGeom>
            <a:avLst/>
            <a:gdLst/>
            <a:ahLst/>
            <a:cxnLst/>
            <a:rect r="r" b="b" t="t" l="l"/>
            <a:pathLst>
              <a:path h="5655981" w="6215363">
                <a:moveTo>
                  <a:pt x="0" y="0"/>
                </a:moveTo>
                <a:lnTo>
                  <a:pt x="6215364" y="0"/>
                </a:lnTo>
                <a:lnTo>
                  <a:pt x="6215364" y="5655981"/>
                </a:lnTo>
                <a:lnTo>
                  <a:pt x="0" y="565598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799303" y="2840888"/>
            <a:ext cx="6215363" cy="5655981"/>
          </a:xfrm>
          <a:custGeom>
            <a:avLst/>
            <a:gdLst/>
            <a:ahLst/>
            <a:cxnLst/>
            <a:rect r="r" b="b" t="t" l="l"/>
            <a:pathLst>
              <a:path h="5655981" w="6215363">
                <a:moveTo>
                  <a:pt x="0" y="0"/>
                </a:moveTo>
                <a:lnTo>
                  <a:pt x="6215363" y="0"/>
                </a:lnTo>
                <a:lnTo>
                  <a:pt x="6215363" y="5655981"/>
                </a:lnTo>
                <a:lnTo>
                  <a:pt x="0" y="565598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0" y="3045434"/>
            <a:ext cx="18288000" cy="4655127"/>
          </a:xfrm>
          <a:custGeom>
            <a:avLst/>
            <a:gdLst/>
            <a:ahLst/>
            <a:cxnLst/>
            <a:rect r="r" b="b" t="t" l="l"/>
            <a:pathLst>
              <a:path h="4655127" w="18288000">
                <a:moveTo>
                  <a:pt x="0" y="0"/>
                </a:moveTo>
                <a:lnTo>
                  <a:pt x="18288000" y="0"/>
                </a:lnTo>
                <a:lnTo>
                  <a:pt x="18288000" y="4655128"/>
                </a:lnTo>
                <a:lnTo>
                  <a:pt x="0" y="465512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4693001" y="481967"/>
            <a:ext cx="9661207" cy="979165"/>
          </a:xfrm>
          <a:prstGeom prst="rect">
            <a:avLst/>
          </a:prstGeom>
        </p:spPr>
        <p:txBody>
          <a:bodyPr anchor="t" rtlCol="false" tIns="0" lIns="0" bIns="0" rIns="0">
            <a:spAutoFit/>
          </a:bodyPr>
          <a:lstStyle/>
          <a:p>
            <a:pPr algn="ctr">
              <a:lnSpc>
                <a:spcPts val="7980"/>
              </a:lnSpc>
            </a:pPr>
            <a:r>
              <a:rPr lang="en-US" sz="5700">
                <a:solidFill>
                  <a:srgbClr val="191919"/>
                </a:solidFill>
                <a:latin typeface="Dynamo Medium"/>
                <a:ea typeface="Dynamo Medium"/>
                <a:cs typeface="Dynamo Medium"/>
                <a:sym typeface="Dynamo Medium"/>
              </a:rPr>
              <a:t> TECHNOLOGIES &amp; ALGORITHMS</a:t>
            </a:r>
          </a:p>
        </p:txBody>
      </p:sp>
      <p:sp>
        <p:nvSpPr>
          <p:cNvPr name="TextBox 6" id="6"/>
          <p:cNvSpPr txBox="true"/>
          <p:nvPr/>
        </p:nvSpPr>
        <p:spPr>
          <a:xfrm rot="0">
            <a:off x="1429857" y="4014387"/>
            <a:ext cx="5541442" cy="2867025"/>
          </a:xfrm>
          <a:prstGeom prst="rect">
            <a:avLst/>
          </a:prstGeom>
        </p:spPr>
        <p:txBody>
          <a:bodyPr anchor="t" rtlCol="false" tIns="0" lIns="0" bIns="0" rIns="0">
            <a:spAutoFit/>
          </a:bodyPr>
          <a:lstStyle/>
          <a:p>
            <a:pPr algn="l">
              <a:lnSpc>
                <a:spcPts val="3239"/>
              </a:lnSpc>
              <a:spcBef>
                <a:spcPct val="0"/>
              </a:spcBef>
            </a:pPr>
            <a:r>
              <a:rPr lang="en-US" sz="2699">
                <a:solidFill>
                  <a:srgbClr val="191919"/>
                </a:solidFill>
                <a:latin typeface="DM Sans Bold"/>
                <a:ea typeface="DM Sans Bold"/>
                <a:cs typeface="DM Sans Bold"/>
                <a:sym typeface="DM Sans Bold"/>
              </a:rPr>
              <a:t>Technologies</a:t>
            </a:r>
          </a:p>
          <a:p>
            <a:pPr algn="l" marL="582924" indent="-291462" lvl="1">
              <a:lnSpc>
                <a:spcPts val="3239"/>
              </a:lnSpc>
              <a:buFont typeface="Arial"/>
              <a:buChar char="•"/>
            </a:pPr>
            <a:r>
              <a:rPr lang="en-US" sz="2699">
                <a:solidFill>
                  <a:srgbClr val="191919"/>
                </a:solidFill>
                <a:latin typeface="DM Sans Bold"/>
                <a:ea typeface="DM Sans Bold"/>
                <a:cs typeface="DM Sans Bold"/>
                <a:sym typeface="DM Sans Bold"/>
              </a:rPr>
              <a:t>Sensors</a:t>
            </a:r>
          </a:p>
          <a:p>
            <a:pPr algn="l" marL="582924" indent="-291462" lvl="1">
              <a:lnSpc>
                <a:spcPts val="3239"/>
              </a:lnSpc>
              <a:buFont typeface="Arial"/>
              <a:buChar char="•"/>
            </a:pPr>
            <a:r>
              <a:rPr lang="en-US" sz="2699">
                <a:solidFill>
                  <a:srgbClr val="191919"/>
                </a:solidFill>
                <a:latin typeface="DM Sans Bold"/>
                <a:ea typeface="DM Sans Bold"/>
                <a:cs typeface="DM Sans Bold"/>
                <a:sym typeface="DM Sans Bold"/>
              </a:rPr>
              <a:t>Microcontrollers &amp; Boards</a:t>
            </a:r>
          </a:p>
          <a:p>
            <a:pPr algn="l" marL="582924" indent="-291462" lvl="1">
              <a:lnSpc>
                <a:spcPts val="3239"/>
              </a:lnSpc>
              <a:buFont typeface="Arial"/>
              <a:buChar char="•"/>
            </a:pPr>
            <a:r>
              <a:rPr lang="en-US" sz="2699">
                <a:solidFill>
                  <a:srgbClr val="191919"/>
                </a:solidFill>
                <a:latin typeface="DM Sans Bold"/>
                <a:ea typeface="DM Sans Bold"/>
                <a:cs typeface="DM Sans Bold"/>
                <a:sym typeface="DM Sans Bold"/>
              </a:rPr>
              <a:t>Communication Technologies</a:t>
            </a:r>
          </a:p>
          <a:p>
            <a:pPr algn="l" marL="582924" indent="-291462" lvl="1">
              <a:lnSpc>
                <a:spcPts val="3239"/>
              </a:lnSpc>
              <a:buFont typeface="Arial"/>
              <a:buChar char="•"/>
            </a:pPr>
            <a:r>
              <a:rPr lang="en-US" sz="2699">
                <a:solidFill>
                  <a:srgbClr val="191919"/>
                </a:solidFill>
                <a:latin typeface="DM Sans Bold"/>
                <a:ea typeface="DM Sans Bold"/>
                <a:cs typeface="DM Sans Bold"/>
                <a:sym typeface="DM Sans Bold"/>
              </a:rPr>
              <a:t>Cloud Platforms</a:t>
            </a:r>
          </a:p>
          <a:p>
            <a:pPr algn="l" marL="582924" indent="-291462" lvl="1">
              <a:lnSpc>
                <a:spcPts val="3239"/>
              </a:lnSpc>
              <a:buFont typeface="Arial"/>
              <a:buChar char="•"/>
            </a:pPr>
            <a:r>
              <a:rPr lang="en-US" sz="2699">
                <a:solidFill>
                  <a:srgbClr val="191919"/>
                </a:solidFill>
                <a:latin typeface="DM Sans Bold"/>
                <a:ea typeface="DM Sans Bold"/>
                <a:cs typeface="DM Sans Bold"/>
                <a:sym typeface="DM Sans Bold"/>
              </a:rPr>
              <a:t>Mobile Applications</a:t>
            </a:r>
          </a:p>
          <a:p>
            <a:pPr algn="l" marL="582924" indent="-291462" lvl="1">
              <a:lnSpc>
                <a:spcPts val="3239"/>
              </a:lnSpc>
              <a:buFont typeface="Arial"/>
              <a:buChar char="•"/>
            </a:pPr>
            <a:r>
              <a:rPr lang="en-US" sz="2699">
                <a:solidFill>
                  <a:srgbClr val="191919"/>
                </a:solidFill>
                <a:latin typeface="DM Sans Bold"/>
                <a:ea typeface="DM Sans Bold"/>
                <a:cs typeface="DM Sans Bold"/>
                <a:sym typeface="DM Sans Bold"/>
              </a:rPr>
              <a:t>Edge Computing Devices</a:t>
            </a:r>
          </a:p>
        </p:txBody>
      </p:sp>
      <p:sp>
        <p:nvSpPr>
          <p:cNvPr name="TextBox 7" id="7"/>
          <p:cNvSpPr txBox="true"/>
          <p:nvPr/>
        </p:nvSpPr>
        <p:spPr>
          <a:xfrm rot="0">
            <a:off x="10932310" y="4014387"/>
            <a:ext cx="5949348" cy="3686175"/>
          </a:xfrm>
          <a:prstGeom prst="rect">
            <a:avLst/>
          </a:prstGeom>
        </p:spPr>
        <p:txBody>
          <a:bodyPr anchor="t" rtlCol="false" tIns="0" lIns="0" bIns="0" rIns="0">
            <a:spAutoFit/>
          </a:bodyPr>
          <a:lstStyle/>
          <a:p>
            <a:pPr algn="l">
              <a:lnSpc>
                <a:spcPts val="3239"/>
              </a:lnSpc>
              <a:spcBef>
                <a:spcPct val="0"/>
              </a:spcBef>
            </a:pPr>
            <a:r>
              <a:rPr lang="en-US" sz="2699">
                <a:solidFill>
                  <a:srgbClr val="191919"/>
                </a:solidFill>
                <a:latin typeface="DM Sans Bold"/>
                <a:ea typeface="DM Sans Bold"/>
                <a:cs typeface="DM Sans Bold"/>
                <a:sym typeface="DM Sans Bold"/>
              </a:rPr>
              <a:t>Algorithms</a:t>
            </a:r>
          </a:p>
          <a:p>
            <a:pPr algn="l" marL="582924" indent="-291462" lvl="1">
              <a:lnSpc>
                <a:spcPts val="3239"/>
              </a:lnSpc>
              <a:buFont typeface="Arial"/>
              <a:buChar char="•"/>
            </a:pPr>
            <a:r>
              <a:rPr lang="en-US" sz="2699">
                <a:solidFill>
                  <a:srgbClr val="191919"/>
                </a:solidFill>
                <a:latin typeface="DM Sans Bold"/>
                <a:ea typeface="DM Sans Bold"/>
                <a:cs typeface="DM Sans Bold"/>
                <a:sym typeface="DM Sans Bold"/>
              </a:rPr>
              <a:t>Signal Processing Algorithms</a:t>
            </a:r>
          </a:p>
          <a:p>
            <a:pPr algn="l" marL="582924" indent="-291462" lvl="1">
              <a:lnSpc>
                <a:spcPts val="3239"/>
              </a:lnSpc>
              <a:buFont typeface="Arial"/>
              <a:buChar char="•"/>
            </a:pPr>
            <a:r>
              <a:rPr lang="en-US" sz="2699">
                <a:solidFill>
                  <a:srgbClr val="191919"/>
                </a:solidFill>
                <a:latin typeface="DM Sans Bold"/>
                <a:ea typeface="DM Sans Bold"/>
                <a:cs typeface="DM Sans Bold"/>
                <a:sym typeface="DM Sans Bold"/>
              </a:rPr>
              <a:t>Machine Learning Algorithms</a:t>
            </a:r>
          </a:p>
          <a:p>
            <a:pPr algn="l" marL="582924" indent="-291462" lvl="1">
              <a:lnSpc>
                <a:spcPts val="3239"/>
              </a:lnSpc>
              <a:buFont typeface="Arial"/>
              <a:buChar char="•"/>
            </a:pPr>
            <a:r>
              <a:rPr lang="en-US" sz="2699">
                <a:solidFill>
                  <a:srgbClr val="191919"/>
                </a:solidFill>
                <a:latin typeface="DM Sans Bold"/>
                <a:ea typeface="DM Sans Bold"/>
                <a:cs typeface="DM Sans Bold"/>
                <a:sym typeface="DM Sans Bold"/>
              </a:rPr>
              <a:t>Deep Learning Algorithms</a:t>
            </a:r>
          </a:p>
          <a:p>
            <a:pPr algn="l" marL="582924" indent="-291462" lvl="1">
              <a:lnSpc>
                <a:spcPts val="3239"/>
              </a:lnSpc>
              <a:buFont typeface="Arial"/>
              <a:buChar char="•"/>
            </a:pPr>
            <a:r>
              <a:rPr lang="en-US" sz="2699">
                <a:solidFill>
                  <a:srgbClr val="191919"/>
                </a:solidFill>
                <a:latin typeface="DM Sans Bold"/>
                <a:ea typeface="DM Sans Bold"/>
                <a:cs typeface="DM Sans Bold"/>
                <a:sym typeface="DM Sans Bold"/>
              </a:rPr>
              <a:t>Predictive Analytics</a:t>
            </a:r>
          </a:p>
          <a:p>
            <a:pPr algn="l" marL="582924" indent="-291462" lvl="1">
              <a:lnSpc>
                <a:spcPts val="3239"/>
              </a:lnSpc>
              <a:buFont typeface="Arial"/>
              <a:buChar char="•"/>
            </a:pPr>
            <a:r>
              <a:rPr lang="en-US" sz="2699">
                <a:solidFill>
                  <a:srgbClr val="191919"/>
                </a:solidFill>
                <a:latin typeface="DM Sans Bold"/>
                <a:ea typeface="DM Sans Bold"/>
                <a:cs typeface="DM Sans Bold"/>
                <a:sym typeface="DM Sans Bold"/>
              </a:rPr>
              <a:t>Data Analysis &amp; Pattern Recognition</a:t>
            </a:r>
          </a:p>
          <a:p>
            <a:pPr algn="l" marL="582924" indent="-291462" lvl="1">
              <a:lnSpc>
                <a:spcPts val="3239"/>
              </a:lnSpc>
              <a:buFont typeface="Arial"/>
              <a:buChar char="•"/>
            </a:pPr>
            <a:r>
              <a:rPr lang="en-US" sz="2699">
                <a:solidFill>
                  <a:srgbClr val="191919"/>
                </a:solidFill>
                <a:latin typeface="DM Sans Bold"/>
                <a:ea typeface="DM Sans Bold"/>
                <a:cs typeface="DM Sans Bold"/>
                <a:sym typeface="DM Sans Bold"/>
              </a:rPr>
              <a:t>Predictive Maintenance Algorithms</a:t>
            </a:r>
          </a:p>
        </p:txBody>
      </p:sp>
    </p:spTree>
  </p:cSld>
  <p:clrMapOvr>
    <a:masterClrMapping/>
  </p:clrMapOvr>
</p:sld>
</file>

<file path=ppt/slides/slide38.xml><?xml version="1.0" encoding="utf-8"?>
<p:sld xmlns:p="http://schemas.openxmlformats.org/presentationml/2006/main" xmlns:a="http://schemas.openxmlformats.org/drawingml/2006/main" xmlns:r="http://schemas.openxmlformats.org/officeDocument/2006/relationships">
  <p:cSld>
    <p:bg>
      <p:bgPr>
        <a:solidFill>
          <a:srgbClr val="FCFEFF"/>
        </a:solidFill>
      </p:bgPr>
    </p:bg>
    <p:spTree>
      <p:nvGrpSpPr>
        <p:cNvPr id="1" name=""/>
        <p:cNvGrpSpPr/>
        <p:nvPr/>
      </p:nvGrpSpPr>
      <p:grpSpPr>
        <a:xfrm>
          <a:off x="0" y="0"/>
          <a:ext cx="0" cy="0"/>
          <a:chOff x="0" y="0"/>
          <a:chExt cx="0" cy="0"/>
        </a:xfrm>
      </p:grpSpPr>
      <p:sp>
        <p:nvSpPr>
          <p:cNvPr name="Freeform 2" id="2"/>
          <p:cNvSpPr/>
          <p:nvPr/>
        </p:nvSpPr>
        <p:spPr>
          <a:xfrm flipH="false" flipV="false" rot="-1780280">
            <a:off x="-1340224" y="-2572471"/>
            <a:ext cx="8627188" cy="5144941"/>
          </a:xfrm>
          <a:custGeom>
            <a:avLst/>
            <a:gdLst/>
            <a:ahLst/>
            <a:cxnLst/>
            <a:rect r="r" b="b" t="t" l="l"/>
            <a:pathLst>
              <a:path h="5144941" w="8627188">
                <a:moveTo>
                  <a:pt x="0" y="0"/>
                </a:moveTo>
                <a:lnTo>
                  <a:pt x="8627188" y="0"/>
                </a:lnTo>
                <a:lnTo>
                  <a:pt x="8627188" y="5144942"/>
                </a:lnTo>
                <a:lnTo>
                  <a:pt x="0" y="514494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8820853">
            <a:off x="11232533" y="7572586"/>
            <a:ext cx="8627188" cy="5144941"/>
          </a:xfrm>
          <a:custGeom>
            <a:avLst/>
            <a:gdLst/>
            <a:ahLst/>
            <a:cxnLst/>
            <a:rect r="r" b="b" t="t" l="l"/>
            <a:pathLst>
              <a:path h="5144941" w="8627188">
                <a:moveTo>
                  <a:pt x="0" y="0"/>
                </a:moveTo>
                <a:lnTo>
                  <a:pt x="8627188" y="0"/>
                </a:lnTo>
                <a:lnTo>
                  <a:pt x="8627188" y="5144941"/>
                </a:lnTo>
                <a:lnTo>
                  <a:pt x="0" y="514494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5607253" y="2198831"/>
            <a:ext cx="7073494" cy="5889339"/>
          </a:xfrm>
          <a:custGeom>
            <a:avLst/>
            <a:gdLst/>
            <a:ahLst/>
            <a:cxnLst/>
            <a:rect r="r" b="b" t="t" l="l"/>
            <a:pathLst>
              <a:path h="5889339" w="7073494">
                <a:moveTo>
                  <a:pt x="0" y="0"/>
                </a:moveTo>
                <a:lnTo>
                  <a:pt x="7073494" y="0"/>
                </a:lnTo>
                <a:lnTo>
                  <a:pt x="7073494" y="5889338"/>
                </a:lnTo>
                <a:lnTo>
                  <a:pt x="0" y="5889338"/>
                </a:lnTo>
                <a:lnTo>
                  <a:pt x="0" y="0"/>
                </a:lnTo>
                <a:close/>
              </a:path>
            </a:pathLst>
          </a:custGeom>
          <a:blipFill>
            <a:blip r:embed="rId4"/>
            <a:stretch>
              <a:fillRect l="0" t="0" r="0" b="0"/>
            </a:stretch>
          </a:blipFill>
        </p:spPr>
      </p:sp>
      <p:sp>
        <p:nvSpPr>
          <p:cNvPr name="Freeform 5" id="5"/>
          <p:cNvSpPr/>
          <p:nvPr/>
        </p:nvSpPr>
        <p:spPr>
          <a:xfrm flipH="false" flipV="false" rot="0">
            <a:off x="3418662" y="1028700"/>
            <a:ext cx="12108209" cy="10081205"/>
          </a:xfrm>
          <a:custGeom>
            <a:avLst/>
            <a:gdLst/>
            <a:ahLst/>
            <a:cxnLst/>
            <a:rect r="r" b="b" t="t" l="l"/>
            <a:pathLst>
              <a:path h="10081205" w="12108209">
                <a:moveTo>
                  <a:pt x="0" y="0"/>
                </a:moveTo>
                <a:lnTo>
                  <a:pt x="12108208" y="0"/>
                </a:lnTo>
                <a:lnTo>
                  <a:pt x="12108208" y="10081205"/>
                </a:lnTo>
                <a:lnTo>
                  <a:pt x="0" y="10081205"/>
                </a:lnTo>
                <a:lnTo>
                  <a:pt x="0" y="0"/>
                </a:lnTo>
                <a:close/>
              </a:path>
            </a:pathLst>
          </a:custGeom>
          <a:blipFill>
            <a:blip r:embed="rId4"/>
            <a:stretch>
              <a:fillRect l="0" t="0" r="0" b="0"/>
            </a:stretch>
          </a:blipFill>
        </p:spPr>
      </p:sp>
      <p:sp>
        <p:nvSpPr>
          <p:cNvPr name="TextBox 6" id="6"/>
          <p:cNvSpPr txBox="true"/>
          <p:nvPr/>
        </p:nvSpPr>
        <p:spPr>
          <a:xfrm rot="0">
            <a:off x="1686232" y="498478"/>
            <a:ext cx="15573068" cy="946145"/>
          </a:xfrm>
          <a:prstGeom prst="rect">
            <a:avLst/>
          </a:prstGeom>
        </p:spPr>
        <p:txBody>
          <a:bodyPr anchor="t" rtlCol="false" tIns="0" lIns="0" bIns="0" rIns="0">
            <a:spAutoFit/>
          </a:bodyPr>
          <a:lstStyle/>
          <a:p>
            <a:pPr algn="ctr">
              <a:lnSpc>
                <a:spcPts val="7700"/>
              </a:lnSpc>
            </a:pPr>
            <a:r>
              <a:rPr lang="en-US" sz="5500">
                <a:solidFill>
                  <a:srgbClr val="545454"/>
                </a:solidFill>
                <a:latin typeface="Dynamo Medium"/>
                <a:ea typeface="Dynamo Medium"/>
                <a:cs typeface="Dynamo Medium"/>
                <a:sym typeface="Dynamo Medium"/>
              </a:rPr>
              <a:t>COMPONENT OVERVIEW DIAGRAM</a:t>
            </a:r>
          </a:p>
        </p:txBody>
      </p:sp>
    </p:spTree>
  </p:cSld>
  <p:clrMapOvr>
    <a:masterClrMapping/>
  </p:clrMapOvr>
</p:sld>
</file>

<file path=ppt/slides/slide39.xml><?xml version="1.0" encoding="utf-8"?>
<p:sld xmlns:p="http://schemas.openxmlformats.org/presentationml/2006/main" xmlns:a="http://schemas.openxmlformats.org/drawingml/2006/main">
  <p:cSld>
    <p:bg>
      <p:bgPr>
        <a:solidFill>
          <a:srgbClr val="FCFEFF"/>
        </a:solidFill>
      </p:bgPr>
    </p:bg>
    <p:spTree>
      <p:nvGrpSpPr>
        <p:cNvPr id="1" name=""/>
        <p:cNvGrpSpPr/>
        <p:nvPr/>
      </p:nvGrpSpPr>
      <p:grpSpPr>
        <a:xfrm>
          <a:off x="0" y="0"/>
          <a:ext cx="0" cy="0"/>
          <a:chOff x="0" y="0"/>
          <a:chExt cx="0" cy="0"/>
        </a:xfrm>
      </p:grpSpPr>
      <p:sp>
        <p:nvSpPr>
          <p:cNvPr name="TextBox 2" id="2"/>
          <p:cNvSpPr txBox="true"/>
          <p:nvPr/>
        </p:nvSpPr>
        <p:spPr>
          <a:xfrm rot="0">
            <a:off x="2396199" y="675949"/>
            <a:ext cx="13495602" cy="962660"/>
          </a:xfrm>
          <a:prstGeom prst="rect">
            <a:avLst/>
          </a:prstGeom>
        </p:spPr>
        <p:txBody>
          <a:bodyPr anchor="t" rtlCol="false" tIns="0" lIns="0" bIns="0" rIns="0">
            <a:spAutoFit/>
          </a:bodyPr>
          <a:lstStyle/>
          <a:p>
            <a:pPr algn="ctr">
              <a:lnSpc>
                <a:spcPts val="7840"/>
              </a:lnSpc>
            </a:pPr>
            <a:r>
              <a:rPr lang="en-US" sz="5600">
                <a:solidFill>
                  <a:srgbClr val="191919"/>
                </a:solidFill>
                <a:latin typeface="Dynamo Medium"/>
                <a:ea typeface="Dynamo Medium"/>
                <a:cs typeface="Dynamo Medium"/>
                <a:sym typeface="Dynamo Medium"/>
              </a:rPr>
              <a:t>WORK BREAKDOWN STRUCTURE</a:t>
            </a:r>
          </a:p>
        </p:txBody>
      </p:sp>
      <p:grpSp>
        <p:nvGrpSpPr>
          <p:cNvPr name="Group 3" id="3"/>
          <p:cNvGrpSpPr/>
          <p:nvPr/>
        </p:nvGrpSpPr>
        <p:grpSpPr>
          <a:xfrm rot="0">
            <a:off x="-4006574" y="-369454"/>
            <a:ext cx="7009358" cy="1159703"/>
            <a:chOff x="0" y="0"/>
            <a:chExt cx="1250766" cy="206940"/>
          </a:xfrm>
        </p:grpSpPr>
        <p:sp>
          <p:nvSpPr>
            <p:cNvPr name="Freeform 4" id="4"/>
            <p:cNvSpPr/>
            <p:nvPr/>
          </p:nvSpPr>
          <p:spPr>
            <a:xfrm flipH="false" flipV="false" rot="0">
              <a:off x="11494" y="0"/>
              <a:ext cx="1227777" cy="206940"/>
            </a:xfrm>
            <a:custGeom>
              <a:avLst/>
              <a:gdLst/>
              <a:ahLst/>
              <a:cxnLst/>
              <a:rect r="r" b="b" t="t" l="l"/>
              <a:pathLst>
                <a:path h="206940" w="1227777">
                  <a:moveTo>
                    <a:pt x="212692" y="0"/>
                  </a:moveTo>
                  <a:lnTo>
                    <a:pt x="1218286" y="0"/>
                  </a:lnTo>
                  <a:cubicBezTo>
                    <a:pt x="1221833" y="0"/>
                    <a:pt x="1225033" y="2128"/>
                    <a:pt x="1226405" y="5398"/>
                  </a:cubicBezTo>
                  <a:cubicBezTo>
                    <a:pt x="1227778" y="8669"/>
                    <a:pt x="1227054" y="12443"/>
                    <a:pt x="1224569" y="14974"/>
                  </a:cubicBezTo>
                  <a:lnTo>
                    <a:pt x="1050775" y="191966"/>
                  </a:lnTo>
                  <a:cubicBezTo>
                    <a:pt x="1041370" y="201544"/>
                    <a:pt x="1028510" y="206940"/>
                    <a:pt x="1015086" y="206940"/>
                  </a:cubicBezTo>
                  <a:lnTo>
                    <a:pt x="9492" y="206940"/>
                  </a:lnTo>
                  <a:cubicBezTo>
                    <a:pt x="5945" y="206940"/>
                    <a:pt x="2745" y="204812"/>
                    <a:pt x="1373" y="201542"/>
                  </a:cubicBezTo>
                  <a:cubicBezTo>
                    <a:pt x="0" y="198271"/>
                    <a:pt x="724" y="194497"/>
                    <a:pt x="3209" y="191966"/>
                  </a:cubicBezTo>
                  <a:lnTo>
                    <a:pt x="177003" y="14974"/>
                  </a:lnTo>
                  <a:cubicBezTo>
                    <a:pt x="186408" y="5396"/>
                    <a:pt x="199268" y="0"/>
                    <a:pt x="212692" y="0"/>
                  </a:cubicBezTo>
                  <a:close/>
                </a:path>
              </a:pathLst>
            </a:custGeom>
            <a:solidFill>
              <a:srgbClr val="3275C5"/>
            </a:solidFill>
          </p:spPr>
        </p:sp>
        <p:sp>
          <p:nvSpPr>
            <p:cNvPr name="TextBox 5" id="5"/>
            <p:cNvSpPr txBox="true"/>
            <p:nvPr/>
          </p:nvSpPr>
          <p:spPr>
            <a:xfrm>
              <a:off x="101600" y="19050"/>
              <a:ext cx="1047566" cy="187890"/>
            </a:xfrm>
            <a:prstGeom prst="rect">
              <a:avLst/>
            </a:prstGeom>
          </p:spPr>
          <p:txBody>
            <a:bodyPr anchor="ctr" rtlCol="false" tIns="83282" lIns="83282" bIns="83282" rIns="83282"/>
            <a:lstStyle/>
            <a:p>
              <a:pPr algn="ctr">
                <a:lnSpc>
                  <a:spcPts val="1993"/>
                </a:lnSpc>
              </a:pPr>
            </a:p>
          </p:txBody>
        </p:sp>
      </p:grpSp>
      <p:grpSp>
        <p:nvGrpSpPr>
          <p:cNvPr name="Group 6" id="6"/>
          <p:cNvGrpSpPr/>
          <p:nvPr/>
        </p:nvGrpSpPr>
        <p:grpSpPr>
          <a:xfrm rot="0">
            <a:off x="-1748459" y="508418"/>
            <a:ext cx="3144637" cy="520282"/>
            <a:chOff x="0" y="0"/>
            <a:chExt cx="1250766" cy="206940"/>
          </a:xfrm>
        </p:grpSpPr>
        <p:sp>
          <p:nvSpPr>
            <p:cNvPr name="Freeform 7" id="7"/>
            <p:cNvSpPr/>
            <p:nvPr/>
          </p:nvSpPr>
          <p:spPr>
            <a:xfrm flipH="false" flipV="false" rot="0">
              <a:off x="13485" y="0"/>
              <a:ext cx="1223797" cy="206940"/>
            </a:xfrm>
            <a:custGeom>
              <a:avLst/>
              <a:gdLst/>
              <a:ahLst/>
              <a:cxnLst/>
              <a:rect r="r" b="b" t="t" l="l"/>
              <a:pathLst>
                <a:path h="206940" w="1223797">
                  <a:moveTo>
                    <a:pt x="214334" y="0"/>
                  </a:moveTo>
                  <a:lnTo>
                    <a:pt x="1212662" y="0"/>
                  </a:lnTo>
                  <a:cubicBezTo>
                    <a:pt x="1216822" y="0"/>
                    <a:pt x="1220577" y="2496"/>
                    <a:pt x="1222187" y="6333"/>
                  </a:cubicBezTo>
                  <a:cubicBezTo>
                    <a:pt x="1223796" y="10170"/>
                    <a:pt x="1222947" y="14598"/>
                    <a:pt x="1220032" y="17567"/>
                  </a:cubicBezTo>
                  <a:lnTo>
                    <a:pt x="1051330" y="189373"/>
                  </a:lnTo>
                  <a:cubicBezTo>
                    <a:pt x="1040297" y="200610"/>
                    <a:pt x="1025210" y="206940"/>
                    <a:pt x="1009462" y="206940"/>
                  </a:cubicBezTo>
                  <a:lnTo>
                    <a:pt x="11134" y="206940"/>
                  </a:lnTo>
                  <a:cubicBezTo>
                    <a:pt x="6974" y="206940"/>
                    <a:pt x="3219" y="204444"/>
                    <a:pt x="1609" y="200607"/>
                  </a:cubicBezTo>
                  <a:cubicBezTo>
                    <a:pt x="0" y="196770"/>
                    <a:pt x="849" y="192342"/>
                    <a:pt x="3764" y="189373"/>
                  </a:cubicBezTo>
                  <a:lnTo>
                    <a:pt x="172466" y="17567"/>
                  </a:lnTo>
                  <a:cubicBezTo>
                    <a:pt x="183499" y="6330"/>
                    <a:pt x="198586" y="0"/>
                    <a:pt x="214334" y="0"/>
                  </a:cubicBezTo>
                  <a:close/>
                </a:path>
              </a:pathLst>
            </a:custGeom>
            <a:solidFill>
              <a:srgbClr val="64CAF4"/>
            </a:solidFill>
          </p:spPr>
        </p:sp>
        <p:sp>
          <p:nvSpPr>
            <p:cNvPr name="TextBox 8" id="8"/>
            <p:cNvSpPr txBox="true"/>
            <p:nvPr/>
          </p:nvSpPr>
          <p:spPr>
            <a:xfrm>
              <a:off x="101600" y="19050"/>
              <a:ext cx="1047566" cy="187890"/>
            </a:xfrm>
            <a:prstGeom prst="rect">
              <a:avLst/>
            </a:prstGeom>
          </p:spPr>
          <p:txBody>
            <a:bodyPr anchor="ctr" rtlCol="false" tIns="83282" lIns="83282" bIns="83282" rIns="83282"/>
            <a:lstStyle/>
            <a:p>
              <a:pPr algn="ctr">
                <a:lnSpc>
                  <a:spcPts val="1993"/>
                </a:lnSpc>
              </a:pPr>
            </a:p>
          </p:txBody>
        </p:sp>
      </p:grpSp>
      <p:grpSp>
        <p:nvGrpSpPr>
          <p:cNvPr name="Group 9" id="9"/>
          <p:cNvGrpSpPr/>
          <p:nvPr/>
        </p:nvGrpSpPr>
        <p:grpSpPr>
          <a:xfrm rot="0">
            <a:off x="14410002" y="-369454"/>
            <a:ext cx="7009358" cy="1138013"/>
            <a:chOff x="0" y="0"/>
            <a:chExt cx="812800" cy="131963"/>
          </a:xfrm>
        </p:grpSpPr>
        <p:sp>
          <p:nvSpPr>
            <p:cNvPr name="Freeform 10" id="10"/>
            <p:cNvSpPr/>
            <p:nvPr/>
          </p:nvSpPr>
          <p:spPr>
            <a:xfrm flipH="false" flipV="false" rot="0">
              <a:off x="14243" y="0"/>
              <a:ext cx="784313" cy="131963"/>
            </a:xfrm>
            <a:custGeom>
              <a:avLst/>
              <a:gdLst/>
              <a:ahLst/>
              <a:cxnLst/>
              <a:rect r="r" b="b" t="t" l="l"/>
              <a:pathLst>
                <a:path h="131963" w="784313">
                  <a:moveTo>
                    <a:pt x="574371" y="0"/>
                  </a:moveTo>
                  <a:lnTo>
                    <a:pt x="6743" y="0"/>
                  </a:lnTo>
                  <a:cubicBezTo>
                    <a:pt x="3990" y="0"/>
                    <a:pt x="1564" y="1811"/>
                    <a:pt x="782" y="4451"/>
                  </a:cubicBezTo>
                  <a:cubicBezTo>
                    <a:pt x="0" y="7091"/>
                    <a:pt x="1048" y="9930"/>
                    <a:pt x="3357" y="11430"/>
                  </a:cubicBezTo>
                  <a:lnTo>
                    <a:pt x="171357" y="120533"/>
                  </a:lnTo>
                  <a:cubicBezTo>
                    <a:pt x="182844" y="127993"/>
                    <a:pt x="196246" y="131963"/>
                    <a:pt x="209943" y="131963"/>
                  </a:cubicBezTo>
                  <a:lnTo>
                    <a:pt x="777571" y="131963"/>
                  </a:lnTo>
                  <a:cubicBezTo>
                    <a:pt x="780324" y="131963"/>
                    <a:pt x="782750" y="130152"/>
                    <a:pt x="783532" y="127512"/>
                  </a:cubicBezTo>
                  <a:cubicBezTo>
                    <a:pt x="784314" y="124873"/>
                    <a:pt x="783266" y="122033"/>
                    <a:pt x="780957" y="120533"/>
                  </a:cubicBezTo>
                  <a:lnTo>
                    <a:pt x="612957" y="11430"/>
                  </a:lnTo>
                  <a:cubicBezTo>
                    <a:pt x="601470" y="3970"/>
                    <a:pt x="588068" y="0"/>
                    <a:pt x="574371" y="0"/>
                  </a:cubicBezTo>
                  <a:close/>
                </a:path>
              </a:pathLst>
            </a:custGeom>
            <a:solidFill>
              <a:srgbClr val="3275C5"/>
            </a:solidFill>
          </p:spPr>
        </p:sp>
        <p:sp>
          <p:nvSpPr>
            <p:cNvPr name="TextBox 11" id="11"/>
            <p:cNvSpPr txBox="true"/>
            <p:nvPr/>
          </p:nvSpPr>
          <p:spPr>
            <a:xfrm>
              <a:off x="101600" y="19050"/>
              <a:ext cx="609600" cy="112913"/>
            </a:xfrm>
            <a:prstGeom prst="rect">
              <a:avLst/>
            </a:prstGeom>
          </p:spPr>
          <p:txBody>
            <a:bodyPr anchor="ctr" rtlCol="false" tIns="83282" lIns="83282" bIns="83282" rIns="83282"/>
            <a:lstStyle/>
            <a:p>
              <a:pPr algn="ctr">
                <a:lnSpc>
                  <a:spcPts val="1993"/>
                </a:lnSpc>
              </a:pPr>
            </a:p>
          </p:txBody>
        </p:sp>
      </p:grpSp>
      <p:grpSp>
        <p:nvGrpSpPr>
          <p:cNvPr name="Group 12" id="12"/>
          <p:cNvGrpSpPr/>
          <p:nvPr/>
        </p:nvGrpSpPr>
        <p:grpSpPr>
          <a:xfrm rot="0">
            <a:off x="16629956" y="508418"/>
            <a:ext cx="3144637" cy="520282"/>
            <a:chOff x="0" y="0"/>
            <a:chExt cx="812800" cy="134478"/>
          </a:xfrm>
        </p:grpSpPr>
        <p:sp>
          <p:nvSpPr>
            <p:cNvPr name="Freeform 13" id="13"/>
            <p:cNvSpPr/>
            <p:nvPr/>
          </p:nvSpPr>
          <p:spPr>
            <a:xfrm flipH="false" flipV="false" rot="0">
              <a:off x="26532" y="0"/>
              <a:ext cx="759735" cy="134478"/>
            </a:xfrm>
            <a:custGeom>
              <a:avLst/>
              <a:gdLst/>
              <a:ahLst/>
              <a:cxnLst/>
              <a:rect r="r" b="b" t="t" l="l"/>
              <a:pathLst>
                <a:path h="134478" w="759735">
                  <a:moveTo>
                    <a:pt x="543677" y="0"/>
                  </a:moveTo>
                  <a:lnTo>
                    <a:pt x="12859" y="0"/>
                  </a:lnTo>
                  <a:cubicBezTo>
                    <a:pt x="7628" y="0"/>
                    <a:pt x="3015" y="3429"/>
                    <a:pt x="1508" y="8438"/>
                  </a:cubicBezTo>
                  <a:cubicBezTo>
                    <a:pt x="0" y="13447"/>
                    <a:pt x="1955" y="18853"/>
                    <a:pt x="6317" y="21740"/>
                  </a:cubicBezTo>
                  <a:lnTo>
                    <a:pt x="143819" y="112739"/>
                  </a:lnTo>
                  <a:cubicBezTo>
                    <a:pt x="165244" y="126918"/>
                    <a:pt x="190367" y="134478"/>
                    <a:pt x="216059" y="134478"/>
                  </a:cubicBezTo>
                  <a:lnTo>
                    <a:pt x="746877" y="134478"/>
                  </a:lnTo>
                  <a:cubicBezTo>
                    <a:pt x="752108" y="134478"/>
                    <a:pt x="756721" y="131049"/>
                    <a:pt x="758228" y="126040"/>
                  </a:cubicBezTo>
                  <a:cubicBezTo>
                    <a:pt x="759736" y="121031"/>
                    <a:pt x="757781" y="115626"/>
                    <a:pt x="753419" y="112739"/>
                  </a:cubicBezTo>
                  <a:lnTo>
                    <a:pt x="615917" y="21740"/>
                  </a:lnTo>
                  <a:cubicBezTo>
                    <a:pt x="594492" y="7561"/>
                    <a:pt x="569369" y="0"/>
                    <a:pt x="543677" y="0"/>
                  </a:cubicBezTo>
                  <a:close/>
                </a:path>
              </a:pathLst>
            </a:custGeom>
            <a:solidFill>
              <a:srgbClr val="64CAF4"/>
            </a:solidFill>
          </p:spPr>
        </p:sp>
        <p:sp>
          <p:nvSpPr>
            <p:cNvPr name="TextBox 14" id="14"/>
            <p:cNvSpPr txBox="true"/>
            <p:nvPr/>
          </p:nvSpPr>
          <p:spPr>
            <a:xfrm>
              <a:off x="101600" y="19050"/>
              <a:ext cx="609600" cy="115428"/>
            </a:xfrm>
            <a:prstGeom prst="rect">
              <a:avLst/>
            </a:prstGeom>
          </p:spPr>
          <p:txBody>
            <a:bodyPr anchor="ctr" rtlCol="false" tIns="83282" lIns="83282" bIns="83282" rIns="83282"/>
            <a:lstStyle/>
            <a:p>
              <a:pPr algn="ctr">
                <a:lnSpc>
                  <a:spcPts val="1993"/>
                </a:lnSpc>
              </a:pPr>
            </a:p>
          </p:txBody>
        </p:sp>
      </p:grpSp>
      <p:grpSp>
        <p:nvGrpSpPr>
          <p:cNvPr name="Group 15" id="15"/>
          <p:cNvGrpSpPr/>
          <p:nvPr/>
        </p:nvGrpSpPr>
        <p:grpSpPr>
          <a:xfrm rot="0">
            <a:off x="459609" y="7454005"/>
            <a:ext cx="2595360" cy="966241"/>
            <a:chOff x="0" y="0"/>
            <a:chExt cx="699974" cy="260597"/>
          </a:xfrm>
        </p:grpSpPr>
        <p:sp>
          <p:nvSpPr>
            <p:cNvPr name="Freeform 16" id="16"/>
            <p:cNvSpPr/>
            <p:nvPr/>
          </p:nvSpPr>
          <p:spPr>
            <a:xfrm flipH="false" flipV="false" rot="0">
              <a:off x="0" y="0"/>
              <a:ext cx="699974" cy="260597"/>
            </a:xfrm>
            <a:custGeom>
              <a:avLst/>
              <a:gdLst/>
              <a:ahLst/>
              <a:cxnLst/>
              <a:rect r="r" b="b" t="t" l="l"/>
              <a:pathLst>
                <a:path h="260597" w="699974">
                  <a:moveTo>
                    <a:pt x="44745" y="0"/>
                  </a:moveTo>
                  <a:lnTo>
                    <a:pt x="655229" y="0"/>
                  </a:lnTo>
                  <a:cubicBezTo>
                    <a:pt x="679941" y="0"/>
                    <a:pt x="699974" y="20033"/>
                    <a:pt x="699974" y="44745"/>
                  </a:cubicBezTo>
                  <a:lnTo>
                    <a:pt x="699974" y="215853"/>
                  </a:lnTo>
                  <a:cubicBezTo>
                    <a:pt x="699974" y="240564"/>
                    <a:pt x="679941" y="260597"/>
                    <a:pt x="655229" y="260597"/>
                  </a:cubicBezTo>
                  <a:lnTo>
                    <a:pt x="44745" y="260597"/>
                  </a:lnTo>
                  <a:cubicBezTo>
                    <a:pt x="20033" y="260597"/>
                    <a:pt x="0" y="240564"/>
                    <a:pt x="0" y="215853"/>
                  </a:cubicBezTo>
                  <a:lnTo>
                    <a:pt x="0" y="44745"/>
                  </a:lnTo>
                  <a:cubicBezTo>
                    <a:pt x="0" y="20033"/>
                    <a:pt x="20033" y="0"/>
                    <a:pt x="44745" y="0"/>
                  </a:cubicBezTo>
                  <a:close/>
                </a:path>
              </a:pathLst>
            </a:custGeom>
            <a:solidFill>
              <a:srgbClr val="E1E7FF"/>
            </a:solidFill>
          </p:spPr>
        </p:sp>
        <p:sp>
          <p:nvSpPr>
            <p:cNvPr name="TextBox 17" id="17"/>
            <p:cNvSpPr txBox="true"/>
            <p:nvPr/>
          </p:nvSpPr>
          <p:spPr>
            <a:xfrm>
              <a:off x="0" y="-9525"/>
              <a:ext cx="699974" cy="270122"/>
            </a:xfrm>
            <a:prstGeom prst="rect">
              <a:avLst/>
            </a:prstGeom>
          </p:spPr>
          <p:txBody>
            <a:bodyPr anchor="ctr" rtlCol="false" tIns="127000" lIns="127000" bIns="127000" rIns="127000"/>
            <a:lstStyle/>
            <a:p>
              <a:pPr algn="ctr">
                <a:lnSpc>
                  <a:spcPts val="1919"/>
                </a:lnSpc>
              </a:pPr>
              <a:r>
                <a:rPr lang="en-US" sz="1599">
                  <a:solidFill>
                    <a:srgbClr val="004E35"/>
                  </a:solidFill>
                  <a:latin typeface="DM Sans Bold"/>
                  <a:ea typeface="DM Sans Bold"/>
                  <a:cs typeface="DM Sans Bold"/>
                  <a:sym typeface="DM Sans Bold"/>
                </a:rPr>
                <a:t>1.3 Develop data acquisition and processing algorithms</a:t>
              </a:r>
            </a:p>
          </p:txBody>
        </p:sp>
      </p:grpSp>
      <p:grpSp>
        <p:nvGrpSpPr>
          <p:cNvPr name="Group 18" id="18"/>
          <p:cNvGrpSpPr/>
          <p:nvPr/>
        </p:nvGrpSpPr>
        <p:grpSpPr>
          <a:xfrm rot="0">
            <a:off x="459609" y="6306789"/>
            <a:ext cx="2595360" cy="966241"/>
            <a:chOff x="0" y="0"/>
            <a:chExt cx="699974" cy="260597"/>
          </a:xfrm>
        </p:grpSpPr>
        <p:sp>
          <p:nvSpPr>
            <p:cNvPr name="Freeform 19" id="19"/>
            <p:cNvSpPr/>
            <p:nvPr/>
          </p:nvSpPr>
          <p:spPr>
            <a:xfrm flipH="false" flipV="false" rot="0">
              <a:off x="0" y="0"/>
              <a:ext cx="699974" cy="260597"/>
            </a:xfrm>
            <a:custGeom>
              <a:avLst/>
              <a:gdLst/>
              <a:ahLst/>
              <a:cxnLst/>
              <a:rect r="r" b="b" t="t" l="l"/>
              <a:pathLst>
                <a:path h="260597" w="699974">
                  <a:moveTo>
                    <a:pt x="44745" y="0"/>
                  </a:moveTo>
                  <a:lnTo>
                    <a:pt x="655229" y="0"/>
                  </a:lnTo>
                  <a:cubicBezTo>
                    <a:pt x="679941" y="0"/>
                    <a:pt x="699974" y="20033"/>
                    <a:pt x="699974" y="44745"/>
                  </a:cubicBezTo>
                  <a:lnTo>
                    <a:pt x="699974" y="215853"/>
                  </a:lnTo>
                  <a:cubicBezTo>
                    <a:pt x="699974" y="240564"/>
                    <a:pt x="679941" y="260597"/>
                    <a:pt x="655229" y="260597"/>
                  </a:cubicBezTo>
                  <a:lnTo>
                    <a:pt x="44745" y="260597"/>
                  </a:lnTo>
                  <a:cubicBezTo>
                    <a:pt x="20033" y="260597"/>
                    <a:pt x="0" y="240564"/>
                    <a:pt x="0" y="215853"/>
                  </a:cubicBezTo>
                  <a:lnTo>
                    <a:pt x="0" y="44745"/>
                  </a:lnTo>
                  <a:cubicBezTo>
                    <a:pt x="0" y="20033"/>
                    <a:pt x="20033" y="0"/>
                    <a:pt x="44745" y="0"/>
                  </a:cubicBezTo>
                  <a:close/>
                </a:path>
              </a:pathLst>
            </a:custGeom>
            <a:solidFill>
              <a:srgbClr val="E1E7FF"/>
            </a:solidFill>
          </p:spPr>
        </p:sp>
        <p:sp>
          <p:nvSpPr>
            <p:cNvPr name="TextBox 20" id="20"/>
            <p:cNvSpPr txBox="true"/>
            <p:nvPr/>
          </p:nvSpPr>
          <p:spPr>
            <a:xfrm>
              <a:off x="0" y="-9525"/>
              <a:ext cx="699974" cy="270122"/>
            </a:xfrm>
            <a:prstGeom prst="rect">
              <a:avLst/>
            </a:prstGeom>
          </p:spPr>
          <p:txBody>
            <a:bodyPr anchor="ctr" rtlCol="false" tIns="127000" lIns="127000" bIns="127000" rIns="127000"/>
            <a:lstStyle/>
            <a:p>
              <a:pPr algn="ctr">
                <a:lnSpc>
                  <a:spcPts val="1919"/>
                </a:lnSpc>
              </a:pPr>
              <a:r>
                <a:rPr lang="en-US" sz="1599">
                  <a:solidFill>
                    <a:srgbClr val="004E35"/>
                  </a:solidFill>
                  <a:latin typeface="DM Sans Bold"/>
                  <a:ea typeface="DM Sans Bold"/>
                  <a:cs typeface="DM Sans Bold"/>
                  <a:sym typeface="DM Sans Bold"/>
                </a:rPr>
                <a:t>1.2 Select hardware components (sensors, data storage)</a:t>
              </a:r>
            </a:p>
          </p:txBody>
        </p:sp>
      </p:grpSp>
      <p:grpSp>
        <p:nvGrpSpPr>
          <p:cNvPr name="Group 21" id="21"/>
          <p:cNvGrpSpPr/>
          <p:nvPr/>
        </p:nvGrpSpPr>
        <p:grpSpPr>
          <a:xfrm rot="0">
            <a:off x="459609" y="5168879"/>
            <a:ext cx="2595360" cy="966241"/>
            <a:chOff x="0" y="0"/>
            <a:chExt cx="699974" cy="260597"/>
          </a:xfrm>
        </p:grpSpPr>
        <p:sp>
          <p:nvSpPr>
            <p:cNvPr name="Freeform 22" id="22"/>
            <p:cNvSpPr/>
            <p:nvPr/>
          </p:nvSpPr>
          <p:spPr>
            <a:xfrm flipH="false" flipV="false" rot="0">
              <a:off x="0" y="0"/>
              <a:ext cx="699974" cy="260597"/>
            </a:xfrm>
            <a:custGeom>
              <a:avLst/>
              <a:gdLst/>
              <a:ahLst/>
              <a:cxnLst/>
              <a:rect r="r" b="b" t="t" l="l"/>
              <a:pathLst>
                <a:path h="260597" w="699974">
                  <a:moveTo>
                    <a:pt x="44745" y="0"/>
                  </a:moveTo>
                  <a:lnTo>
                    <a:pt x="655229" y="0"/>
                  </a:lnTo>
                  <a:cubicBezTo>
                    <a:pt x="679941" y="0"/>
                    <a:pt x="699974" y="20033"/>
                    <a:pt x="699974" y="44745"/>
                  </a:cubicBezTo>
                  <a:lnTo>
                    <a:pt x="699974" y="215853"/>
                  </a:lnTo>
                  <a:cubicBezTo>
                    <a:pt x="699974" y="240564"/>
                    <a:pt x="679941" y="260597"/>
                    <a:pt x="655229" y="260597"/>
                  </a:cubicBezTo>
                  <a:lnTo>
                    <a:pt x="44745" y="260597"/>
                  </a:lnTo>
                  <a:cubicBezTo>
                    <a:pt x="20033" y="260597"/>
                    <a:pt x="0" y="240564"/>
                    <a:pt x="0" y="215853"/>
                  </a:cubicBezTo>
                  <a:lnTo>
                    <a:pt x="0" y="44745"/>
                  </a:lnTo>
                  <a:cubicBezTo>
                    <a:pt x="0" y="20033"/>
                    <a:pt x="20033" y="0"/>
                    <a:pt x="44745" y="0"/>
                  </a:cubicBezTo>
                  <a:close/>
                </a:path>
              </a:pathLst>
            </a:custGeom>
            <a:solidFill>
              <a:srgbClr val="E1E7FF"/>
            </a:solidFill>
          </p:spPr>
        </p:sp>
        <p:sp>
          <p:nvSpPr>
            <p:cNvPr name="TextBox 23" id="23"/>
            <p:cNvSpPr txBox="true"/>
            <p:nvPr/>
          </p:nvSpPr>
          <p:spPr>
            <a:xfrm>
              <a:off x="0" y="-9525"/>
              <a:ext cx="699974" cy="270122"/>
            </a:xfrm>
            <a:prstGeom prst="rect">
              <a:avLst/>
            </a:prstGeom>
          </p:spPr>
          <p:txBody>
            <a:bodyPr anchor="ctr" rtlCol="false" tIns="127000" lIns="127000" bIns="127000" rIns="127000"/>
            <a:lstStyle/>
            <a:p>
              <a:pPr algn="ctr">
                <a:lnSpc>
                  <a:spcPts val="1919"/>
                </a:lnSpc>
              </a:pPr>
              <a:r>
                <a:rPr lang="en-US" sz="1599">
                  <a:solidFill>
                    <a:srgbClr val="004E35"/>
                  </a:solidFill>
                  <a:latin typeface="DM Sans Bold"/>
                  <a:ea typeface="DM Sans Bold"/>
                  <a:cs typeface="DM Sans Bold"/>
                  <a:sym typeface="DM Sans Bold"/>
                </a:rPr>
                <a:t>1.1 Define system requirements and specifications</a:t>
              </a:r>
            </a:p>
          </p:txBody>
        </p:sp>
      </p:grpSp>
      <p:grpSp>
        <p:nvGrpSpPr>
          <p:cNvPr name="Group 24" id="24"/>
          <p:cNvGrpSpPr/>
          <p:nvPr/>
        </p:nvGrpSpPr>
        <p:grpSpPr>
          <a:xfrm rot="0">
            <a:off x="459609" y="4227159"/>
            <a:ext cx="2595360" cy="770052"/>
            <a:chOff x="0" y="0"/>
            <a:chExt cx="699974" cy="207685"/>
          </a:xfrm>
        </p:grpSpPr>
        <p:sp>
          <p:nvSpPr>
            <p:cNvPr name="Freeform 25" id="25"/>
            <p:cNvSpPr/>
            <p:nvPr/>
          </p:nvSpPr>
          <p:spPr>
            <a:xfrm flipH="false" flipV="false" rot="0">
              <a:off x="0" y="0"/>
              <a:ext cx="699974" cy="207685"/>
            </a:xfrm>
            <a:custGeom>
              <a:avLst/>
              <a:gdLst/>
              <a:ahLst/>
              <a:cxnLst/>
              <a:rect r="r" b="b" t="t" l="l"/>
              <a:pathLst>
                <a:path h="207685" w="699974">
                  <a:moveTo>
                    <a:pt x="29830" y="0"/>
                  </a:moveTo>
                  <a:lnTo>
                    <a:pt x="670144" y="0"/>
                  </a:lnTo>
                  <a:cubicBezTo>
                    <a:pt x="686619" y="0"/>
                    <a:pt x="699974" y="13355"/>
                    <a:pt x="699974" y="29830"/>
                  </a:cubicBezTo>
                  <a:lnTo>
                    <a:pt x="699974" y="177855"/>
                  </a:lnTo>
                  <a:cubicBezTo>
                    <a:pt x="699974" y="185766"/>
                    <a:pt x="696831" y="193353"/>
                    <a:pt x="691237" y="198948"/>
                  </a:cubicBezTo>
                  <a:cubicBezTo>
                    <a:pt x="685643" y="204542"/>
                    <a:pt x="678056" y="207685"/>
                    <a:pt x="670144" y="207685"/>
                  </a:cubicBezTo>
                  <a:lnTo>
                    <a:pt x="29830" y="207685"/>
                  </a:lnTo>
                  <a:cubicBezTo>
                    <a:pt x="21918" y="207685"/>
                    <a:pt x="14331" y="204542"/>
                    <a:pt x="8737" y="198948"/>
                  </a:cubicBezTo>
                  <a:cubicBezTo>
                    <a:pt x="3143" y="193353"/>
                    <a:pt x="0" y="185766"/>
                    <a:pt x="0" y="177855"/>
                  </a:cubicBezTo>
                  <a:lnTo>
                    <a:pt x="0" y="29830"/>
                  </a:lnTo>
                  <a:cubicBezTo>
                    <a:pt x="0" y="21918"/>
                    <a:pt x="3143" y="14331"/>
                    <a:pt x="8737" y="8737"/>
                  </a:cubicBezTo>
                  <a:cubicBezTo>
                    <a:pt x="14331" y="3143"/>
                    <a:pt x="21918" y="0"/>
                    <a:pt x="29830" y="0"/>
                  </a:cubicBezTo>
                  <a:close/>
                </a:path>
              </a:pathLst>
            </a:custGeom>
            <a:solidFill>
              <a:srgbClr val="A7C2FF"/>
            </a:solidFill>
          </p:spPr>
        </p:sp>
        <p:sp>
          <p:nvSpPr>
            <p:cNvPr name="TextBox 26" id="26"/>
            <p:cNvSpPr txBox="true"/>
            <p:nvPr/>
          </p:nvSpPr>
          <p:spPr>
            <a:xfrm>
              <a:off x="0" y="0"/>
              <a:ext cx="699974" cy="207685"/>
            </a:xfrm>
            <a:prstGeom prst="rect">
              <a:avLst/>
            </a:prstGeom>
          </p:spPr>
          <p:txBody>
            <a:bodyPr anchor="ctr" rtlCol="false" tIns="127000" lIns="127000" bIns="127000" rIns="127000"/>
            <a:lstStyle/>
            <a:p>
              <a:pPr algn="ctr">
                <a:lnSpc>
                  <a:spcPts val="2039"/>
                </a:lnSpc>
              </a:pPr>
              <a:r>
                <a:rPr lang="en-US" sz="1699">
                  <a:solidFill>
                    <a:srgbClr val="004E35"/>
                  </a:solidFill>
                  <a:latin typeface="DM Sans Bold"/>
                  <a:ea typeface="DM Sans Bold"/>
                  <a:cs typeface="DM Sans Bold"/>
                  <a:sym typeface="DM Sans Bold"/>
                </a:rPr>
                <a:t>1.System Design and Development</a:t>
              </a:r>
            </a:p>
          </p:txBody>
        </p:sp>
      </p:grpSp>
      <p:grpSp>
        <p:nvGrpSpPr>
          <p:cNvPr name="Group 27" id="27"/>
          <p:cNvGrpSpPr/>
          <p:nvPr/>
        </p:nvGrpSpPr>
        <p:grpSpPr>
          <a:xfrm rot="0">
            <a:off x="3499079" y="6889922"/>
            <a:ext cx="2595360" cy="839509"/>
            <a:chOff x="0" y="0"/>
            <a:chExt cx="699974" cy="226417"/>
          </a:xfrm>
        </p:grpSpPr>
        <p:sp>
          <p:nvSpPr>
            <p:cNvPr name="Freeform 28" id="28"/>
            <p:cNvSpPr/>
            <p:nvPr/>
          </p:nvSpPr>
          <p:spPr>
            <a:xfrm flipH="false" flipV="false" rot="0">
              <a:off x="0" y="0"/>
              <a:ext cx="699974" cy="226417"/>
            </a:xfrm>
            <a:custGeom>
              <a:avLst/>
              <a:gdLst/>
              <a:ahLst/>
              <a:cxnLst/>
              <a:rect r="r" b="b" t="t" l="l"/>
              <a:pathLst>
                <a:path h="226417" w="699974">
                  <a:moveTo>
                    <a:pt x="44745" y="0"/>
                  </a:moveTo>
                  <a:lnTo>
                    <a:pt x="655229" y="0"/>
                  </a:lnTo>
                  <a:cubicBezTo>
                    <a:pt x="679941" y="0"/>
                    <a:pt x="699974" y="20033"/>
                    <a:pt x="699974" y="44745"/>
                  </a:cubicBezTo>
                  <a:lnTo>
                    <a:pt x="699974" y="181673"/>
                  </a:lnTo>
                  <a:cubicBezTo>
                    <a:pt x="699974" y="206385"/>
                    <a:pt x="679941" y="226417"/>
                    <a:pt x="655229" y="226417"/>
                  </a:cubicBezTo>
                  <a:lnTo>
                    <a:pt x="44745" y="226417"/>
                  </a:lnTo>
                  <a:cubicBezTo>
                    <a:pt x="20033" y="226417"/>
                    <a:pt x="0" y="206385"/>
                    <a:pt x="0" y="181673"/>
                  </a:cubicBezTo>
                  <a:lnTo>
                    <a:pt x="0" y="44745"/>
                  </a:lnTo>
                  <a:cubicBezTo>
                    <a:pt x="0" y="20033"/>
                    <a:pt x="20033" y="0"/>
                    <a:pt x="44745" y="0"/>
                  </a:cubicBezTo>
                  <a:close/>
                </a:path>
              </a:pathLst>
            </a:custGeom>
            <a:solidFill>
              <a:srgbClr val="E1E7FF"/>
            </a:solidFill>
          </p:spPr>
        </p:sp>
        <p:sp>
          <p:nvSpPr>
            <p:cNvPr name="TextBox 29" id="29"/>
            <p:cNvSpPr txBox="true"/>
            <p:nvPr/>
          </p:nvSpPr>
          <p:spPr>
            <a:xfrm>
              <a:off x="0" y="-9525"/>
              <a:ext cx="699974" cy="235942"/>
            </a:xfrm>
            <a:prstGeom prst="rect">
              <a:avLst/>
            </a:prstGeom>
          </p:spPr>
          <p:txBody>
            <a:bodyPr anchor="ctr" rtlCol="false" tIns="127000" lIns="127000" bIns="127000" rIns="127000"/>
            <a:lstStyle/>
            <a:p>
              <a:pPr algn="ctr">
                <a:lnSpc>
                  <a:spcPts val="1919"/>
                </a:lnSpc>
              </a:pPr>
              <a:r>
                <a:rPr lang="en-US" sz="1599">
                  <a:solidFill>
                    <a:srgbClr val="004E35"/>
                  </a:solidFill>
                  <a:latin typeface="DM Sans Bold"/>
                  <a:ea typeface="DM Sans Bold"/>
                  <a:cs typeface="DM Sans Bold"/>
                  <a:sym typeface="DM Sans Bold"/>
                </a:rPr>
                <a:t>2.2 Develop sensor data acquisition protocols</a:t>
              </a:r>
            </a:p>
          </p:txBody>
        </p:sp>
      </p:grpSp>
      <p:grpSp>
        <p:nvGrpSpPr>
          <p:cNvPr name="Group 30" id="30"/>
          <p:cNvGrpSpPr/>
          <p:nvPr/>
        </p:nvGrpSpPr>
        <p:grpSpPr>
          <a:xfrm rot="0">
            <a:off x="3499079" y="5342655"/>
            <a:ext cx="2595360" cy="1204366"/>
            <a:chOff x="0" y="0"/>
            <a:chExt cx="699974" cy="324820"/>
          </a:xfrm>
        </p:grpSpPr>
        <p:sp>
          <p:nvSpPr>
            <p:cNvPr name="Freeform 31" id="31"/>
            <p:cNvSpPr/>
            <p:nvPr/>
          </p:nvSpPr>
          <p:spPr>
            <a:xfrm flipH="false" flipV="false" rot="0">
              <a:off x="0" y="0"/>
              <a:ext cx="699974" cy="324820"/>
            </a:xfrm>
            <a:custGeom>
              <a:avLst/>
              <a:gdLst/>
              <a:ahLst/>
              <a:cxnLst/>
              <a:rect r="r" b="b" t="t" l="l"/>
              <a:pathLst>
                <a:path h="324820" w="699974">
                  <a:moveTo>
                    <a:pt x="44745" y="0"/>
                  </a:moveTo>
                  <a:lnTo>
                    <a:pt x="655229" y="0"/>
                  </a:lnTo>
                  <a:cubicBezTo>
                    <a:pt x="679941" y="0"/>
                    <a:pt x="699974" y="20033"/>
                    <a:pt x="699974" y="44745"/>
                  </a:cubicBezTo>
                  <a:lnTo>
                    <a:pt x="699974" y="280075"/>
                  </a:lnTo>
                  <a:cubicBezTo>
                    <a:pt x="699974" y="304787"/>
                    <a:pt x="679941" y="324820"/>
                    <a:pt x="655229" y="324820"/>
                  </a:cubicBezTo>
                  <a:lnTo>
                    <a:pt x="44745" y="324820"/>
                  </a:lnTo>
                  <a:cubicBezTo>
                    <a:pt x="20033" y="324820"/>
                    <a:pt x="0" y="304787"/>
                    <a:pt x="0" y="280075"/>
                  </a:cubicBezTo>
                  <a:lnTo>
                    <a:pt x="0" y="44745"/>
                  </a:lnTo>
                  <a:cubicBezTo>
                    <a:pt x="0" y="20033"/>
                    <a:pt x="20033" y="0"/>
                    <a:pt x="44745" y="0"/>
                  </a:cubicBezTo>
                  <a:close/>
                </a:path>
              </a:pathLst>
            </a:custGeom>
            <a:solidFill>
              <a:srgbClr val="E1E7FF"/>
            </a:solidFill>
          </p:spPr>
        </p:sp>
        <p:sp>
          <p:nvSpPr>
            <p:cNvPr name="TextBox 32" id="32"/>
            <p:cNvSpPr txBox="true"/>
            <p:nvPr/>
          </p:nvSpPr>
          <p:spPr>
            <a:xfrm>
              <a:off x="0" y="-9525"/>
              <a:ext cx="699974" cy="334345"/>
            </a:xfrm>
            <a:prstGeom prst="rect">
              <a:avLst/>
            </a:prstGeom>
          </p:spPr>
          <p:txBody>
            <a:bodyPr anchor="ctr" rtlCol="false" tIns="127000" lIns="127000" bIns="127000" rIns="127000"/>
            <a:lstStyle/>
            <a:p>
              <a:pPr algn="ctr">
                <a:lnSpc>
                  <a:spcPts val="1919"/>
                </a:lnSpc>
              </a:pPr>
              <a:r>
                <a:rPr lang="en-US" sz="1599">
                  <a:solidFill>
                    <a:srgbClr val="004E35"/>
                  </a:solidFill>
                  <a:latin typeface="DM Sans Bold"/>
                  <a:ea typeface="DM Sans Bold"/>
                  <a:cs typeface="DM Sans Bold"/>
                  <a:sym typeface="DM Sans Bold"/>
                </a:rPr>
                <a:t>2.1 Integrate heart rate, oxygen level, blood pressure, and temperature sensors</a:t>
              </a:r>
            </a:p>
          </p:txBody>
        </p:sp>
      </p:grpSp>
      <p:grpSp>
        <p:nvGrpSpPr>
          <p:cNvPr name="Group 33" id="33"/>
          <p:cNvGrpSpPr/>
          <p:nvPr/>
        </p:nvGrpSpPr>
        <p:grpSpPr>
          <a:xfrm rot="0">
            <a:off x="3499079" y="4227159"/>
            <a:ext cx="2595360" cy="770052"/>
            <a:chOff x="0" y="0"/>
            <a:chExt cx="699974" cy="207685"/>
          </a:xfrm>
        </p:grpSpPr>
        <p:sp>
          <p:nvSpPr>
            <p:cNvPr name="Freeform 34" id="34"/>
            <p:cNvSpPr/>
            <p:nvPr/>
          </p:nvSpPr>
          <p:spPr>
            <a:xfrm flipH="false" flipV="false" rot="0">
              <a:off x="0" y="0"/>
              <a:ext cx="699974" cy="207685"/>
            </a:xfrm>
            <a:custGeom>
              <a:avLst/>
              <a:gdLst/>
              <a:ahLst/>
              <a:cxnLst/>
              <a:rect r="r" b="b" t="t" l="l"/>
              <a:pathLst>
                <a:path h="207685" w="699974">
                  <a:moveTo>
                    <a:pt x="29830" y="0"/>
                  </a:moveTo>
                  <a:lnTo>
                    <a:pt x="670144" y="0"/>
                  </a:lnTo>
                  <a:cubicBezTo>
                    <a:pt x="686619" y="0"/>
                    <a:pt x="699974" y="13355"/>
                    <a:pt x="699974" y="29830"/>
                  </a:cubicBezTo>
                  <a:lnTo>
                    <a:pt x="699974" y="177855"/>
                  </a:lnTo>
                  <a:cubicBezTo>
                    <a:pt x="699974" y="185766"/>
                    <a:pt x="696831" y="193353"/>
                    <a:pt x="691237" y="198948"/>
                  </a:cubicBezTo>
                  <a:cubicBezTo>
                    <a:pt x="685643" y="204542"/>
                    <a:pt x="678056" y="207685"/>
                    <a:pt x="670144" y="207685"/>
                  </a:cubicBezTo>
                  <a:lnTo>
                    <a:pt x="29830" y="207685"/>
                  </a:lnTo>
                  <a:cubicBezTo>
                    <a:pt x="21918" y="207685"/>
                    <a:pt x="14331" y="204542"/>
                    <a:pt x="8737" y="198948"/>
                  </a:cubicBezTo>
                  <a:cubicBezTo>
                    <a:pt x="3143" y="193353"/>
                    <a:pt x="0" y="185766"/>
                    <a:pt x="0" y="177855"/>
                  </a:cubicBezTo>
                  <a:lnTo>
                    <a:pt x="0" y="29830"/>
                  </a:lnTo>
                  <a:cubicBezTo>
                    <a:pt x="0" y="21918"/>
                    <a:pt x="3143" y="14331"/>
                    <a:pt x="8737" y="8737"/>
                  </a:cubicBezTo>
                  <a:cubicBezTo>
                    <a:pt x="14331" y="3143"/>
                    <a:pt x="21918" y="0"/>
                    <a:pt x="29830" y="0"/>
                  </a:cubicBezTo>
                  <a:close/>
                </a:path>
              </a:pathLst>
            </a:custGeom>
            <a:solidFill>
              <a:srgbClr val="A7C2FF"/>
            </a:solidFill>
          </p:spPr>
        </p:sp>
        <p:sp>
          <p:nvSpPr>
            <p:cNvPr name="TextBox 35" id="35"/>
            <p:cNvSpPr txBox="true"/>
            <p:nvPr/>
          </p:nvSpPr>
          <p:spPr>
            <a:xfrm>
              <a:off x="0" y="0"/>
              <a:ext cx="699974" cy="207685"/>
            </a:xfrm>
            <a:prstGeom prst="rect">
              <a:avLst/>
            </a:prstGeom>
          </p:spPr>
          <p:txBody>
            <a:bodyPr anchor="ctr" rtlCol="false" tIns="127000" lIns="127000" bIns="127000" rIns="127000"/>
            <a:lstStyle/>
            <a:p>
              <a:pPr algn="ctr">
                <a:lnSpc>
                  <a:spcPts val="2039"/>
                </a:lnSpc>
              </a:pPr>
              <a:r>
                <a:rPr lang="en-US" sz="1699">
                  <a:solidFill>
                    <a:srgbClr val="004E35"/>
                  </a:solidFill>
                  <a:latin typeface="DM Sans Bold"/>
                  <a:ea typeface="DM Sans Bold"/>
                  <a:cs typeface="DM Sans Bold"/>
                  <a:sym typeface="DM Sans Bold"/>
                </a:rPr>
                <a:t>2. Sensor Integration and Calibration</a:t>
              </a:r>
            </a:p>
          </p:txBody>
        </p:sp>
      </p:grpSp>
      <p:grpSp>
        <p:nvGrpSpPr>
          <p:cNvPr name="Group 36" id="36"/>
          <p:cNvGrpSpPr/>
          <p:nvPr/>
        </p:nvGrpSpPr>
        <p:grpSpPr>
          <a:xfrm rot="0">
            <a:off x="6462349" y="7549353"/>
            <a:ext cx="2595360" cy="966241"/>
            <a:chOff x="0" y="0"/>
            <a:chExt cx="699974" cy="260597"/>
          </a:xfrm>
        </p:grpSpPr>
        <p:sp>
          <p:nvSpPr>
            <p:cNvPr name="Freeform 37" id="37"/>
            <p:cNvSpPr/>
            <p:nvPr/>
          </p:nvSpPr>
          <p:spPr>
            <a:xfrm flipH="false" flipV="false" rot="0">
              <a:off x="0" y="0"/>
              <a:ext cx="699974" cy="260597"/>
            </a:xfrm>
            <a:custGeom>
              <a:avLst/>
              <a:gdLst/>
              <a:ahLst/>
              <a:cxnLst/>
              <a:rect r="r" b="b" t="t" l="l"/>
              <a:pathLst>
                <a:path h="260597" w="699974">
                  <a:moveTo>
                    <a:pt x="44745" y="0"/>
                  </a:moveTo>
                  <a:lnTo>
                    <a:pt x="655229" y="0"/>
                  </a:lnTo>
                  <a:cubicBezTo>
                    <a:pt x="679941" y="0"/>
                    <a:pt x="699974" y="20033"/>
                    <a:pt x="699974" y="44745"/>
                  </a:cubicBezTo>
                  <a:lnTo>
                    <a:pt x="699974" y="215853"/>
                  </a:lnTo>
                  <a:cubicBezTo>
                    <a:pt x="699974" y="240564"/>
                    <a:pt x="679941" y="260597"/>
                    <a:pt x="655229" y="260597"/>
                  </a:cubicBezTo>
                  <a:lnTo>
                    <a:pt x="44745" y="260597"/>
                  </a:lnTo>
                  <a:cubicBezTo>
                    <a:pt x="20033" y="260597"/>
                    <a:pt x="0" y="240564"/>
                    <a:pt x="0" y="215853"/>
                  </a:cubicBezTo>
                  <a:lnTo>
                    <a:pt x="0" y="44745"/>
                  </a:lnTo>
                  <a:cubicBezTo>
                    <a:pt x="0" y="20033"/>
                    <a:pt x="20033" y="0"/>
                    <a:pt x="44745" y="0"/>
                  </a:cubicBezTo>
                  <a:close/>
                </a:path>
              </a:pathLst>
            </a:custGeom>
            <a:solidFill>
              <a:srgbClr val="E1E7FF"/>
            </a:solidFill>
          </p:spPr>
        </p:sp>
        <p:sp>
          <p:nvSpPr>
            <p:cNvPr name="TextBox 38" id="38"/>
            <p:cNvSpPr txBox="true"/>
            <p:nvPr/>
          </p:nvSpPr>
          <p:spPr>
            <a:xfrm>
              <a:off x="0" y="-9525"/>
              <a:ext cx="699974" cy="270122"/>
            </a:xfrm>
            <a:prstGeom prst="rect">
              <a:avLst/>
            </a:prstGeom>
          </p:spPr>
          <p:txBody>
            <a:bodyPr anchor="ctr" rtlCol="false" tIns="127000" lIns="127000" bIns="127000" rIns="127000"/>
            <a:lstStyle/>
            <a:p>
              <a:pPr algn="ctr">
                <a:lnSpc>
                  <a:spcPts val="1919"/>
                </a:lnSpc>
              </a:pPr>
              <a:r>
                <a:rPr lang="en-US" sz="1599">
                  <a:solidFill>
                    <a:srgbClr val="004E35"/>
                  </a:solidFill>
                  <a:latin typeface="DM Sans Bold"/>
                  <a:ea typeface="DM Sans Bold"/>
                  <a:cs typeface="DM Sans Bold"/>
                  <a:sym typeface="DM Sans Bold"/>
                </a:rPr>
                <a:t>3.3 Establish data security and privacy protocols</a:t>
              </a:r>
            </a:p>
          </p:txBody>
        </p:sp>
      </p:grpSp>
      <p:grpSp>
        <p:nvGrpSpPr>
          <p:cNvPr name="Group 39" id="39"/>
          <p:cNvGrpSpPr/>
          <p:nvPr/>
        </p:nvGrpSpPr>
        <p:grpSpPr>
          <a:xfrm rot="0">
            <a:off x="6462349" y="6335461"/>
            <a:ext cx="2595360" cy="966241"/>
            <a:chOff x="0" y="0"/>
            <a:chExt cx="699974" cy="260597"/>
          </a:xfrm>
        </p:grpSpPr>
        <p:sp>
          <p:nvSpPr>
            <p:cNvPr name="Freeform 40" id="40"/>
            <p:cNvSpPr/>
            <p:nvPr/>
          </p:nvSpPr>
          <p:spPr>
            <a:xfrm flipH="false" flipV="false" rot="0">
              <a:off x="0" y="0"/>
              <a:ext cx="699974" cy="260597"/>
            </a:xfrm>
            <a:custGeom>
              <a:avLst/>
              <a:gdLst/>
              <a:ahLst/>
              <a:cxnLst/>
              <a:rect r="r" b="b" t="t" l="l"/>
              <a:pathLst>
                <a:path h="260597" w="699974">
                  <a:moveTo>
                    <a:pt x="44745" y="0"/>
                  </a:moveTo>
                  <a:lnTo>
                    <a:pt x="655229" y="0"/>
                  </a:lnTo>
                  <a:cubicBezTo>
                    <a:pt x="679941" y="0"/>
                    <a:pt x="699974" y="20033"/>
                    <a:pt x="699974" y="44745"/>
                  </a:cubicBezTo>
                  <a:lnTo>
                    <a:pt x="699974" y="215853"/>
                  </a:lnTo>
                  <a:cubicBezTo>
                    <a:pt x="699974" y="240564"/>
                    <a:pt x="679941" y="260597"/>
                    <a:pt x="655229" y="260597"/>
                  </a:cubicBezTo>
                  <a:lnTo>
                    <a:pt x="44745" y="260597"/>
                  </a:lnTo>
                  <a:cubicBezTo>
                    <a:pt x="20033" y="260597"/>
                    <a:pt x="0" y="240564"/>
                    <a:pt x="0" y="215853"/>
                  </a:cubicBezTo>
                  <a:lnTo>
                    <a:pt x="0" y="44745"/>
                  </a:lnTo>
                  <a:cubicBezTo>
                    <a:pt x="0" y="20033"/>
                    <a:pt x="20033" y="0"/>
                    <a:pt x="44745" y="0"/>
                  </a:cubicBezTo>
                  <a:close/>
                </a:path>
              </a:pathLst>
            </a:custGeom>
            <a:solidFill>
              <a:srgbClr val="E1E7FF"/>
            </a:solidFill>
          </p:spPr>
        </p:sp>
        <p:sp>
          <p:nvSpPr>
            <p:cNvPr name="TextBox 41" id="41"/>
            <p:cNvSpPr txBox="true"/>
            <p:nvPr/>
          </p:nvSpPr>
          <p:spPr>
            <a:xfrm>
              <a:off x="0" y="-9525"/>
              <a:ext cx="699974" cy="270122"/>
            </a:xfrm>
            <a:prstGeom prst="rect">
              <a:avLst/>
            </a:prstGeom>
          </p:spPr>
          <p:txBody>
            <a:bodyPr anchor="ctr" rtlCol="false" tIns="127000" lIns="127000" bIns="127000" rIns="127000"/>
            <a:lstStyle/>
            <a:p>
              <a:pPr algn="ctr">
                <a:lnSpc>
                  <a:spcPts val="1919"/>
                </a:lnSpc>
              </a:pPr>
              <a:r>
                <a:rPr lang="en-US" sz="1599">
                  <a:solidFill>
                    <a:srgbClr val="004E35"/>
                  </a:solidFill>
                  <a:latin typeface="DM Sans Bold"/>
                  <a:ea typeface="DM Sans Bold"/>
                  <a:cs typeface="DM Sans Bold"/>
                  <a:sym typeface="DM Sans Bold"/>
                </a:rPr>
                <a:t>3.2 Develop data storage and management system</a:t>
              </a:r>
            </a:p>
          </p:txBody>
        </p:sp>
      </p:grpSp>
      <p:grpSp>
        <p:nvGrpSpPr>
          <p:cNvPr name="Group 42" id="42"/>
          <p:cNvGrpSpPr/>
          <p:nvPr/>
        </p:nvGrpSpPr>
        <p:grpSpPr>
          <a:xfrm rot="0">
            <a:off x="6462349" y="5248302"/>
            <a:ext cx="2595360" cy="839509"/>
            <a:chOff x="0" y="0"/>
            <a:chExt cx="699974" cy="226417"/>
          </a:xfrm>
        </p:grpSpPr>
        <p:sp>
          <p:nvSpPr>
            <p:cNvPr name="Freeform 43" id="43"/>
            <p:cNvSpPr/>
            <p:nvPr/>
          </p:nvSpPr>
          <p:spPr>
            <a:xfrm flipH="false" flipV="false" rot="0">
              <a:off x="0" y="0"/>
              <a:ext cx="699974" cy="226417"/>
            </a:xfrm>
            <a:custGeom>
              <a:avLst/>
              <a:gdLst/>
              <a:ahLst/>
              <a:cxnLst/>
              <a:rect r="r" b="b" t="t" l="l"/>
              <a:pathLst>
                <a:path h="226417" w="699974">
                  <a:moveTo>
                    <a:pt x="44745" y="0"/>
                  </a:moveTo>
                  <a:lnTo>
                    <a:pt x="655229" y="0"/>
                  </a:lnTo>
                  <a:cubicBezTo>
                    <a:pt x="679941" y="0"/>
                    <a:pt x="699974" y="20033"/>
                    <a:pt x="699974" y="44745"/>
                  </a:cubicBezTo>
                  <a:lnTo>
                    <a:pt x="699974" y="181673"/>
                  </a:lnTo>
                  <a:cubicBezTo>
                    <a:pt x="699974" y="206385"/>
                    <a:pt x="679941" y="226417"/>
                    <a:pt x="655229" y="226417"/>
                  </a:cubicBezTo>
                  <a:lnTo>
                    <a:pt x="44745" y="226417"/>
                  </a:lnTo>
                  <a:cubicBezTo>
                    <a:pt x="20033" y="226417"/>
                    <a:pt x="0" y="206385"/>
                    <a:pt x="0" y="181673"/>
                  </a:cubicBezTo>
                  <a:lnTo>
                    <a:pt x="0" y="44745"/>
                  </a:lnTo>
                  <a:cubicBezTo>
                    <a:pt x="0" y="20033"/>
                    <a:pt x="20033" y="0"/>
                    <a:pt x="44745" y="0"/>
                  </a:cubicBezTo>
                  <a:close/>
                </a:path>
              </a:pathLst>
            </a:custGeom>
            <a:solidFill>
              <a:srgbClr val="E1E7FF"/>
            </a:solidFill>
          </p:spPr>
        </p:sp>
        <p:sp>
          <p:nvSpPr>
            <p:cNvPr name="TextBox 44" id="44"/>
            <p:cNvSpPr txBox="true"/>
            <p:nvPr/>
          </p:nvSpPr>
          <p:spPr>
            <a:xfrm>
              <a:off x="0" y="-9525"/>
              <a:ext cx="699974" cy="235942"/>
            </a:xfrm>
            <a:prstGeom prst="rect">
              <a:avLst/>
            </a:prstGeom>
          </p:spPr>
          <p:txBody>
            <a:bodyPr anchor="ctr" rtlCol="false" tIns="127000" lIns="127000" bIns="127000" rIns="127000"/>
            <a:lstStyle/>
            <a:p>
              <a:pPr algn="ctr">
                <a:lnSpc>
                  <a:spcPts val="1919"/>
                </a:lnSpc>
              </a:pPr>
              <a:r>
                <a:rPr lang="en-US" sz="1599">
                  <a:solidFill>
                    <a:srgbClr val="004E35"/>
                  </a:solidFill>
                  <a:latin typeface="DM Sans Bold"/>
                  <a:ea typeface="DM Sans Bold"/>
                  <a:cs typeface="DM Sans Bold"/>
                  <a:sym typeface="DM Sans Bold"/>
                </a:rPr>
                <a:t>3.1 Implement data acquisition system</a:t>
              </a:r>
            </a:p>
          </p:txBody>
        </p:sp>
      </p:grpSp>
      <p:grpSp>
        <p:nvGrpSpPr>
          <p:cNvPr name="Group 45" id="45"/>
          <p:cNvGrpSpPr/>
          <p:nvPr/>
        </p:nvGrpSpPr>
        <p:grpSpPr>
          <a:xfrm rot="0">
            <a:off x="6462349" y="4227159"/>
            <a:ext cx="2595360" cy="770052"/>
            <a:chOff x="0" y="0"/>
            <a:chExt cx="699974" cy="207685"/>
          </a:xfrm>
        </p:grpSpPr>
        <p:sp>
          <p:nvSpPr>
            <p:cNvPr name="Freeform 46" id="46"/>
            <p:cNvSpPr/>
            <p:nvPr/>
          </p:nvSpPr>
          <p:spPr>
            <a:xfrm flipH="false" flipV="false" rot="0">
              <a:off x="0" y="0"/>
              <a:ext cx="699974" cy="207685"/>
            </a:xfrm>
            <a:custGeom>
              <a:avLst/>
              <a:gdLst/>
              <a:ahLst/>
              <a:cxnLst/>
              <a:rect r="r" b="b" t="t" l="l"/>
              <a:pathLst>
                <a:path h="207685" w="699974">
                  <a:moveTo>
                    <a:pt x="29830" y="0"/>
                  </a:moveTo>
                  <a:lnTo>
                    <a:pt x="670144" y="0"/>
                  </a:lnTo>
                  <a:cubicBezTo>
                    <a:pt x="686619" y="0"/>
                    <a:pt x="699974" y="13355"/>
                    <a:pt x="699974" y="29830"/>
                  </a:cubicBezTo>
                  <a:lnTo>
                    <a:pt x="699974" y="177855"/>
                  </a:lnTo>
                  <a:cubicBezTo>
                    <a:pt x="699974" y="185766"/>
                    <a:pt x="696831" y="193353"/>
                    <a:pt x="691237" y="198948"/>
                  </a:cubicBezTo>
                  <a:cubicBezTo>
                    <a:pt x="685643" y="204542"/>
                    <a:pt x="678056" y="207685"/>
                    <a:pt x="670144" y="207685"/>
                  </a:cubicBezTo>
                  <a:lnTo>
                    <a:pt x="29830" y="207685"/>
                  </a:lnTo>
                  <a:cubicBezTo>
                    <a:pt x="21918" y="207685"/>
                    <a:pt x="14331" y="204542"/>
                    <a:pt x="8737" y="198948"/>
                  </a:cubicBezTo>
                  <a:cubicBezTo>
                    <a:pt x="3143" y="193353"/>
                    <a:pt x="0" y="185766"/>
                    <a:pt x="0" y="177855"/>
                  </a:cubicBezTo>
                  <a:lnTo>
                    <a:pt x="0" y="29830"/>
                  </a:lnTo>
                  <a:cubicBezTo>
                    <a:pt x="0" y="21918"/>
                    <a:pt x="3143" y="14331"/>
                    <a:pt x="8737" y="8737"/>
                  </a:cubicBezTo>
                  <a:cubicBezTo>
                    <a:pt x="14331" y="3143"/>
                    <a:pt x="21918" y="0"/>
                    <a:pt x="29830" y="0"/>
                  </a:cubicBezTo>
                  <a:close/>
                </a:path>
              </a:pathLst>
            </a:custGeom>
            <a:solidFill>
              <a:srgbClr val="A7C2FF"/>
            </a:solidFill>
          </p:spPr>
        </p:sp>
        <p:sp>
          <p:nvSpPr>
            <p:cNvPr name="TextBox 47" id="47"/>
            <p:cNvSpPr txBox="true"/>
            <p:nvPr/>
          </p:nvSpPr>
          <p:spPr>
            <a:xfrm>
              <a:off x="0" y="0"/>
              <a:ext cx="699974" cy="207685"/>
            </a:xfrm>
            <a:prstGeom prst="rect">
              <a:avLst/>
            </a:prstGeom>
          </p:spPr>
          <p:txBody>
            <a:bodyPr anchor="ctr" rtlCol="false" tIns="127000" lIns="127000" bIns="127000" rIns="127000"/>
            <a:lstStyle/>
            <a:p>
              <a:pPr algn="ctr">
                <a:lnSpc>
                  <a:spcPts val="2039"/>
                </a:lnSpc>
              </a:pPr>
              <a:r>
                <a:rPr lang="en-US" sz="1699">
                  <a:solidFill>
                    <a:srgbClr val="004E35"/>
                  </a:solidFill>
                  <a:latin typeface="DM Sans Bold"/>
                  <a:ea typeface="DM Sans Bold"/>
                  <a:cs typeface="DM Sans Bold"/>
                  <a:sym typeface="DM Sans Bold"/>
                </a:rPr>
                <a:t>3. Data Collection and Storage</a:t>
              </a:r>
            </a:p>
          </p:txBody>
        </p:sp>
      </p:grpSp>
      <p:grpSp>
        <p:nvGrpSpPr>
          <p:cNvPr name="Group 48" id="48"/>
          <p:cNvGrpSpPr/>
          <p:nvPr/>
        </p:nvGrpSpPr>
        <p:grpSpPr>
          <a:xfrm rot="0">
            <a:off x="5269190" y="1773251"/>
            <a:ext cx="7883615" cy="1083653"/>
            <a:chOff x="0" y="0"/>
            <a:chExt cx="2126228" cy="292263"/>
          </a:xfrm>
        </p:grpSpPr>
        <p:sp>
          <p:nvSpPr>
            <p:cNvPr name="Freeform 49" id="49"/>
            <p:cNvSpPr/>
            <p:nvPr/>
          </p:nvSpPr>
          <p:spPr>
            <a:xfrm flipH="false" flipV="false" rot="0">
              <a:off x="0" y="0"/>
              <a:ext cx="2126228" cy="292263"/>
            </a:xfrm>
            <a:custGeom>
              <a:avLst/>
              <a:gdLst/>
              <a:ahLst/>
              <a:cxnLst/>
              <a:rect r="r" b="b" t="t" l="l"/>
              <a:pathLst>
                <a:path h="292263" w="2126228">
                  <a:moveTo>
                    <a:pt x="14730" y="0"/>
                  </a:moveTo>
                  <a:lnTo>
                    <a:pt x="2111497" y="0"/>
                  </a:lnTo>
                  <a:cubicBezTo>
                    <a:pt x="2115404" y="0"/>
                    <a:pt x="2119151" y="1552"/>
                    <a:pt x="2121913" y="4314"/>
                  </a:cubicBezTo>
                  <a:cubicBezTo>
                    <a:pt x="2124676" y="7077"/>
                    <a:pt x="2126228" y="10824"/>
                    <a:pt x="2126228" y="14730"/>
                  </a:cubicBezTo>
                  <a:lnTo>
                    <a:pt x="2126228" y="277533"/>
                  </a:lnTo>
                  <a:cubicBezTo>
                    <a:pt x="2126228" y="285668"/>
                    <a:pt x="2119633" y="292263"/>
                    <a:pt x="2111497" y="292263"/>
                  </a:cubicBezTo>
                  <a:lnTo>
                    <a:pt x="14730" y="292263"/>
                  </a:lnTo>
                  <a:cubicBezTo>
                    <a:pt x="10824" y="292263"/>
                    <a:pt x="7077" y="290711"/>
                    <a:pt x="4314" y="287949"/>
                  </a:cubicBezTo>
                  <a:cubicBezTo>
                    <a:pt x="1552" y="285187"/>
                    <a:pt x="0" y="281440"/>
                    <a:pt x="0" y="277533"/>
                  </a:cubicBezTo>
                  <a:lnTo>
                    <a:pt x="0" y="14730"/>
                  </a:lnTo>
                  <a:cubicBezTo>
                    <a:pt x="0" y="6595"/>
                    <a:pt x="6595" y="0"/>
                    <a:pt x="14730" y="0"/>
                  </a:cubicBezTo>
                  <a:close/>
                </a:path>
              </a:pathLst>
            </a:custGeom>
            <a:solidFill>
              <a:srgbClr val="56AAF0"/>
            </a:solidFill>
          </p:spPr>
        </p:sp>
        <p:sp>
          <p:nvSpPr>
            <p:cNvPr name="TextBox 50" id="50"/>
            <p:cNvSpPr txBox="true"/>
            <p:nvPr/>
          </p:nvSpPr>
          <p:spPr>
            <a:xfrm>
              <a:off x="0" y="0"/>
              <a:ext cx="2126228" cy="292263"/>
            </a:xfrm>
            <a:prstGeom prst="rect">
              <a:avLst/>
            </a:prstGeom>
          </p:spPr>
          <p:txBody>
            <a:bodyPr anchor="ctr" rtlCol="false" tIns="50800" lIns="50800" bIns="50800" rIns="50800"/>
            <a:lstStyle/>
            <a:p>
              <a:pPr algn="ctr">
                <a:lnSpc>
                  <a:spcPts val="2759"/>
                </a:lnSpc>
              </a:pPr>
              <a:r>
                <a:rPr lang="en-US" sz="2299">
                  <a:solidFill>
                    <a:srgbClr val="E1E7FF"/>
                  </a:solidFill>
                  <a:latin typeface="Roca One Bold"/>
                  <a:ea typeface="Roca One Bold"/>
                  <a:cs typeface="Roca One Bold"/>
                  <a:sym typeface="Roca One Bold"/>
                </a:rPr>
                <a:t>Integrated Health Monitoring System</a:t>
              </a:r>
            </a:p>
          </p:txBody>
        </p:sp>
      </p:grpSp>
      <p:grpSp>
        <p:nvGrpSpPr>
          <p:cNvPr name="Group 51" id="51"/>
          <p:cNvGrpSpPr/>
          <p:nvPr/>
        </p:nvGrpSpPr>
        <p:grpSpPr>
          <a:xfrm rot="0">
            <a:off x="9372476" y="7501630"/>
            <a:ext cx="2595360" cy="839509"/>
            <a:chOff x="0" y="0"/>
            <a:chExt cx="699974" cy="226417"/>
          </a:xfrm>
        </p:grpSpPr>
        <p:sp>
          <p:nvSpPr>
            <p:cNvPr name="Freeform 52" id="52"/>
            <p:cNvSpPr/>
            <p:nvPr/>
          </p:nvSpPr>
          <p:spPr>
            <a:xfrm flipH="false" flipV="false" rot="0">
              <a:off x="0" y="0"/>
              <a:ext cx="699974" cy="226417"/>
            </a:xfrm>
            <a:custGeom>
              <a:avLst/>
              <a:gdLst/>
              <a:ahLst/>
              <a:cxnLst/>
              <a:rect r="r" b="b" t="t" l="l"/>
              <a:pathLst>
                <a:path h="226417" w="699974">
                  <a:moveTo>
                    <a:pt x="44745" y="0"/>
                  </a:moveTo>
                  <a:lnTo>
                    <a:pt x="655229" y="0"/>
                  </a:lnTo>
                  <a:cubicBezTo>
                    <a:pt x="679941" y="0"/>
                    <a:pt x="699974" y="20033"/>
                    <a:pt x="699974" y="44745"/>
                  </a:cubicBezTo>
                  <a:lnTo>
                    <a:pt x="699974" y="181673"/>
                  </a:lnTo>
                  <a:cubicBezTo>
                    <a:pt x="699974" y="206385"/>
                    <a:pt x="679941" y="226417"/>
                    <a:pt x="655229" y="226417"/>
                  </a:cubicBezTo>
                  <a:lnTo>
                    <a:pt x="44745" y="226417"/>
                  </a:lnTo>
                  <a:cubicBezTo>
                    <a:pt x="20033" y="226417"/>
                    <a:pt x="0" y="206385"/>
                    <a:pt x="0" y="181673"/>
                  </a:cubicBezTo>
                  <a:lnTo>
                    <a:pt x="0" y="44745"/>
                  </a:lnTo>
                  <a:cubicBezTo>
                    <a:pt x="0" y="20033"/>
                    <a:pt x="20033" y="0"/>
                    <a:pt x="44745" y="0"/>
                  </a:cubicBezTo>
                  <a:close/>
                </a:path>
              </a:pathLst>
            </a:custGeom>
            <a:solidFill>
              <a:srgbClr val="E1E7FF"/>
            </a:solidFill>
          </p:spPr>
        </p:sp>
        <p:sp>
          <p:nvSpPr>
            <p:cNvPr name="TextBox 53" id="53"/>
            <p:cNvSpPr txBox="true"/>
            <p:nvPr/>
          </p:nvSpPr>
          <p:spPr>
            <a:xfrm>
              <a:off x="0" y="-9525"/>
              <a:ext cx="699974" cy="235942"/>
            </a:xfrm>
            <a:prstGeom prst="rect">
              <a:avLst/>
            </a:prstGeom>
          </p:spPr>
          <p:txBody>
            <a:bodyPr anchor="ctr" rtlCol="false" tIns="127000" lIns="127000" bIns="127000" rIns="127000"/>
            <a:lstStyle/>
            <a:p>
              <a:pPr algn="ctr">
                <a:lnSpc>
                  <a:spcPts val="1919"/>
                </a:lnSpc>
              </a:pPr>
              <a:r>
                <a:rPr lang="en-US" sz="1599">
                  <a:solidFill>
                    <a:srgbClr val="004E35"/>
                  </a:solidFill>
                  <a:latin typeface="DM Sans Bold"/>
                  <a:ea typeface="DM Sans Bold"/>
                  <a:cs typeface="DM Sans Bold"/>
                  <a:sym typeface="DM Sans Bold"/>
                </a:rPr>
                <a:t>4.3 Develop alert generation mechanisms</a:t>
              </a:r>
            </a:p>
          </p:txBody>
        </p:sp>
      </p:grpSp>
      <p:grpSp>
        <p:nvGrpSpPr>
          <p:cNvPr name="Group 54" id="54"/>
          <p:cNvGrpSpPr/>
          <p:nvPr/>
        </p:nvGrpSpPr>
        <p:grpSpPr>
          <a:xfrm rot="0">
            <a:off x="9381877" y="6433520"/>
            <a:ext cx="2595360" cy="839509"/>
            <a:chOff x="0" y="0"/>
            <a:chExt cx="699974" cy="226417"/>
          </a:xfrm>
        </p:grpSpPr>
        <p:sp>
          <p:nvSpPr>
            <p:cNvPr name="Freeform 55" id="55"/>
            <p:cNvSpPr/>
            <p:nvPr/>
          </p:nvSpPr>
          <p:spPr>
            <a:xfrm flipH="false" flipV="false" rot="0">
              <a:off x="0" y="0"/>
              <a:ext cx="699974" cy="226417"/>
            </a:xfrm>
            <a:custGeom>
              <a:avLst/>
              <a:gdLst/>
              <a:ahLst/>
              <a:cxnLst/>
              <a:rect r="r" b="b" t="t" l="l"/>
              <a:pathLst>
                <a:path h="226417" w="699974">
                  <a:moveTo>
                    <a:pt x="44745" y="0"/>
                  </a:moveTo>
                  <a:lnTo>
                    <a:pt x="655229" y="0"/>
                  </a:lnTo>
                  <a:cubicBezTo>
                    <a:pt x="679941" y="0"/>
                    <a:pt x="699974" y="20033"/>
                    <a:pt x="699974" y="44745"/>
                  </a:cubicBezTo>
                  <a:lnTo>
                    <a:pt x="699974" y="181673"/>
                  </a:lnTo>
                  <a:cubicBezTo>
                    <a:pt x="699974" y="206385"/>
                    <a:pt x="679941" y="226417"/>
                    <a:pt x="655229" y="226417"/>
                  </a:cubicBezTo>
                  <a:lnTo>
                    <a:pt x="44745" y="226417"/>
                  </a:lnTo>
                  <a:cubicBezTo>
                    <a:pt x="20033" y="226417"/>
                    <a:pt x="0" y="206385"/>
                    <a:pt x="0" y="181673"/>
                  </a:cubicBezTo>
                  <a:lnTo>
                    <a:pt x="0" y="44745"/>
                  </a:lnTo>
                  <a:cubicBezTo>
                    <a:pt x="0" y="20033"/>
                    <a:pt x="20033" y="0"/>
                    <a:pt x="44745" y="0"/>
                  </a:cubicBezTo>
                  <a:close/>
                </a:path>
              </a:pathLst>
            </a:custGeom>
            <a:solidFill>
              <a:srgbClr val="E1E7FF"/>
            </a:solidFill>
          </p:spPr>
        </p:sp>
        <p:sp>
          <p:nvSpPr>
            <p:cNvPr name="TextBox 56" id="56"/>
            <p:cNvSpPr txBox="true"/>
            <p:nvPr/>
          </p:nvSpPr>
          <p:spPr>
            <a:xfrm>
              <a:off x="0" y="-9525"/>
              <a:ext cx="699974" cy="235942"/>
            </a:xfrm>
            <a:prstGeom prst="rect">
              <a:avLst/>
            </a:prstGeom>
          </p:spPr>
          <p:txBody>
            <a:bodyPr anchor="ctr" rtlCol="false" tIns="127000" lIns="127000" bIns="127000" rIns="127000"/>
            <a:lstStyle/>
            <a:p>
              <a:pPr algn="ctr">
                <a:lnSpc>
                  <a:spcPts val="1919"/>
                </a:lnSpc>
              </a:pPr>
              <a:r>
                <a:rPr lang="en-US" sz="1599">
                  <a:solidFill>
                    <a:srgbClr val="004E35"/>
                  </a:solidFill>
                  <a:latin typeface="DM Sans Bold"/>
                  <a:ea typeface="DM Sans Bold"/>
                  <a:cs typeface="DM Sans Bold"/>
                  <a:sym typeface="DM Sans Bold"/>
                </a:rPr>
                <a:t>4.2 Train and evaluate prediction models</a:t>
              </a:r>
            </a:p>
          </p:txBody>
        </p:sp>
      </p:grpSp>
      <p:grpSp>
        <p:nvGrpSpPr>
          <p:cNvPr name="Group 57" id="57"/>
          <p:cNvGrpSpPr/>
          <p:nvPr/>
        </p:nvGrpSpPr>
        <p:grpSpPr>
          <a:xfrm rot="0">
            <a:off x="9381877" y="5228502"/>
            <a:ext cx="2595360" cy="966241"/>
            <a:chOff x="0" y="0"/>
            <a:chExt cx="699974" cy="260597"/>
          </a:xfrm>
        </p:grpSpPr>
        <p:sp>
          <p:nvSpPr>
            <p:cNvPr name="Freeform 58" id="58"/>
            <p:cNvSpPr/>
            <p:nvPr/>
          </p:nvSpPr>
          <p:spPr>
            <a:xfrm flipH="false" flipV="false" rot="0">
              <a:off x="0" y="0"/>
              <a:ext cx="699974" cy="260597"/>
            </a:xfrm>
            <a:custGeom>
              <a:avLst/>
              <a:gdLst/>
              <a:ahLst/>
              <a:cxnLst/>
              <a:rect r="r" b="b" t="t" l="l"/>
              <a:pathLst>
                <a:path h="260597" w="699974">
                  <a:moveTo>
                    <a:pt x="44745" y="0"/>
                  </a:moveTo>
                  <a:lnTo>
                    <a:pt x="655229" y="0"/>
                  </a:lnTo>
                  <a:cubicBezTo>
                    <a:pt x="679941" y="0"/>
                    <a:pt x="699974" y="20033"/>
                    <a:pt x="699974" y="44745"/>
                  </a:cubicBezTo>
                  <a:lnTo>
                    <a:pt x="699974" y="215853"/>
                  </a:lnTo>
                  <a:cubicBezTo>
                    <a:pt x="699974" y="240564"/>
                    <a:pt x="679941" y="260597"/>
                    <a:pt x="655229" y="260597"/>
                  </a:cubicBezTo>
                  <a:lnTo>
                    <a:pt x="44745" y="260597"/>
                  </a:lnTo>
                  <a:cubicBezTo>
                    <a:pt x="20033" y="260597"/>
                    <a:pt x="0" y="240564"/>
                    <a:pt x="0" y="215853"/>
                  </a:cubicBezTo>
                  <a:lnTo>
                    <a:pt x="0" y="44745"/>
                  </a:lnTo>
                  <a:cubicBezTo>
                    <a:pt x="0" y="20033"/>
                    <a:pt x="20033" y="0"/>
                    <a:pt x="44745" y="0"/>
                  </a:cubicBezTo>
                  <a:close/>
                </a:path>
              </a:pathLst>
            </a:custGeom>
            <a:solidFill>
              <a:srgbClr val="E1E7FF"/>
            </a:solidFill>
          </p:spPr>
        </p:sp>
        <p:sp>
          <p:nvSpPr>
            <p:cNvPr name="TextBox 59" id="59"/>
            <p:cNvSpPr txBox="true"/>
            <p:nvPr/>
          </p:nvSpPr>
          <p:spPr>
            <a:xfrm>
              <a:off x="0" y="-9525"/>
              <a:ext cx="699974" cy="270122"/>
            </a:xfrm>
            <a:prstGeom prst="rect">
              <a:avLst/>
            </a:prstGeom>
          </p:spPr>
          <p:txBody>
            <a:bodyPr anchor="ctr" rtlCol="false" tIns="127000" lIns="127000" bIns="127000" rIns="127000"/>
            <a:lstStyle/>
            <a:p>
              <a:pPr algn="ctr">
                <a:lnSpc>
                  <a:spcPts val="1919"/>
                </a:lnSpc>
              </a:pPr>
              <a:r>
                <a:rPr lang="en-US" sz="1599">
                  <a:solidFill>
                    <a:srgbClr val="004E35"/>
                  </a:solidFill>
                  <a:latin typeface="DM Sans Bold"/>
                  <a:ea typeface="DM Sans Bold"/>
                  <a:cs typeface="DM Sans Bold"/>
                  <a:sym typeface="DM Sans Bold"/>
                </a:rPr>
                <a:t>4.1 Develop data preprocessing techniques</a:t>
              </a:r>
            </a:p>
          </p:txBody>
        </p:sp>
      </p:grpSp>
      <p:grpSp>
        <p:nvGrpSpPr>
          <p:cNvPr name="Group 60" id="60"/>
          <p:cNvGrpSpPr/>
          <p:nvPr/>
        </p:nvGrpSpPr>
        <p:grpSpPr>
          <a:xfrm rot="0">
            <a:off x="9381877" y="4227159"/>
            <a:ext cx="2595360" cy="770052"/>
            <a:chOff x="0" y="0"/>
            <a:chExt cx="699974" cy="207685"/>
          </a:xfrm>
        </p:grpSpPr>
        <p:sp>
          <p:nvSpPr>
            <p:cNvPr name="Freeform 61" id="61"/>
            <p:cNvSpPr/>
            <p:nvPr/>
          </p:nvSpPr>
          <p:spPr>
            <a:xfrm flipH="false" flipV="false" rot="0">
              <a:off x="0" y="0"/>
              <a:ext cx="699974" cy="207685"/>
            </a:xfrm>
            <a:custGeom>
              <a:avLst/>
              <a:gdLst/>
              <a:ahLst/>
              <a:cxnLst/>
              <a:rect r="r" b="b" t="t" l="l"/>
              <a:pathLst>
                <a:path h="207685" w="699974">
                  <a:moveTo>
                    <a:pt x="29830" y="0"/>
                  </a:moveTo>
                  <a:lnTo>
                    <a:pt x="670144" y="0"/>
                  </a:lnTo>
                  <a:cubicBezTo>
                    <a:pt x="686619" y="0"/>
                    <a:pt x="699974" y="13355"/>
                    <a:pt x="699974" y="29830"/>
                  </a:cubicBezTo>
                  <a:lnTo>
                    <a:pt x="699974" y="177855"/>
                  </a:lnTo>
                  <a:cubicBezTo>
                    <a:pt x="699974" y="185766"/>
                    <a:pt x="696831" y="193353"/>
                    <a:pt x="691237" y="198948"/>
                  </a:cubicBezTo>
                  <a:cubicBezTo>
                    <a:pt x="685643" y="204542"/>
                    <a:pt x="678056" y="207685"/>
                    <a:pt x="670144" y="207685"/>
                  </a:cubicBezTo>
                  <a:lnTo>
                    <a:pt x="29830" y="207685"/>
                  </a:lnTo>
                  <a:cubicBezTo>
                    <a:pt x="21918" y="207685"/>
                    <a:pt x="14331" y="204542"/>
                    <a:pt x="8737" y="198948"/>
                  </a:cubicBezTo>
                  <a:cubicBezTo>
                    <a:pt x="3143" y="193353"/>
                    <a:pt x="0" y="185766"/>
                    <a:pt x="0" y="177855"/>
                  </a:cubicBezTo>
                  <a:lnTo>
                    <a:pt x="0" y="29830"/>
                  </a:lnTo>
                  <a:cubicBezTo>
                    <a:pt x="0" y="21918"/>
                    <a:pt x="3143" y="14331"/>
                    <a:pt x="8737" y="8737"/>
                  </a:cubicBezTo>
                  <a:cubicBezTo>
                    <a:pt x="14331" y="3143"/>
                    <a:pt x="21918" y="0"/>
                    <a:pt x="29830" y="0"/>
                  </a:cubicBezTo>
                  <a:close/>
                </a:path>
              </a:pathLst>
            </a:custGeom>
            <a:solidFill>
              <a:srgbClr val="A7C2FF"/>
            </a:solidFill>
          </p:spPr>
        </p:sp>
        <p:sp>
          <p:nvSpPr>
            <p:cNvPr name="TextBox 62" id="62"/>
            <p:cNvSpPr txBox="true"/>
            <p:nvPr/>
          </p:nvSpPr>
          <p:spPr>
            <a:xfrm>
              <a:off x="0" y="0"/>
              <a:ext cx="699974" cy="207685"/>
            </a:xfrm>
            <a:prstGeom prst="rect">
              <a:avLst/>
            </a:prstGeom>
          </p:spPr>
          <p:txBody>
            <a:bodyPr anchor="ctr" rtlCol="false" tIns="127000" lIns="127000" bIns="127000" rIns="127000"/>
            <a:lstStyle/>
            <a:p>
              <a:pPr algn="ctr">
                <a:lnSpc>
                  <a:spcPts val="2039"/>
                </a:lnSpc>
              </a:pPr>
              <a:r>
                <a:rPr lang="en-US" sz="1699">
                  <a:solidFill>
                    <a:srgbClr val="004E35"/>
                  </a:solidFill>
                  <a:latin typeface="DM Sans Bold"/>
                  <a:ea typeface="DM Sans Bold"/>
                  <a:cs typeface="DM Sans Bold"/>
                  <a:sym typeface="DM Sans Bold"/>
                </a:rPr>
                <a:t>4. Data Analysis and Prediction</a:t>
              </a:r>
            </a:p>
          </p:txBody>
        </p:sp>
      </p:grpSp>
      <p:grpSp>
        <p:nvGrpSpPr>
          <p:cNvPr name="Group 63" id="63"/>
          <p:cNvGrpSpPr/>
          <p:nvPr/>
        </p:nvGrpSpPr>
        <p:grpSpPr>
          <a:xfrm rot="0">
            <a:off x="12288245" y="7514245"/>
            <a:ext cx="2595360" cy="1204366"/>
            <a:chOff x="0" y="0"/>
            <a:chExt cx="699974" cy="324820"/>
          </a:xfrm>
        </p:grpSpPr>
        <p:sp>
          <p:nvSpPr>
            <p:cNvPr name="Freeform 64" id="64"/>
            <p:cNvSpPr/>
            <p:nvPr/>
          </p:nvSpPr>
          <p:spPr>
            <a:xfrm flipH="false" flipV="false" rot="0">
              <a:off x="0" y="0"/>
              <a:ext cx="699974" cy="324820"/>
            </a:xfrm>
            <a:custGeom>
              <a:avLst/>
              <a:gdLst/>
              <a:ahLst/>
              <a:cxnLst/>
              <a:rect r="r" b="b" t="t" l="l"/>
              <a:pathLst>
                <a:path h="324820" w="699974">
                  <a:moveTo>
                    <a:pt x="44745" y="0"/>
                  </a:moveTo>
                  <a:lnTo>
                    <a:pt x="655229" y="0"/>
                  </a:lnTo>
                  <a:cubicBezTo>
                    <a:pt x="679941" y="0"/>
                    <a:pt x="699974" y="20033"/>
                    <a:pt x="699974" y="44745"/>
                  </a:cubicBezTo>
                  <a:lnTo>
                    <a:pt x="699974" y="280075"/>
                  </a:lnTo>
                  <a:cubicBezTo>
                    <a:pt x="699974" y="304787"/>
                    <a:pt x="679941" y="324820"/>
                    <a:pt x="655229" y="324820"/>
                  </a:cubicBezTo>
                  <a:lnTo>
                    <a:pt x="44745" y="324820"/>
                  </a:lnTo>
                  <a:cubicBezTo>
                    <a:pt x="20033" y="324820"/>
                    <a:pt x="0" y="304787"/>
                    <a:pt x="0" y="280075"/>
                  </a:cubicBezTo>
                  <a:lnTo>
                    <a:pt x="0" y="44745"/>
                  </a:lnTo>
                  <a:cubicBezTo>
                    <a:pt x="0" y="20033"/>
                    <a:pt x="20033" y="0"/>
                    <a:pt x="44745" y="0"/>
                  </a:cubicBezTo>
                  <a:close/>
                </a:path>
              </a:pathLst>
            </a:custGeom>
            <a:solidFill>
              <a:srgbClr val="E1E7FF"/>
            </a:solidFill>
          </p:spPr>
        </p:sp>
        <p:sp>
          <p:nvSpPr>
            <p:cNvPr name="TextBox 65" id="65"/>
            <p:cNvSpPr txBox="true"/>
            <p:nvPr/>
          </p:nvSpPr>
          <p:spPr>
            <a:xfrm>
              <a:off x="0" y="-9525"/>
              <a:ext cx="699974" cy="334345"/>
            </a:xfrm>
            <a:prstGeom prst="rect">
              <a:avLst/>
            </a:prstGeom>
          </p:spPr>
          <p:txBody>
            <a:bodyPr anchor="ctr" rtlCol="false" tIns="127000" lIns="127000" bIns="127000" rIns="127000"/>
            <a:lstStyle/>
            <a:p>
              <a:pPr algn="ctr">
                <a:lnSpc>
                  <a:spcPts val="1919"/>
                </a:lnSpc>
              </a:pPr>
              <a:r>
                <a:rPr lang="en-US" sz="1599">
                  <a:solidFill>
                    <a:srgbClr val="004E35"/>
                  </a:solidFill>
                  <a:latin typeface="DM Sans Bold"/>
                  <a:ea typeface="DM Sans Bold"/>
                  <a:cs typeface="DM Sans Bold"/>
                  <a:sym typeface="DM Sans Bold"/>
                </a:rPr>
                <a:t>5.3 Integrate system with external devices (e.g., smartphones, wearables)</a:t>
              </a:r>
            </a:p>
          </p:txBody>
        </p:sp>
      </p:grpSp>
      <p:grpSp>
        <p:nvGrpSpPr>
          <p:cNvPr name="Group 66" id="66"/>
          <p:cNvGrpSpPr/>
          <p:nvPr/>
        </p:nvGrpSpPr>
        <p:grpSpPr>
          <a:xfrm rot="0">
            <a:off x="15175880" y="7647412"/>
            <a:ext cx="2595360" cy="839509"/>
            <a:chOff x="0" y="0"/>
            <a:chExt cx="699974" cy="226417"/>
          </a:xfrm>
        </p:grpSpPr>
        <p:sp>
          <p:nvSpPr>
            <p:cNvPr name="Freeform 67" id="67"/>
            <p:cNvSpPr/>
            <p:nvPr/>
          </p:nvSpPr>
          <p:spPr>
            <a:xfrm flipH="false" flipV="false" rot="0">
              <a:off x="0" y="0"/>
              <a:ext cx="699974" cy="226417"/>
            </a:xfrm>
            <a:custGeom>
              <a:avLst/>
              <a:gdLst/>
              <a:ahLst/>
              <a:cxnLst/>
              <a:rect r="r" b="b" t="t" l="l"/>
              <a:pathLst>
                <a:path h="226417" w="699974">
                  <a:moveTo>
                    <a:pt x="44745" y="0"/>
                  </a:moveTo>
                  <a:lnTo>
                    <a:pt x="655229" y="0"/>
                  </a:lnTo>
                  <a:cubicBezTo>
                    <a:pt x="679941" y="0"/>
                    <a:pt x="699974" y="20033"/>
                    <a:pt x="699974" y="44745"/>
                  </a:cubicBezTo>
                  <a:lnTo>
                    <a:pt x="699974" y="181673"/>
                  </a:lnTo>
                  <a:cubicBezTo>
                    <a:pt x="699974" y="206385"/>
                    <a:pt x="679941" y="226417"/>
                    <a:pt x="655229" y="226417"/>
                  </a:cubicBezTo>
                  <a:lnTo>
                    <a:pt x="44745" y="226417"/>
                  </a:lnTo>
                  <a:cubicBezTo>
                    <a:pt x="20033" y="226417"/>
                    <a:pt x="0" y="206385"/>
                    <a:pt x="0" y="181673"/>
                  </a:cubicBezTo>
                  <a:lnTo>
                    <a:pt x="0" y="44745"/>
                  </a:lnTo>
                  <a:cubicBezTo>
                    <a:pt x="0" y="20033"/>
                    <a:pt x="20033" y="0"/>
                    <a:pt x="44745" y="0"/>
                  </a:cubicBezTo>
                  <a:close/>
                </a:path>
              </a:pathLst>
            </a:custGeom>
            <a:solidFill>
              <a:srgbClr val="E1E7FF"/>
            </a:solidFill>
          </p:spPr>
        </p:sp>
        <p:sp>
          <p:nvSpPr>
            <p:cNvPr name="TextBox 68" id="68"/>
            <p:cNvSpPr txBox="true"/>
            <p:nvPr/>
          </p:nvSpPr>
          <p:spPr>
            <a:xfrm>
              <a:off x="0" y="-9525"/>
              <a:ext cx="699974" cy="235942"/>
            </a:xfrm>
            <a:prstGeom prst="rect">
              <a:avLst/>
            </a:prstGeom>
          </p:spPr>
          <p:txBody>
            <a:bodyPr anchor="ctr" rtlCol="false" tIns="127000" lIns="127000" bIns="127000" rIns="127000"/>
            <a:lstStyle/>
            <a:p>
              <a:pPr algn="ctr">
                <a:lnSpc>
                  <a:spcPts val="1919"/>
                </a:lnSpc>
              </a:pPr>
              <a:r>
                <a:rPr lang="en-US" sz="1599">
                  <a:solidFill>
                    <a:srgbClr val="004E35"/>
                  </a:solidFill>
                  <a:latin typeface="DM Sans Bold"/>
                  <a:ea typeface="DM Sans Bold"/>
                  <a:cs typeface="DM Sans Bold"/>
                  <a:sym typeface="DM Sans Bold"/>
                </a:rPr>
                <a:t>6.3 Conduct user acceptance testing</a:t>
              </a:r>
            </a:p>
          </p:txBody>
        </p:sp>
      </p:grpSp>
      <p:grpSp>
        <p:nvGrpSpPr>
          <p:cNvPr name="Group 69" id="69"/>
          <p:cNvGrpSpPr/>
          <p:nvPr/>
        </p:nvGrpSpPr>
        <p:grpSpPr>
          <a:xfrm rot="0">
            <a:off x="12282604" y="6309879"/>
            <a:ext cx="2595360" cy="966241"/>
            <a:chOff x="0" y="0"/>
            <a:chExt cx="699974" cy="260597"/>
          </a:xfrm>
        </p:grpSpPr>
        <p:sp>
          <p:nvSpPr>
            <p:cNvPr name="Freeform 70" id="70"/>
            <p:cNvSpPr/>
            <p:nvPr/>
          </p:nvSpPr>
          <p:spPr>
            <a:xfrm flipH="false" flipV="false" rot="0">
              <a:off x="0" y="0"/>
              <a:ext cx="699974" cy="260597"/>
            </a:xfrm>
            <a:custGeom>
              <a:avLst/>
              <a:gdLst/>
              <a:ahLst/>
              <a:cxnLst/>
              <a:rect r="r" b="b" t="t" l="l"/>
              <a:pathLst>
                <a:path h="260597" w="699974">
                  <a:moveTo>
                    <a:pt x="44745" y="0"/>
                  </a:moveTo>
                  <a:lnTo>
                    <a:pt x="655229" y="0"/>
                  </a:lnTo>
                  <a:cubicBezTo>
                    <a:pt x="679941" y="0"/>
                    <a:pt x="699974" y="20033"/>
                    <a:pt x="699974" y="44745"/>
                  </a:cubicBezTo>
                  <a:lnTo>
                    <a:pt x="699974" y="215853"/>
                  </a:lnTo>
                  <a:cubicBezTo>
                    <a:pt x="699974" y="240564"/>
                    <a:pt x="679941" y="260597"/>
                    <a:pt x="655229" y="260597"/>
                  </a:cubicBezTo>
                  <a:lnTo>
                    <a:pt x="44745" y="260597"/>
                  </a:lnTo>
                  <a:cubicBezTo>
                    <a:pt x="20033" y="260597"/>
                    <a:pt x="0" y="240564"/>
                    <a:pt x="0" y="215853"/>
                  </a:cubicBezTo>
                  <a:lnTo>
                    <a:pt x="0" y="44745"/>
                  </a:lnTo>
                  <a:cubicBezTo>
                    <a:pt x="0" y="20033"/>
                    <a:pt x="20033" y="0"/>
                    <a:pt x="44745" y="0"/>
                  </a:cubicBezTo>
                  <a:close/>
                </a:path>
              </a:pathLst>
            </a:custGeom>
            <a:solidFill>
              <a:srgbClr val="E1E7FF"/>
            </a:solidFill>
          </p:spPr>
        </p:sp>
        <p:sp>
          <p:nvSpPr>
            <p:cNvPr name="TextBox 71" id="71"/>
            <p:cNvSpPr txBox="true"/>
            <p:nvPr/>
          </p:nvSpPr>
          <p:spPr>
            <a:xfrm>
              <a:off x="0" y="-9525"/>
              <a:ext cx="699974" cy="270122"/>
            </a:xfrm>
            <a:prstGeom prst="rect">
              <a:avLst/>
            </a:prstGeom>
          </p:spPr>
          <p:txBody>
            <a:bodyPr anchor="ctr" rtlCol="false" tIns="127000" lIns="127000" bIns="127000" rIns="127000"/>
            <a:lstStyle/>
            <a:p>
              <a:pPr algn="ctr">
                <a:lnSpc>
                  <a:spcPts val="1919"/>
                </a:lnSpc>
              </a:pPr>
              <a:r>
                <a:rPr lang="en-US" sz="1599">
                  <a:solidFill>
                    <a:srgbClr val="004E35"/>
                  </a:solidFill>
                  <a:latin typeface="DM Sans Bold"/>
                  <a:ea typeface="DM Sans Bold"/>
                  <a:cs typeface="DM Sans Bold"/>
                  <a:sym typeface="DM Sans Bold"/>
                </a:rPr>
                <a:t>5.2 Develop user interaction mechanisms (e.g., notifications)</a:t>
              </a:r>
            </a:p>
          </p:txBody>
        </p:sp>
      </p:grpSp>
      <p:grpSp>
        <p:nvGrpSpPr>
          <p:cNvPr name="Group 72" id="72"/>
          <p:cNvGrpSpPr/>
          <p:nvPr/>
        </p:nvGrpSpPr>
        <p:grpSpPr>
          <a:xfrm rot="0">
            <a:off x="15175880" y="6384491"/>
            <a:ext cx="2595360" cy="966241"/>
            <a:chOff x="0" y="0"/>
            <a:chExt cx="699974" cy="260597"/>
          </a:xfrm>
        </p:grpSpPr>
        <p:sp>
          <p:nvSpPr>
            <p:cNvPr name="Freeform 73" id="73"/>
            <p:cNvSpPr/>
            <p:nvPr/>
          </p:nvSpPr>
          <p:spPr>
            <a:xfrm flipH="false" flipV="false" rot="0">
              <a:off x="0" y="0"/>
              <a:ext cx="699974" cy="260597"/>
            </a:xfrm>
            <a:custGeom>
              <a:avLst/>
              <a:gdLst/>
              <a:ahLst/>
              <a:cxnLst/>
              <a:rect r="r" b="b" t="t" l="l"/>
              <a:pathLst>
                <a:path h="260597" w="699974">
                  <a:moveTo>
                    <a:pt x="44745" y="0"/>
                  </a:moveTo>
                  <a:lnTo>
                    <a:pt x="655229" y="0"/>
                  </a:lnTo>
                  <a:cubicBezTo>
                    <a:pt x="679941" y="0"/>
                    <a:pt x="699974" y="20033"/>
                    <a:pt x="699974" y="44745"/>
                  </a:cubicBezTo>
                  <a:lnTo>
                    <a:pt x="699974" y="215853"/>
                  </a:lnTo>
                  <a:cubicBezTo>
                    <a:pt x="699974" y="240564"/>
                    <a:pt x="679941" y="260597"/>
                    <a:pt x="655229" y="260597"/>
                  </a:cubicBezTo>
                  <a:lnTo>
                    <a:pt x="44745" y="260597"/>
                  </a:lnTo>
                  <a:cubicBezTo>
                    <a:pt x="20033" y="260597"/>
                    <a:pt x="0" y="240564"/>
                    <a:pt x="0" y="215853"/>
                  </a:cubicBezTo>
                  <a:lnTo>
                    <a:pt x="0" y="44745"/>
                  </a:lnTo>
                  <a:cubicBezTo>
                    <a:pt x="0" y="20033"/>
                    <a:pt x="20033" y="0"/>
                    <a:pt x="44745" y="0"/>
                  </a:cubicBezTo>
                  <a:close/>
                </a:path>
              </a:pathLst>
            </a:custGeom>
            <a:solidFill>
              <a:srgbClr val="E1E7FF"/>
            </a:solidFill>
          </p:spPr>
        </p:sp>
        <p:sp>
          <p:nvSpPr>
            <p:cNvPr name="TextBox 74" id="74"/>
            <p:cNvSpPr txBox="true"/>
            <p:nvPr/>
          </p:nvSpPr>
          <p:spPr>
            <a:xfrm>
              <a:off x="0" y="-9525"/>
              <a:ext cx="699974" cy="270122"/>
            </a:xfrm>
            <a:prstGeom prst="rect">
              <a:avLst/>
            </a:prstGeom>
          </p:spPr>
          <p:txBody>
            <a:bodyPr anchor="ctr" rtlCol="false" tIns="127000" lIns="127000" bIns="127000" rIns="127000"/>
            <a:lstStyle/>
            <a:p>
              <a:pPr algn="ctr">
                <a:lnSpc>
                  <a:spcPts val="1919"/>
                </a:lnSpc>
              </a:pPr>
              <a:r>
                <a:rPr lang="en-US" sz="1599">
                  <a:solidFill>
                    <a:srgbClr val="004E35"/>
                  </a:solidFill>
                  <a:latin typeface="DM Sans Bold"/>
                  <a:ea typeface="DM Sans Bold"/>
                  <a:cs typeface="DM Sans Bold"/>
                  <a:sym typeface="DM Sans Bold"/>
                </a:rPr>
                <a:t>6.2 Evaluate system performance and accuracy</a:t>
              </a:r>
            </a:p>
          </p:txBody>
        </p:sp>
      </p:grpSp>
      <p:grpSp>
        <p:nvGrpSpPr>
          <p:cNvPr name="Group 75" id="75"/>
          <p:cNvGrpSpPr/>
          <p:nvPr/>
        </p:nvGrpSpPr>
        <p:grpSpPr>
          <a:xfrm rot="0">
            <a:off x="12288245" y="5232245"/>
            <a:ext cx="2595360" cy="839509"/>
            <a:chOff x="0" y="0"/>
            <a:chExt cx="699974" cy="226417"/>
          </a:xfrm>
        </p:grpSpPr>
        <p:sp>
          <p:nvSpPr>
            <p:cNvPr name="Freeform 76" id="76"/>
            <p:cNvSpPr/>
            <p:nvPr/>
          </p:nvSpPr>
          <p:spPr>
            <a:xfrm flipH="false" flipV="false" rot="0">
              <a:off x="0" y="0"/>
              <a:ext cx="699974" cy="226417"/>
            </a:xfrm>
            <a:custGeom>
              <a:avLst/>
              <a:gdLst/>
              <a:ahLst/>
              <a:cxnLst/>
              <a:rect r="r" b="b" t="t" l="l"/>
              <a:pathLst>
                <a:path h="226417" w="699974">
                  <a:moveTo>
                    <a:pt x="44745" y="0"/>
                  </a:moveTo>
                  <a:lnTo>
                    <a:pt x="655229" y="0"/>
                  </a:lnTo>
                  <a:cubicBezTo>
                    <a:pt x="679941" y="0"/>
                    <a:pt x="699974" y="20033"/>
                    <a:pt x="699974" y="44745"/>
                  </a:cubicBezTo>
                  <a:lnTo>
                    <a:pt x="699974" y="181673"/>
                  </a:lnTo>
                  <a:cubicBezTo>
                    <a:pt x="699974" y="206385"/>
                    <a:pt x="679941" y="226417"/>
                    <a:pt x="655229" y="226417"/>
                  </a:cubicBezTo>
                  <a:lnTo>
                    <a:pt x="44745" y="226417"/>
                  </a:lnTo>
                  <a:cubicBezTo>
                    <a:pt x="20033" y="226417"/>
                    <a:pt x="0" y="206385"/>
                    <a:pt x="0" y="181673"/>
                  </a:cubicBezTo>
                  <a:lnTo>
                    <a:pt x="0" y="44745"/>
                  </a:lnTo>
                  <a:cubicBezTo>
                    <a:pt x="0" y="20033"/>
                    <a:pt x="20033" y="0"/>
                    <a:pt x="44745" y="0"/>
                  </a:cubicBezTo>
                  <a:close/>
                </a:path>
              </a:pathLst>
            </a:custGeom>
            <a:solidFill>
              <a:srgbClr val="E1E7FF"/>
            </a:solidFill>
          </p:spPr>
        </p:sp>
        <p:sp>
          <p:nvSpPr>
            <p:cNvPr name="TextBox 77" id="77"/>
            <p:cNvSpPr txBox="true"/>
            <p:nvPr/>
          </p:nvSpPr>
          <p:spPr>
            <a:xfrm>
              <a:off x="0" y="-9525"/>
              <a:ext cx="699974" cy="235942"/>
            </a:xfrm>
            <a:prstGeom prst="rect">
              <a:avLst/>
            </a:prstGeom>
          </p:spPr>
          <p:txBody>
            <a:bodyPr anchor="ctr" rtlCol="false" tIns="127000" lIns="127000" bIns="127000" rIns="127000"/>
            <a:lstStyle/>
            <a:p>
              <a:pPr algn="ctr">
                <a:lnSpc>
                  <a:spcPts val="1919"/>
                </a:lnSpc>
              </a:pPr>
              <a:r>
                <a:rPr lang="en-US" sz="1599">
                  <a:solidFill>
                    <a:srgbClr val="004E35"/>
                  </a:solidFill>
                  <a:latin typeface="DM Sans Bold"/>
                  <a:ea typeface="DM Sans Bold"/>
                  <a:cs typeface="DM Sans Bold"/>
                  <a:sym typeface="DM Sans Bold"/>
                </a:rPr>
                <a:t>5.1 Design user interface for data visualization</a:t>
              </a:r>
            </a:p>
          </p:txBody>
        </p:sp>
      </p:grpSp>
      <p:grpSp>
        <p:nvGrpSpPr>
          <p:cNvPr name="Group 78" id="78"/>
          <p:cNvGrpSpPr/>
          <p:nvPr/>
        </p:nvGrpSpPr>
        <p:grpSpPr>
          <a:xfrm rot="0">
            <a:off x="15175880" y="5248302"/>
            <a:ext cx="2595360" cy="839509"/>
            <a:chOff x="0" y="0"/>
            <a:chExt cx="699974" cy="226417"/>
          </a:xfrm>
        </p:grpSpPr>
        <p:sp>
          <p:nvSpPr>
            <p:cNvPr name="Freeform 79" id="79"/>
            <p:cNvSpPr/>
            <p:nvPr/>
          </p:nvSpPr>
          <p:spPr>
            <a:xfrm flipH="false" flipV="false" rot="0">
              <a:off x="0" y="0"/>
              <a:ext cx="699974" cy="226417"/>
            </a:xfrm>
            <a:custGeom>
              <a:avLst/>
              <a:gdLst/>
              <a:ahLst/>
              <a:cxnLst/>
              <a:rect r="r" b="b" t="t" l="l"/>
              <a:pathLst>
                <a:path h="226417" w="699974">
                  <a:moveTo>
                    <a:pt x="44745" y="0"/>
                  </a:moveTo>
                  <a:lnTo>
                    <a:pt x="655229" y="0"/>
                  </a:lnTo>
                  <a:cubicBezTo>
                    <a:pt x="679941" y="0"/>
                    <a:pt x="699974" y="20033"/>
                    <a:pt x="699974" y="44745"/>
                  </a:cubicBezTo>
                  <a:lnTo>
                    <a:pt x="699974" y="181673"/>
                  </a:lnTo>
                  <a:cubicBezTo>
                    <a:pt x="699974" y="206385"/>
                    <a:pt x="679941" y="226417"/>
                    <a:pt x="655229" y="226417"/>
                  </a:cubicBezTo>
                  <a:lnTo>
                    <a:pt x="44745" y="226417"/>
                  </a:lnTo>
                  <a:cubicBezTo>
                    <a:pt x="20033" y="226417"/>
                    <a:pt x="0" y="206385"/>
                    <a:pt x="0" y="181673"/>
                  </a:cubicBezTo>
                  <a:lnTo>
                    <a:pt x="0" y="44745"/>
                  </a:lnTo>
                  <a:cubicBezTo>
                    <a:pt x="0" y="20033"/>
                    <a:pt x="20033" y="0"/>
                    <a:pt x="44745" y="0"/>
                  </a:cubicBezTo>
                  <a:close/>
                </a:path>
              </a:pathLst>
            </a:custGeom>
            <a:solidFill>
              <a:srgbClr val="E1E7FF"/>
            </a:solidFill>
          </p:spPr>
        </p:sp>
        <p:sp>
          <p:nvSpPr>
            <p:cNvPr name="TextBox 80" id="80"/>
            <p:cNvSpPr txBox="true"/>
            <p:nvPr/>
          </p:nvSpPr>
          <p:spPr>
            <a:xfrm>
              <a:off x="0" y="-9525"/>
              <a:ext cx="699974" cy="235942"/>
            </a:xfrm>
            <a:prstGeom prst="rect">
              <a:avLst/>
            </a:prstGeom>
          </p:spPr>
          <p:txBody>
            <a:bodyPr anchor="ctr" rtlCol="false" tIns="127000" lIns="127000" bIns="127000" rIns="127000"/>
            <a:lstStyle/>
            <a:p>
              <a:pPr algn="ctr">
                <a:lnSpc>
                  <a:spcPts val="1919"/>
                </a:lnSpc>
              </a:pPr>
              <a:r>
                <a:rPr lang="en-US" sz="1599">
                  <a:solidFill>
                    <a:srgbClr val="004E35"/>
                  </a:solidFill>
                  <a:latin typeface="DM Sans Bold"/>
                  <a:ea typeface="DM Sans Bold"/>
                  <a:cs typeface="DM Sans Bold"/>
                  <a:sym typeface="DM Sans Bold"/>
                </a:rPr>
                <a:t>6.1 Conduct system testing and validation</a:t>
              </a:r>
            </a:p>
          </p:txBody>
        </p:sp>
      </p:grpSp>
      <p:grpSp>
        <p:nvGrpSpPr>
          <p:cNvPr name="Group 81" id="81"/>
          <p:cNvGrpSpPr/>
          <p:nvPr/>
        </p:nvGrpSpPr>
        <p:grpSpPr>
          <a:xfrm rot="0">
            <a:off x="12288245" y="4227159"/>
            <a:ext cx="2595360" cy="770052"/>
            <a:chOff x="0" y="0"/>
            <a:chExt cx="699974" cy="207685"/>
          </a:xfrm>
        </p:grpSpPr>
        <p:sp>
          <p:nvSpPr>
            <p:cNvPr name="Freeform 82" id="82"/>
            <p:cNvSpPr/>
            <p:nvPr/>
          </p:nvSpPr>
          <p:spPr>
            <a:xfrm flipH="false" flipV="false" rot="0">
              <a:off x="0" y="0"/>
              <a:ext cx="699974" cy="207685"/>
            </a:xfrm>
            <a:custGeom>
              <a:avLst/>
              <a:gdLst/>
              <a:ahLst/>
              <a:cxnLst/>
              <a:rect r="r" b="b" t="t" l="l"/>
              <a:pathLst>
                <a:path h="207685" w="699974">
                  <a:moveTo>
                    <a:pt x="29830" y="0"/>
                  </a:moveTo>
                  <a:lnTo>
                    <a:pt x="670144" y="0"/>
                  </a:lnTo>
                  <a:cubicBezTo>
                    <a:pt x="686619" y="0"/>
                    <a:pt x="699974" y="13355"/>
                    <a:pt x="699974" y="29830"/>
                  </a:cubicBezTo>
                  <a:lnTo>
                    <a:pt x="699974" y="177855"/>
                  </a:lnTo>
                  <a:cubicBezTo>
                    <a:pt x="699974" y="185766"/>
                    <a:pt x="696831" y="193353"/>
                    <a:pt x="691237" y="198948"/>
                  </a:cubicBezTo>
                  <a:cubicBezTo>
                    <a:pt x="685643" y="204542"/>
                    <a:pt x="678056" y="207685"/>
                    <a:pt x="670144" y="207685"/>
                  </a:cubicBezTo>
                  <a:lnTo>
                    <a:pt x="29830" y="207685"/>
                  </a:lnTo>
                  <a:cubicBezTo>
                    <a:pt x="21918" y="207685"/>
                    <a:pt x="14331" y="204542"/>
                    <a:pt x="8737" y="198948"/>
                  </a:cubicBezTo>
                  <a:cubicBezTo>
                    <a:pt x="3143" y="193353"/>
                    <a:pt x="0" y="185766"/>
                    <a:pt x="0" y="177855"/>
                  </a:cubicBezTo>
                  <a:lnTo>
                    <a:pt x="0" y="29830"/>
                  </a:lnTo>
                  <a:cubicBezTo>
                    <a:pt x="0" y="21918"/>
                    <a:pt x="3143" y="14331"/>
                    <a:pt x="8737" y="8737"/>
                  </a:cubicBezTo>
                  <a:cubicBezTo>
                    <a:pt x="14331" y="3143"/>
                    <a:pt x="21918" y="0"/>
                    <a:pt x="29830" y="0"/>
                  </a:cubicBezTo>
                  <a:close/>
                </a:path>
              </a:pathLst>
            </a:custGeom>
            <a:solidFill>
              <a:srgbClr val="A7C2FF"/>
            </a:solidFill>
          </p:spPr>
        </p:sp>
        <p:sp>
          <p:nvSpPr>
            <p:cNvPr name="TextBox 83" id="83"/>
            <p:cNvSpPr txBox="true"/>
            <p:nvPr/>
          </p:nvSpPr>
          <p:spPr>
            <a:xfrm>
              <a:off x="0" y="0"/>
              <a:ext cx="699974" cy="207685"/>
            </a:xfrm>
            <a:prstGeom prst="rect">
              <a:avLst/>
            </a:prstGeom>
          </p:spPr>
          <p:txBody>
            <a:bodyPr anchor="ctr" rtlCol="false" tIns="127000" lIns="127000" bIns="127000" rIns="127000"/>
            <a:lstStyle/>
            <a:p>
              <a:pPr algn="ctr">
                <a:lnSpc>
                  <a:spcPts val="2039"/>
                </a:lnSpc>
              </a:pPr>
              <a:r>
                <a:rPr lang="en-US" sz="1699">
                  <a:solidFill>
                    <a:srgbClr val="004E35"/>
                  </a:solidFill>
                  <a:latin typeface="DM Sans Bold"/>
                  <a:ea typeface="DM Sans Bold"/>
                  <a:cs typeface="DM Sans Bold"/>
                  <a:sym typeface="DM Sans Bold"/>
                </a:rPr>
                <a:t>5. User Interface and Interaction</a:t>
              </a:r>
            </a:p>
          </p:txBody>
        </p:sp>
      </p:grpSp>
      <p:grpSp>
        <p:nvGrpSpPr>
          <p:cNvPr name="Group 84" id="84"/>
          <p:cNvGrpSpPr/>
          <p:nvPr/>
        </p:nvGrpSpPr>
        <p:grpSpPr>
          <a:xfrm rot="0">
            <a:off x="15175880" y="4227159"/>
            <a:ext cx="2595360" cy="770052"/>
            <a:chOff x="0" y="0"/>
            <a:chExt cx="699974" cy="207685"/>
          </a:xfrm>
        </p:grpSpPr>
        <p:sp>
          <p:nvSpPr>
            <p:cNvPr name="Freeform 85" id="85"/>
            <p:cNvSpPr/>
            <p:nvPr/>
          </p:nvSpPr>
          <p:spPr>
            <a:xfrm flipH="false" flipV="false" rot="0">
              <a:off x="0" y="0"/>
              <a:ext cx="699974" cy="207685"/>
            </a:xfrm>
            <a:custGeom>
              <a:avLst/>
              <a:gdLst/>
              <a:ahLst/>
              <a:cxnLst/>
              <a:rect r="r" b="b" t="t" l="l"/>
              <a:pathLst>
                <a:path h="207685" w="699974">
                  <a:moveTo>
                    <a:pt x="29830" y="0"/>
                  </a:moveTo>
                  <a:lnTo>
                    <a:pt x="670144" y="0"/>
                  </a:lnTo>
                  <a:cubicBezTo>
                    <a:pt x="686619" y="0"/>
                    <a:pt x="699974" y="13355"/>
                    <a:pt x="699974" y="29830"/>
                  </a:cubicBezTo>
                  <a:lnTo>
                    <a:pt x="699974" y="177855"/>
                  </a:lnTo>
                  <a:cubicBezTo>
                    <a:pt x="699974" y="185766"/>
                    <a:pt x="696831" y="193353"/>
                    <a:pt x="691237" y="198948"/>
                  </a:cubicBezTo>
                  <a:cubicBezTo>
                    <a:pt x="685643" y="204542"/>
                    <a:pt x="678056" y="207685"/>
                    <a:pt x="670144" y="207685"/>
                  </a:cubicBezTo>
                  <a:lnTo>
                    <a:pt x="29830" y="207685"/>
                  </a:lnTo>
                  <a:cubicBezTo>
                    <a:pt x="21918" y="207685"/>
                    <a:pt x="14331" y="204542"/>
                    <a:pt x="8737" y="198948"/>
                  </a:cubicBezTo>
                  <a:cubicBezTo>
                    <a:pt x="3143" y="193353"/>
                    <a:pt x="0" y="185766"/>
                    <a:pt x="0" y="177855"/>
                  </a:cubicBezTo>
                  <a:lnTo>
                    <a:pt x="0" y="29830"/>
                  </a:lnTo>
                  <a:cubicBezTo>
                    <a:pt x="0" y="21918"/>
                    <a:pt x="3143" y="14331"/>
                    <a:pt x="8737" y="8737"/>
                  </a:cubicBezTo>
                  <a:cubicBezTo>
                    <a:pt x="14331" y="3143"/>
                    <a:pt x="21918" y="0"/>
                    <a:pt x="29830" y="0"/>
                  </a:cubicBezTo>
                  <a:close/>
                </a:path>
              </a:pathLst>
            </a:custGeom>
            <a:solidFill>
              <a:srgbClr val="A7C2FF"/>
            </a:solidFill>
          </p:spPr>
        </p:sp>
        <p:sp>
          <p:nvSpPr>
            <p:cNvPr name="TextBox 86" id="86"/>
            <p:cNvSpPr txBox="true"/>
            <p:nvPr/>
          </p:nvSpPr>
          <p:spPr>
            <a:xfrm>
              <a:off x="0" y="0"/>
              <a:ext cx="699974" cy="207685"/>
            </a:xfrm>
            <a:prstGeom prst="rect">
              <a:avLst/>
            </a:prstGeom>
          </p:spPr>
          <p:txBody>
            <a:bodyPr anchor="ctr" rtlCol="false" tIns="127000" lIns="127000" bIns="127000" rIns="127000"/>
            <a:lstStyle/>
            <a:p>
              <a:pPr algn="ctr">
                <a:lnSpc>
                  <a:spcPts val="2039"/>
                </a:lnSpc>
              </a:pPr>
              <a:r>
                <a:rPr lang="en-US" sz="1699">
                  <a:solidFill>
                    <a:srgbClr val="004E35"/>
                  </a:solidFill>
                  <a:latin typeface="DM Sans Bold"/>
                  <a:ea typeface="DM Sans Bold"/>
                  <a:cs typeface="DM Sans Bold"/>
                  <a:sym typeface="DM Sans Bold"/>
                </a:rPr>
                <a:t>6. Testing and Validation</a:t>
              </a:r>
            </a:p>
          </p:txBody>
        </p:sp>
      </p:grpSp>
      <p:sp>
        <p:nvSpPr>
          <p:cNvPr name="AutoShape 87" id="87"/>
          <p:cNvSpPr/>
          <p:nvPr/>
        </p:nvSpPr>
        <p:spPr>
          <a:xfrm flipV="true">
            <a:off x="1739001" y="3542703"/>
            <a:ext cx="15376858" cy="0"/>
          </a:xfrm>
          <a:prstGeom prst="line">
            <a:avLst/>
          </a:prstGeom>
          <a:ln cap="flat" w="19050">
            <a:solidFill>
              <a:srgbClr val="004E35"/>
            </a:solidFill>
            <a:prstDash val="solid"/>
            <a:headEnd type="none" len="sm" w="sm"/>
            <a:tailEnd type="none" len="sm" w="sm"/>
          </a:ln>
        </p:spPr>
      </p:sp>
      <p:sp>
        <p:nvSpPr>
          <p:cNvPr name="AutoShape 88" id="88"/>
          <p:cNvSpPr/>
          <p:nvPr/>
        </p:nvSpPr>
        <p:spPr>
          <a:xfrm flipH="true" flipV="true">
            <a:off x="1757290" y="3542703"/>
            <a:ext cx="0" cy="684455"/>
          </a:xfrm>
          <a:prstGeom prst="line">
            <a:avLst/>
          </a:prstGeom>
          <a:ln cap="flat" w="19050">
            <a:solidFill>
              <a:srgbClr val="004E35"/>
            </a:solidFill>
            <a:prstDash val="solid"/>
            <a:headEnd type="arrow" len="sm" w="med"/>
            <a:tailEnd type="none" len="sm" w="sm"/>
          </a:ln>
        </p:spPr>
      </p:sp>
      <p:sp>
        <p:nvSpPr>
          <p:cNvPr name="AutoShape 89" id="89"/>
          <p:cNvSpPr/>
          <p:nvPr/>
        </p:nvSpPr>
        <p:spPr>
          <a:xfrm flipH="true" flipV="true">
            <a:off x="1757290" y="4997210"/>
            <a:ext cx="0" cy="171669"/>
          </a:xfrm>
          <a:prstGeom prst="line">
            <a:avLst/>
          </a:prstGeom>
          <a:ln cap="flat" w="19050">
            <a:solidFill>
              <a:srgbClr val="004E35">
                <a:alpha val="49804"/>
              </a:srgbClr>
            </a:solidFill>
            <a:prstDash val="sysDash"/>
            <a:headEnd type="arrow" len="sm" w="med"/>
            <a:tailEnd type="none" len="sm" w="sm"/>
          </a:ln>
        </p:spPr>
      </p:sp>
      <p:sp>
        <p:nvSpPr>
          <p:cNvPr name="AutoShape 90" id="90"/>
          <p:cNvSpPr/>
          <p:nvPr/>
        </p:nvSpPr>
        <p:spPr>
          <a:xfrm flipH="true" flipV="true">
            <a:off x="1757290" y="6135120"/>
            <a:ext cx="0" cy="171669"/>
          </a:xfrm>
          <a:prstGeom prst="line">
            <a:avLst/>
          </a:prstGeom>
          <a:ln cap="flat" w="19050">
            <a:solidFill>
              <a:srgbClr val="004E35">
                <a:alpha val="49804"/>
              </a:srgbClr>
            </a:solidFill>
            <a:prstDash val="sysDash"/>
            <a:headEnd type="arrow" len="sm" w="med"/>
            <a:tailEnd type="none" len="sm" w="sm"/>
          </a:ln>
        </p:spPr>
      </p:sp>
      <p:sp>
        <p:nvSpPr>
          <p:cNvPr name="AutoShape 91" id="91"/>
          <p:cNvSpPr/>
          <p:nvPr/>
        </p:nvSpPr>
        <p:spPr>
          <a:xfrm flipH="true" flipV="true">
            <a:off x="1757290" y="7273030"/>
            <a:ext cx="0" cy="180975"/>
          </a:xfrm>
          <a:prstGeom prst="line">
            <a:avLst/>
          </a:prstGeom>
          <a:ln cap="flat" w="19050">
            <a:solidFill>
              <a:srgbClr val="004E35">
                <a:alpha val="49804"/>
              </a:srgbClr>
            </a:solidFill>
            <a:prstDash val="sysDash"/>
            <a:headEnd type="arrow" len="sm" w="med"/>
            <a:tailEnd type="none" len="sm" w="sm"/>
          </a:ln>
        </p:spPr>
      </p:sp>
      <p:sp>
        <p:nvSpPr>
          <p:cNvPr name="AutoShape 92" id="92"/>
          <p:cNvSpPr/>
          <p:nvPr/>
        </p:nvSpPr>
        <p:spPr>
          <a:xfrm flipV="true">
            <a:off x="4804209" y="3542703"/>
            <a:ext cx="0" cy="684455"/>
          </a:xfrm>
          <a:prstGeom prst="line">
            <a:avLst/>
          </a:prstGeom>
          <a:ln cap="flat" w="19050">
            <a:solidFill>
              <a:srgbClr val="004E35"/>
            </a:solidFill>
            <a:prstDash val="solid"/>
            <a:headEnd type="arrow" len="sm" w="med"/>
            <a:tailEnd type="none" len="sm" w="sm"/>
          </a:ln>
        </p:spPr>
      </p:sp>
      <p:sp>
        <p:nvSpPr>
          <p:cNvPr name="AutoShape 93" id="93"/>
          <p:cNvSpPr/>
          <p:nvPr/>
        </p:nvSpPr>
        <p:spPr>
          <a:xfrm flipV="true">
            <a:off x="9210997" y="2856903"/>
            <a:ext cx="0" cy="685800"/>
          </a:xfrm>
          <a:prstGeom prst="line">
            <a:avLst/>
          </a:prstGeom>
          <a:ln cap="flat" w="19050">
            <a:solidFill>
              <a:srgbClr val="004E35"/>
            </a:solidFill>
            <a:prstDash val="solid"/>
            <a:headEnd type="arrow" len="sm" w="med"/>
            <a:tailEnd type="none" len="sm" w="sm"/>
          </a:ln>
        </p:spPr>
      </p:sp>
      <p:sp>
        <p:nvSpPr>
          <p:cNvPr name="AutoShape 94" id="94"/>
          <p:cNvSpPr/>
          <p:nvPr/>
        </p:nvSpPr>
        <p:spPr>
          <a:xfrm flipV="true">
            <a:off x="10687007" y="3542703"/>
            <a:ext cx="0" cy="684455"/>
          </a:xfrm>
          <a:prstGeom prst="line">
            <a:avLst/>
          </a:prstGeom>
          <a:ln cap="flat" w="19050">
            <a:solidFill>
              <a:srgbClr val="004E35"/>
            </a:solidFill>
            <a:prstDash val="solid"/>
            <a:headEnd type="arrow" len="sm" w="med"/>
            <a:tailEnd type="none" len="sm" w="sm"/>
          </a:ln>
        </p:spPr>
      </p:sp>
      <p:sp>
        <p:nvSpPr>
          <p:cNvPr name="AutoShape 95" id="95"/>
          <p:cNvSpPr/>
          <p:nvPr/>
        </p:nvSpPr>
        <p:spPr>
          <a:xfrm flipV="true">
            <a:off x="13585925" y="3542703"/>
            <a:ext cx="0" cy="684455"/>
          </a:xfrm>
          <a:prstGeom prst="line">
            <a:avLst/>
          </a:prstGeom>
          <a:ln cap="flat" w="19050">
            <a:solidFill>
              <a:srgbClr val="004E35"/>
            </a:solidFill>
            <a:prstDash val="solid"/>
            <a:headEnd type="arrow" len="sm" w="med"/>
            <a:tailEnd type="none" len="sm" w="sm"/>
          </a:ln>
        </p:spPr>
      </p:sp>
      <p:sp>
        <p:nvSpPr>
          <p:cNvPr name="AutoShape 96" id="96"/>
          <p:cNvSpPr/>
          <p:nvPr/>
        </p:nvSpPr>
        <p:spPr>
          <a:xfrm flipV="true">
            <a:off x="17106334" y="3542703"/>
            <a:ext cx="0" cy="684455"/>
          </a:xfrm>
          <a:prstGeom prst="line">
            <a:avLst/>
          </a:prstGeom>
          <a:ln cap="flat" w="19050">
            <a:solidFill>
              <a:srgbClr val="004E35"/>
            </a:solidFill>
            <a:prstDash val="solid"/>
            <a:headEnd type="arrow" len="sm" w="med"/>
            <a:tailEnd type="none" len="sm" w="sm"/>
          </a:ln>
        </p:spPr>
      </p:sp>
      <p:sp>
        <p:nvSpPr>
          <p:cNvPr name="AutoShape 97" id="97"/>
          <p:cNvSpPr/>
          <p:nvPr/>
        </p:nvSpPr>
        <p:spPr>
          <a:xfrm flipV="true">
            <a:off x="4796759" y="4997210"/>
            <a:ext cx="0" cy="345445"/>
          </a:xfrm>
          <a:prstGeom prst="line">
            <a:avLst/>
          </a:prstGeom>
          <a:ln cap="flat" w="19050">
            <a:solidFill>
              <a:srgbClr val="004E35">
                <a:alpha val="49804"/>
              </a:srgbClr>
            </a:solidFill>
            <a:prstDash val="sysDash"/>
            <a:headEnd type="arrow" len="sm" w="med"/>
            <a:tailEnd type="none" len="sm" w="sm"/>
          </a:ln>
        </p:spPr>
      </p:sp>
      <p:sp>
        <p:nvSpPr>
          <p:cNvPr name="AutoShape 98" id="98"/>
          <p:cNvSpPr/>
          <p:nvPr/>
        </p:nvSpPr>
        <p:spPr>
          <a:xfrm flipV="true">
            <a:off x="4796759" y="6547022"/>
            <a:ext cx="0" cy="342900"/>
          </a:xfrm>
          <a:prstGeom prst="line">
            <a:avLst/>
          </a:prstGeom>
          <a:ln cap="flat" w="19050">
            <a:solidFill>
              <a:srgbClr val="004E35">
                <a:alpha val="49804"/>
              </a:srgbClr>
            </a:solidFill>
            <a:prstDash val="sysDash"/>
            <a:headEnd type="arrow" len="sm" w="med"/>
            <a:tailEnd type="none" len="sm" w="sm"/>
          </a:ln>
        </p:spPr>
      </p:sp>
      <p:sp>
        <p:nvSpPr>
          <p:cNvPr name="AutoShape 99" id="99"/>
          <p:cNvSpPr/>
          <p:nvPr/>
        </p:nvSpPr>
        <p:spPr>
          <a:xfrm flipV="true">
            <a:off x="7760029" y="4997210"/>
            <a:ext cx="0" cy="251092"/>
          </a:xfrm>
          <a:prstGeom prst="line">
            <a:avLst/>
          </a:prstGeom>
          <a:ln cap="flat" w="19050">
            <a:solidFill>
              <a:srgbClr val="004E35">
                <a:alpha val="49804"/>
              </a:srgbClr>
            </a:solidFill>
            <a:prstDash val="sysDash"/>
            <a:headEnd type="arrow" len="sm" w="med"/>
            <a:tailEnd type="none" len="sm" w="sm"/>
          </a:ln>
        </p:spPr>
      </p:sp>
      <p:sp>
        <p:nvSpPr>
          <p:cNvPr name="AutoShape 100" id="100"/>
          <p:cNvSpPr/>
          <p:nvPr/>
        </p:nvSpPr>
        <p:spPr>
          <a:xfrm flipV="true">
            <a:off x="7760029" y="6087811"/>
            <a:ext cx="0" cy="247650"/>
          </a:xfrm>
          <a:prstGeom prst="line">
            <a:avLst/>
          </a:prstGeom>
          <a:ln cap="flat" w="19050">
            <a:solidFill>
              <a:srgbClr val="004E35">
                <a:alpha val="49804"/>
              </a:srgbClr>
            </a:solidFill>
            <a:prstDash val="sysDash"/>
            <a:headEnd type="arrow" len="sm" w="med"/>
            <a:tailEnd type="none" len="sm" w="sm"/>
          </a:ln>
        </p:spPr>
      </p:sp>
      <p:sp>
        <p:nvSpPr>
          <p:cNvPr name="AutoShape 101" id="101"/>
          <p:cNvSpPr/>
          <p:nvPr/>
        </p:nvSpPr>
        <p:spPr>
          <a:xfrm flipV="true">
            <a:off x="7760029" y="7301703"/>
            <a:ext cx="0" cy="247650"/>
          </a:xfrm>
          <a:prstGeom prst="line">
            <a:avLst/>
          </a:prstGeom>
          <a:ln cap="flat" w="19050">
            <a:solidFill>
              <a:srgbClr val="004E35">
                <a:alpha val="49804"/>
              </a:srgbClr>
            </a:solidFill>
            <a:prstDash val="sysDash"/>
            <a:headEnd type="arrow" len="sm" w="med"/>
            <a:tailEnd type="none" len="sm" w="sm"/>
          </a:ln>
        </p:spPr>
      </p:sp>
      <p:sp>
        <p:nvSpPr>
          <p:cNvPr name="AutoShape 102" id="102"/>
          <p:cNvSpPr/>
          <p:nvPr/>
        </p:nvSpPr>
        <p:spPr>
          <a:xfrm flipH="true" flipV="true">
            <a:off x="10679557" y="4997210"/>
            <a:ext cx="0" cy="231291"/>
          </a:xfrm>
          <a:prstGeom prst="line">
            <a:avLst/>
          </a:prstGeom>
          <a:ln cap="flat" w="19050">
            <a:solidFill>
              <a:srgbClr val="004E35">
                <a:alpha val="49804"/>
              </a:srgbClr>
            </a:solidFill>
            <a:prstDash val="sysDash"/>
            <a:headEnd type="arrow" len="sm" w="med"/>
            <a:tailEnd type="none" len="sm" w="sm"/>
          </a:ln>
        </p:spPr>
      </p:sp>
      <p:sp>
        <p:nvSpPr>
          <p:cNvPr name="AutoShape 103" id="103"/>
          <p:cNvSpPr/>
          <p:nvPr/>
        </p:nvSpPr>
        <p:spPr>
          <a:xfrm flipV="true">
            <a:off x="10679557" y="6194743"/>
            <a:ext cx="0" cy="238778"/>
          </a:xfrm>
          <a:prstGeom prst="line">
            <a:avLst/>
          </a:prstGeom>
          <a:ln cap="flat" w="19050">
            <a:solidFill>
              <a:srgbClr val="004E35">
                <a:alpha val="49804"/>
              </a:srgbClr>
            </a:solidFill>
            <a:prstDash val="sysDash"/>
            <a:headEnd type="arrow" len="sm" w="med"/>
            <a:tailEnd type="none" len="sm" w="sm"/>
          </a:ln>
        </p:spPr>
      </p:sp>
      <p:sp>
        <p:nvSpPr>
          <p:cNvPr name="AutoShape 104" id="104"/>
          <p:cNvSpPr/>
          <p:nvPr/>
        </p:nvSpPr>
        <p:spPr>
          <a:xfrm flipV="true">
            <a:off x="10670156" y="7273030"/>
            <a:ext cx="9401" cy="228600"/>
          </a:xfrm>
          <a:prstGeom prst="line">
            <a:avLst/>
          </a:prstGeom>
          <a:ln cap="flat" w="19050">
            <a:solidFill>
              <a:srgbClr val="004E35">
                <a:alpha val="49804"/>
              </a:srgbClr>
            </a:solidFill>
            <a:prstDash val="sysDash"/>
            <a:headEnd type="arrow" len="sm" w="med"/>
            <a:tailEnd type="none" len="sm" w="sm"/>
          </a:ln>
        </p:spPr>
      </p:sp>
      <p:sp>
        <p:nvSpPr>
          <p:cNvPr name="AutoShape 105" id="105"/>
          <p:cNvSpPr/>
          <p:nvPr/>
        </p:nvSpPr>
        <p:spPr>
          <a:xfrm flipV="true">
            <a:off x="13585925" y="4997210"/>
            <a:ext cx="0" cy="235035"/>
          </a:xfrm>
          <a:prstGeom prst="line">
            <a:avLst/>
          </a:prstGeom>
          <a:ln cap="flat" w="19050">
            <a:solidFill>
              <a:srgbClr val="004E35">
                <a:alpha val="49804"/>
              </a:srgbClr>
            </a:solidFill>
            <a:prstDash val="sysDash"/>
            <a:headEnd type="arrow" len="sm" w="med"/>
            <a:tailEnd type="none" len="sm" w="sm"/>
          </a:ln>
        </p:spPr>
      </p:sp>
      <p:sp>
        <p:nvSpPr>
          <p:cNvPr name="AutoShape 106" id="106"/>
          <p:cNvSpPr/>
          <p:nvPr/>
        </p:nvSpPr>
        <p:spPr>
          <a:xfrm flipV="true">
            <a:off x="16473560" y="4997210"/>
            <a:ext cx="0" cy="251092"/>
          </a:xfrm>
          <a:prstGeom prst="line">
            <a:avLst/>
          </a:prstGeom>
          <a:ln cap="flat" w="19050">
            <a:solidFill>
              <a:srgbClr val="004E35">
                <a:alpha val="49804"/>
              </a:srgbClr>
            </a:solidFill>
            <a:prstDash val="sysDash"/>
            <a:headEnd type="arrow" len="sm" w="med"/>
            <a:tailEnd type="none" len="sm" w="sm"/>
          </a:ln>
        </p:spPr>
      </p:sp>
      <p:sp>
        <p:nvSpPr>
          <p:cNvPr name="AutoShape 107" id="107"/>
          <p:cNvSpPr/>
          <p:nvPr/>
        </p:nvSpPr>
        <p:spPr>
          <a:xfrm flipV="true">
            <a:off x="13580284" y="6071754"/>
            <a:ext cx="5641" cy="238125"/>
          </a:xfrm>
          <a:prstGeom prst="line">
            <a:avLst/>
          </a:prstGeom>
          <a:ln cap="flat" w="19050">
            <a:solidFill>
              <a:srgbClr val="004E35">
                <a:alpha val="49804"/>
              </a:srgbClr>
            </a:solidFill>
            <a:prstDash val="sysDash"/>
            <a:headEnd type="arrow" len="sm" w="med"/>
            <a:tailEnd type="none" len="sm" w="sm"/>
          </a:ln>
        </p:spPr>
      </p:sp>
      <p:sp>
        <p:nvSpPr>
          <p:cNvPr name="AutoShape 108" id="108"/>
          <p:cNvSpPr/>
          <p:nvPr/>
        </p:nvSpPr>
        <p:spPr>
          <a:xfrm flipV="true">
            <a:off x="16473560" y="6087811"/>
            <a:ext cx="0" cy="296680"/>
          </a:xfrm>
          <a:prstGeom prst="line">
            <a:avLst/>
          </a:prstGeom>
          <a:ln cap="flat" w="19050">
            <a:solidFill>
              <a:srgbClr val="004E35">
                <a:alpha val="49804"/>
              </a:srgbClr>
            </a:solidFill>
            <a:prstDash val="sysDash"/>
            <a:headEnd type="arrow" len="sm" w="med"/>
            <a:tailEnd type="none" len="sm" w="sm"/>
          </a:ln>
        </p:spPr>
      </p:sp>
      <p:sp>
        <p:nvSpPr>
          <p:cNvPr name="AutoShape 109" id="109"/>
          <p:cNvSpPr/>
          <p:nvPr/>
        </p:nvSpPr>
        <p:spPr>
          <a:xfrm flipH="true" flipV="true">
            <a:off x="13580284" y="7276120"/>
            <a:ext cx="5641" cy="238125"/>
          </a:xfrm>
          <a:prstGeom prst="line">
            <a:avLst/>
          </a:prstGeom>
          <a:ln cap="flat" w="19050">
            <a:solidFill>
              <a:srgbClr val="004E35">
                <a:alpha val="49804"/>
              </a:srgbClr>
            </a:solidFill>
            <a:prstDash val="sysDash"/>
            <a:headEnd type="arrow" len="sm" w="med"/>
            <a:tailEnd type="none" len="sm" w="sm"/>
          </a:ln>
        </p:spPr>
      </p:sp>
      <p:sp>
        <p:nvSpPr>
          <p:cNvPr name="AutoShape 110" id="110"/>
          <p:cNvSpPr/>
          <p:nvPr/>
        </p:nvSpPr>
        <p:spPr>
          <a:xfrm flipV="true">
            <a:off x="16473560" y="7350732"/>
            <a:ext cx="0" cy="296680"/>
          </a:xfrm>
          <a:prstGeom prst="line">
            <a:avLst/>
          </a:prstGeom>
          <a:ln cap="flat" w="19050">
            <a:solidFill>
              <a:srgbClr val="004E35">
                <a:alpha val="49804"/>
              </a:srgbClr>
            </a:solidFill>
            <a:prstDash val="sysDash"/>
            <a:headEnd type="arrow" len="sm" w="med"/>
            <a:tailEnd type="none" len="sm" w="sm"/>
          </a:ln>
        </p:spPr>
      </p:sp>
      <p:sp>
        <p:nvSpPr>
          <p:cNvPr name="AutoShape 111" id="111"/>
          <p:cNvSpPr/>
          <p:nvPr/>
        </p:nvSpPr>
        <p:spPr>
          <a:xfrm flipV="true">
            <a:off x="7760029" y="3542703"/>
            <a:ext cx="0" cy="684455"/>
          </a:xfrm>
          <a:prstGeom prst="line">
            <a:avLst/>
          </a:prstGeom>
          <a:ln cap="flat" w="19050">
            <a:solidFill>
              <a:srgbClr val="004E35"/>
            </a:solidFill>
            <a:prstDash val="solid"/>
            <a:headEnd type="arrow" len="sm" w="med"/>
            <a:tailEnd type="none" len="sm" w="sm"/>
          </a:ln>
        </p:spPr>
      </p:sp>
      <p:grpSp>
        <p:nvGrpSpPr>
          <p:cNvPr name="Group 112" id="112"/>
          <p:cNvGrpSpPr/>
          <p:nvPr/>
        </p:nvGrpSpPr>
        <p:grpSpPr>
          <a:xfrm rot="0">
            <a:off x="407423" y="8598119"/>
            <a:ext cx="2595360" cy="839509"/>
            <a:chOff x="0" y="0"/>
            <a:chExt cx="699974" cy="226417"/>
          </a:xfrm>
        </p:grpSpPr>
        <p:sp>
          <p:nvSpPr>
            <p:cNvPr name="Freeform 113" id="113"/>
            <p:cNvSpPr/>
            <p:nvPr/>
          </p:nvSpPr>
          <p:spPr>
            <a:xfrm flipH="false" flipV="false" rot="0">
              <a:off x="0" y="0"/>
              <a:ext cx="699974" cy="226417"/>
            </a:xfrm>
            <a:custGeom>
              <a:avLst/>
              <a:gdLst/>
              <a:ahLst/>
              <a:cxnLst/>
              <a:rect r="r" b="b" t="t" l="l"/>
              <a:pathLst>
                <a:path h="226417" w="699974">
                  <a:moveTo>
                    <a:pt x="44745" y="0"/>
                  </a:moveTo>
                  <a:lnTo>
                    <a:pt x="655229" y="0"/>
                  </a:lnTo>
                  <a:cubicBezTo>
                    <a:pt x="679941" y="0"/>
                    <a:pt x="699974" y="20033"/>
                    <a:pt x="699974" y="44745"/>
                  </a:cubicBezTo>
                  <a:lnTo>
                    <a:pt x="699974" y="181673"/>
                  </a:lnTo>
                  <a:cubicBezTo>
                    <a:pt x="699974" y="206385"/>
                    <a:pt x="679941" y="226417"/>
                    <a:pt x="655229" y="226417"/>
                  </a:cubicBezTo>
                  <a:lnTo>
                    <a:pt x="44745" y="226417"/>
                  </a:lnTo>
                  <a:cubicBezTo>
                    <a:pt x="20033" y="226417"/>
                    <a:pt x="0" y="206385"/>
                    <a:pt x="0" y="181673"/>
                  </a:cubicBezTo>
                  <a:lnTo>
                    <a:pt x="0" y="44745"/>
                  </a:lnTo>
                  <a:cubicBezTo>
                    <a:pt x="0" y="20033"/>
                    <a:pt x="20033" y="0"/>
                    <a:pt x="44745" y="0"/>
                  </a:cubicBezTo>
                  <a:close/>
                </a:path>
              </a:pathLst>
            </a:custGeom>
            <a:solidFill>
              <a:srgbClr val="E1E7FF"/>
            </a:solidFill>
          </p:spPr>
        </p:sp>
        <p:sp>
          <p:nvSpPr>
            <p:cNvPr name="TextBox 114" id="114"/>
            <p:cNvSpPr txBox="true"/>
            <p:nvPr/>
          </p:nvSpPr>
          <p:spPr>
            <a:xfrm>
              <a:off x="0" y="-9525"/>
              <a:ext cx="699974" cy="235942"/>
            </a:xfrm>
            <a:prstGeom prst="rect">
              <a:avLst/>
            </a:prstGeom>
          </p:spPr>
          <p:txBody>
            <a:bodyPr anchor="ctr" rtlCol="false" tIns="127000" lIns="127000" bIns="127000" rIns="127000"/>
            <a:lstStyle/>
            <a:p>
              <a:pPr algn="ctr">
                <a:lnSpc>
                  <a:spcPts val="1919"/>
                </a:lnSpc>
              </a:pPr>
              <a:r>
                <a:rPr lang="en-US" sz="1599">
                  <a:solidFill>
                    <a:srgbClr val="004E35"/>
                  </a:solidFill>
                  <a:latin typeface="DM Sans Bold"/>
                  <a:ea typeface="DM Sans Bold"/>
                  <a:cs typeface="DM Sans Bold"/>
                  <a:sym typeface="DM Sans Bold"/>
                </a:rPr>
                <a:t>1.4 Develop prediction models and algorithms</a:t>
              </a:r>
            </a:p>
          </p:txBody>
        </p:sp>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CFEFF"/>
        </a:solidFill>
      </p:bgPr>
    </p:bg>
    <p:spTree>
      <p:nvGrpSpPr>
        <p:cNvPr id="1" name=""/>
        <p:cNvGrpSpPr/>
        <p:nvPr/>
      </p:nvGrpSpPr>
      <p:grpSpPr>
        <a:xfrm>
          <a:off x="0" y="0"/>
          <a:ext cx="0" cy="0"/>
          <a:chOff x="0" y="0"/>
          <a:chExt cx="0" cy="0"/>
        </a:xfrm>
      </p:grpSpPr>
      <p:sp>
        <p:nvSpPr>
          <p:cNvPr name="Freeform 2" id="2"/>
          <p:cNvSpPr/>
          <p:nvPr/>
        </p:nvSpPr>
        <p:spPr>
          <a:xfrm flipH="false" flipV="false" rot="-2561783">
            <a:off x="-2150393" y="-1597808"/>
            <a:ext cx="6000674" cy="4342306"/>
          </a:xfrm>
          <a:custGeom>
            <a:avLst/>
            <a:gdLst/>
            <a:ahLst/>
            <a:cxnLst/>
            <a:rect r="r" b="b" t="t" l="l"/>
            <a:pathLst>
              <a:path h="4342306" w="6000674">
                <a:moveTo>
                  <a:pt x="0" y="0"/>
                </a:moveTo>
                <a:lnTo>
                  <a:pt x="6000674" y="0"/>
                </a:lnTo>
                <a:lnTo>
                  <a:pt x="6000674" y="4342306"/>
                </a:lnTo>
                <a:lnTo>
                  <a:pt x="0" y="434230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7616117">
            <a:off x="14754144" y="7087147"/>
            <a:ext cx="6000674" cy="4342306"/>
          </a:xfrm>
          <a:custGeom>
            <a:avLst/>
            <a:gdLst/>
            <a:ahLst/>
            <a:cxnLst/>
            <a:rect r="r" b="b" t="t" l="l"/>
            <a:pathLst>
              <a:path h="4342306" w="6000674">
                <a:moveTo>
                  <a:pt x="0" y="0"/>
                </a:moveTo>
                <a:lnTo>
                  <a:pt x="6000675" y="0"/>
                </a:lnTo>
                <a:lnTo>
                  <a:pt x="6000675" y="4342306"/>
                </a:lnTo>
                <a:lnTo>
                  <a:pt x="0" y="434230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5666778" y="8176857"/>
            <a:ext cx="3185043" cy="2593535"/>
          </a:xfrm>
          <a:custGeom>
            <a:avLst/>
            <a:gdLst/>
            <a:ahLst/>
            <a:cxnLst/>
            <a:rect r="r" b="b" t="t" l="l"/>
            <a:pathLst>
              <a:path h="2593535" w="3185043">
                <a:moveTo>
                  <a:pt x="0" y="0"/>
                </a:moveTo>
                <a:lnTo>
                  <a:pt x="3185044" y="0"/>
                </a:lnTo>
                <a:lnTo>
                  <a:pt x="3185044" y="2593536"/>
                </a:lnTo>
                <a:lnTo>
                  <a:pt x="0" y="2593536"/>
                </a:lnTo>
                <a:lnTo>
                  <a:pt x="0" y="0"/>
                </a:lnTo>
                <a:close/>
              </a:path>
            </a:pathLst>
          </a:custGeom>
          <a:blipFill>
            <a:blip r:embed="rId4"/>
            <a:stretch>
              <a:fillRect l="0" t="0" r="0" b="0"/>
            </a:stretch>
          </a:blipFill>
        </p:spPr>
      </p:sp>
      <p:sp>
        <p:nvSpPr>
          <p:cNvPr name="TextBox 5" id="5"/>
          <p:cNvSpPr txBox="true"/>
          <p:nvPr/>
        </p:nvSpPr>
        <p:spPr>
          <a:xfrm rot="0">
            <a:off x="1028700" y="2781358"/>
            <a:ext cx="16725781" cy="5971540"/>
          </a:xfrm>
          <a:prstGeom prst="rect">
            <a:avLst/>
          </a:prstGeom>
        </p:spPr>
        <p:txBody>
          <a:bodyPr anchor="t" rtlCol="false" tIns="0" lIns="0" bIns="0" rIns="0">
            <a:spAutoFit/>
          </a:bodyPr>
          <a:lstStyle/>
          <a:p>
            <a:pPr algn="just" marL="734058" indent="-367029" lvl="1">
              <a:lnSpc>
                <a:spcPts val="4759"/>
              </a:lnSpc>
              <a:buFont typeface="Arial"/>
              <a:buChar char="•"/>
            </a:pPr>
            <a:r>
              <a:rPr lang="en-US" sz="3399" spc="13">
                <a:solidFill>
                  <a:srgbClr val="3275C5"/>
                </a:solidFill>
                <a:latin typeface="Source Sans Pro"/>
                <a:ea typeface="Source Sans Pro"/>
                <a:cs typeface="Source Sans Pro"/>
                <a:sym typeface="Source Sans Pro"/>
              </a:rPr>
              <a:t>How can we develop advanced mobility solutions that enhance independence for individuals with lower body disabilities, addressing their unique challenges?</a:t>
            </a:r>
          </a:p>
          <a:p>
            <a:pPr algn="just">
              <a:lnSpc>
                <a:spcPts val="4759"/>
              </a:lnSpc>
            </a:pPr>
          </a:p>
          <a:p>
            <a:pPr algn="just" marL="734058" indent="-367029" lvl="1">
              <a:lnSpc>
                <a:spcPts val="4759"/>
              </a:lnSpc>
              <a:buFont typeface="Arial"/>
              <a:buChar char="•"/>
            </a:pPr>
            <a:r>
              <a:rPr lang="en-US" sz="3399" spc="13">
                <a:solidFill>
                  <a:srgbClr val="3275C5"/>
                </a:solidFill>
                <a:latin typeface="Source Sans Pro"/>
                <a:ea typeface="Source Sans Pro"/>
                <a:cs typeface="Source Sans Pro"/>
                <a:sym typeface="Source Sans Pro"/>
              </a:rPr>
              <a:t>What innovative technologies can be integrated to improve safety, communication, and care for hearing-impaired users, considering their specific needs?</a:t>
            </a:r>
          </a:p>
          <a:p>
            <a:pPr algn="just">
              <a:lnSpc>
                <a:spcPts val="4759"/>
              </a:lnSpc>
            </a:pPr>
          </a:p>
          <a:p>
            <a:pPr algn="just" marL="734058" indent="-367029" lvl="1">
              <a:lnSpc>
                <a:spcPts val="4759"/>
              </a:lnSpc>
              <a:buFont typeface="Arial"/>
              <a:buChar char="•"/>
            </a:pPr>
            <a:r>
              <a:rPr lang="en-US" sz="3399" spc="13">
                <a:solidFill>
                  <a:srgbClr val="3275C5"/>
                </a:solidFill>
                <a:latin typeface="Source Sans Pro"/>
                <a:ea typeface="Source Sans Pro"/>
                <a:cs typeface="Source Sans Pro"/>
                <a:sym typeface="Source Sans Pro"/>
              </a:rPr>
              <a:t>How can we create comprehensive systems that not only reduce caregiver burden but also provide personalized health monitoring and support for individuals with disabilities?</a:t>
            </a:r>
          </a:p>
          <a:p>
            <a:pPr algn="just">
              <a:lnSpc>
                <a:spcPts val="4759"/>
              </a:lnSpc>
            </a:pPr>
          </a:p>
        </p:txBody>
      </p:sp>
      <p:sp>
        <p:nvSpPr>
          <p:cNvPr name="TextBox 6" id="6"/>
          <p:cNvSpPr txBox="true"/>
          <p:nvPr/>
        </p:nvSpPr>
        <p:spPr>
          <a:xfrm rot="0">
            <a:off x="3772198" y="401895"/>
            <a:ext cx="10743605" cy="1566544"/>
          </a:xfrm>
          <a:prstGeom prst="rect">
            <a:avLst/>
          </a:prstGeom>
        </p:spPr>
        <p:txBody>
          <a:bodyPr anchor="t" rtlCol="false" tIns="0" lIns="0" bIns="0" rIns="0">
            <a:spAutoFit/>
          </a:bodyPr>
          <a:lstStyle/>
          <a:p>
            <a:pPr algn="ctr">
              <a:lnSpc>
                <a:spcPts val="12880"/>
              </a:lnSpc>
            </a:pPr>
            <a:r>
              <a:rPr lang="en-US" sz="9200">
                <a:solidFill>
                  <a:srgbClr val="075278"/>
                </a:solidFill>
                <a:latin typeface="Canva Sans Bold"/>
                <a:ea typeface="Canva Sans Bold"/>
                <a:cs typeface="Canva Sans Bold"/>
                <a:sym typeface="Canva Sans Bold"/>
              </a:rPr>
              <a:t>Research Question</a:t>
            </a:r>
          </a:p>
        </p:txBody>
      </p:sp>
    </p:spTree>
  </p:cSld>
  <p:clrMapOvr>
    <a:masterClrMapping/>
  </p:clrMapOvr>
</p:sld>
</file>

<file path=ppt/slides/slide40.xml><?xml version="1.0" encoding="utf-8"?>
<p:sld xmlns:p="http://schemas.openxmlformats.org/presentationml/2006/main" xmlns:a="http://schemas.openxmlformats.org/drawingml/2006/main" xmlns:r="http://schemas.openxmlformats.org/officeDocument/2006/relationships">
  <p:cSld>
    <p:bg>
      <p:bgPr>
        <a:solidFill>
          <a:srgbClr val="FCFEFF"/>
        </a:solidFill>
      </p:bgPr>
    </p:bg>
    <p:spTree>
      <p:nvGrpSpPr>
        <p:cNvPr id="1" name=""/>
        <p:cNvGrpSpPr/>
        <p:nvPr/>
      </p:nvGrpSpPr>
      <p:grpSpPr>
        <a:xfrm>
          <a:off x="0" y="0"/>
          <a:ext cx="0" cy="0"/>
          <a:chOff x="0" y="0"/>
          <a:chExt cx="0" cy="0"/>
        </a:xfrm>
      </p:grpSpPr>
      <p:grpSp>
        <p:nvGrpSpPr>
          <p:cNvPr name="Group 2" id="2"/>
          <p:cNvGrpSpPr/>
          <p:nvPr/>
        </p:nvGrpSpPr>
        <p:grpSpPr>
          <a:xfrm rot="0">
            <a:off x="-4006574" y="-369454"/>
            <a:ext cx="7009358" cy="1159703"/>
            <a:chOff x="0" y="0"/>
            <a:chExt cx="1250766" cy="206940"/>
          </a:xfrm>
        </p:grpSpPr>
        <p:sp>
          <p:nvSpPr>
            <p:cNvPr name="Freeform 3" id="3"/>
            <p:cNvSpPr/>
            <p:nvPr/>
          </p:nvSpPr>
          <p:spPr>
            <a:xfrm flipH="false" flipV="false" rot="0">
              <a:off x="11494" y="0"/>
              <a:ext cx="1227777" cy="206940"/>
            </a:xfrm>
            <a:custGeom>
              <a:avLst/>
              <a:gdLst/>
              <a:ahLst/>
              <a:cxnLst/>
              <a:rect r="r" b="b" t="t" l="l"/>
              <a:pathLst>
                <a:path h="206940" w="1227777">
                  <a:moveTo>
                    <a:pt x="212692" y="0"/>
                  </a:moveTo>
                  <a:lnTo>
                    <a:pt x="1218286" y="0"/>
                  </a:lnTo>
                  <a:cubicBezTo>
                    <a:pt x="1221833" y="0"/>
                    <a:pt x="1225033" y="2128"/>
                    <a:pt x="1226405" y="5398"/>
                  </a:cubicBezTo>
                  <a:cubicBezTo>
                    <a:pt x="1227778" y="8669"/>
                    <a:pt x="1227054" y="12443"/>
                    <a:pt x="1224569" y="14974"/>
                  </a:cubicBezTo>
                  <a:lnTo>
                    <a:pt x="1050775" y="191966"/>
                  </a:lnTo>
                  <a:cubicBezTo>
                    <a:pt x="1041370" y="201544"/>
                    <a:pt x="1028510" y="206940"/>
                    <a:pt x="1015086" y="206940"/>
                  </a:cubicBezTo>
                  <a:lnTo>
                    <a:pt x="9492" y="206940"/>
                  </a:lnTo>
                  <a:cubicBezTo>
                    <a:pt x="5945" y="206940"/>
                    <a:pt x="2745" y="204812"/>
                    <a:pt x="1373" y="201542"/>
                  </a:cubicBezTo>
                  <a:cubicBezTo>
                    <a:pt x="0" y="198271"/>
                    <a:pt x="724" y="194497"/>
                    <a:pt x="3209" y="191966"/>
                  </a:cubicBezTo>
                  <a:lnTo>
                    <a:pt x="177003" y="14974"/>
                  </a:lnTo>
                  <a:cubicBezTo>
                    <a:pt x="186408" y="5396"/>
                    <a:pt x="199268" y="0"/>
                    <a:pt x="212692" y="0"/>
                  </a:cubicBezTo>
                  <a:close/>
                </a:path>
              </a:pathLst>
            </a:custGeom>
            <a:solidFill>
              <a:srgbClr val="3275C5"/>
            </a:solidFill>
          </p:spPr>
        </p:sp>
        <p:sp>
          <p:nvSpPr>
            <p:cNvPr name="TextBox 4" id="4"/>
            <p:cNvSpPr txBox="true"/>
            <p:nvPr/>
          </p:nvSpPr>
          <p:spPr>
            <a:xfrm>
              <a:off x="101600" y="19050"/>
              <a:ext cx="1047566" cy="187890"/>
            </a:xfrm>
            <a:prstGeom prst="rect">
              <a:avLst/>
            </a:prstGeom>
          </p:spPr>
          <p:txBody>
            <a:bodyPr anchor="ctr" rtlCol="false" tIns="83282" lIns="83282" bIns="83282" rIns="83282"/>
            <a:lstStyle/>
            <a:p>
              <a:pPr algn="ctr">
                <a:lnSpc>
                  <a:spcPts val="1993"/>
                </a:lnSpc>
              </a:pPr>
            </a:p>
          </p:txBody>
        </p:sp>
      </p:grpSp>
      <p:grpSp>
        <p:nvGrpSpPr>
          <p:cNvPr name="Group 5" id="5"/>
          <p:cNvGrpSpPr/>
          <p:nvPr/>
        </p:nvGrpSpPr>
        <p:grpSpPr>
          <a:xfrm rot="0">
            <a:off x="-1748459" y="508418"/>
            <a:ext cx="3144637" cy="520282"/>
            <a:chOff x="0" y="0"/>
            <a:chExt cx="1250766" cy="206940"/>
          </a:xfrm>
        </p:grpSpPr>
        <p:sp>
          <p:nvSpPr>
            <p:cNvPr name="Freeform 6" id="6"/>
            <p:cNvSpPr/>
            <p:nvPr/>
          </p:nvSpPr>
          <p:spPr>
            <a:xfrm flipH="false" flipV="false" rot="0">
              <a:off x="13485" y="0"/>
              <a:ext cx="1223797" cy="206940"/>
            </a:xfrm>
            <a:custGeom>
              <a:avLst/>
              <a:gdLst/>
              <a:ahLst/>
              <a:cxnLst/>
              <a:rect r="r" b="b" t="t" l="l"/>
              <a:pathLst>
                <a:path h="206940" w="1223797">
                  <a:moveTo>
                    <a:pt x="214334" y="0"/>
                  </a:moveTo>
                  <a:lnTo>
                    <a:pt x="1212662" y="0"/>
                  </a:lnTo>
                  <a:cubicBezTo>
                    <a:pt x="1216822" y="0"/>
                    <a:pt x="1220577" y="2496"/>
                    <a:pt x="1222187" y="6333"/>
                  </a:cubicBezTo>
                  <a:cubicBezTo>
                    <a:pt x="1223796" y="10170"/>
                    <a:pt x="1222947" y="14598"/>
                    <a:pt x="1220032" y="17567"/>
                  </a:cubicBezTo>
                  <a:lnTo>
                    <a:pt x="1051330" y="189373"/>
                  </a:lnTo>
                  <a:cubicBezTo>
                    <a:pt x="1040297" y="200610"/>
                    <a:pt x="1025210" y="206940"/>
                    <a:pt x="1009462" y="206940"/>
                  </a:cubicBezTo>
                  <a:lnTo>
                    <a:pt x="11134" y="206940"/>
                  </a:lnTo>
                  <a:cubicBezTo>
                    <a:pt x="6974" y="206940"/>
                    <a:pt x="3219" y="204444"/>
                    <a:pt x="1609" y="200607"/>
                  </a:cubicBezTo>
                  <a:cubicBezTo>
                    <a:pt x="0" y="196770"/>
                    <a:pt x="849" y="192342"/>
                    <a:pt x="3764" y="189373"/>
                  </a:cubicBezTo>
                  <a:lnTo>
                    <a:pt x="172466" y="17567"/>
                  </a:lnTo>
                  <a:cubicBezTo>
                    <a:pt x="183499" y="6330"/>
                    <a:pt x="198586" y="0"/>
                    <a:pt x="214334" y="0"/>
                  </a:cubicBezTo>
                  <a:close/>
                </a:path>
              </a:pathLst>
            </a:custGeom>
            <a:solidFill>
              <a:srgbClr val="64CAF4"/>
            </a:solidFill>
          </p:spPr>
        </p:sp>
        <p:sp>
          <p:nvSpPr>
            <p:cNvPr name="TextBox 7" id="7"/>
            <p:cNvSpPr txBox="true"/>
            <p:nvPr/>
          </p:nvSpPr>
          <p:spPr>
            <a:xfrm>
              <a:off x="101600" y="19050"/>
              <a:ext cx="1047566" cy="187890"/>
            </a:xfrm>
            <a:prstGeom prst="rect">
              <a:avLst/>
            </a:prstGeom>
          </p:spPr>
          <p:txBody>
            <a:bodyPr anchor="ctr" rtlCol="false" tIns="83282" lIns="83282" bIns="83282" rIns="83282"/>
            <a:lstStyle/>
            <a:p>
              <a:pPr algn="ctr">
                <a:lnSpc>
                  <a:spcPts val="1993"/>
                </a:lnSpc>
              </a:pPr>
            </a:p>
          </p:txBody>
        </p:sp>
      </p:grpSp>
      <p:grpSp>
        <p:nvGrpSpPr>
          <p:cNvPr name="Group 8" id="8"/>
          <p:cNvGrpSpPr/>
          <p:nvPr/>
        </p:nvGrpSpPr>
        <p:grpSpPr>
          <a:xfrm rot="0">
            <a:off x="14410002" y="-369454"/>
            <a:ext cx="7009358" cy="1138013"/>
            <a:chOff x="0" y="0"/>
            <a:chExt cx="812800" cy="131963"/>
          </a:xfrm>
        </p:grpSpPr>
        <p:sp>
          <p:nvSpPr>
            <p:cNvPr name="Freeform 9" id="9"/>
            <p:cNvSpPr/>
            <p:nvPr/>
          </p:nvSpPr>
          <p:spPr>
            <a:xfrm flipH="false" flipV="false" rot="0">
              <a:off x="14243" y="0"/>
              <a:ext cx="784313" cy="131963"/>
            </a:xfrm>
            <a:custGeom>
              <a:avLst/>
              <a:gdLst/>
              <a:ahLst/>
              <a:cxnLst/>
              <a:rect r="r" b="b" t="t" l="l"/>
              <a:pathLst>
                <a:path h="131963" w="784313">
                  <a:moveTo>
                    <a:pt x="574371" y="0"/>
                  </a:moveTo>
                  <a:lnTo>
                    <a:pt x="6743" y="0"/>
                  </a:lnTo>
                  <a:cubicBezTo>
                    <a:pt x="3990" y="0"/>
                    <a:pt x="1564" y="1811"/>
                    <a:pt x="782" y="4451"/>
                  </a:cubicBezTo>
                  <a:cubicBezTo>
                    <a:pt x="0" y="7091"/>
                    <a:pt x="1048" y="9930"/>
                    <a:pt x="3357" y="11430"/>
                  </a:cubicBezTo>
                  <a:lnTo>
                    <a:pt x="171357" y="120533"/>
                  </a:lnTo>
                  <a:cubicBezTo>
                    <a:pt x="182844" y="127993"/>
                    <a:pt x="196246" y="131963"/>
                    <a:pt x="209943" y="131963"/>
                  </a:cubicBezTo>
                  <a:lnTo>
                    <a:pt x="777571" y="131963"/>
                  </a:lnTo>
                  <a:cubicBezTo>
                    <a:pt x="780324" y="131963"/>
                    <a:pt x="782750" y="130152"/>
                    <a:pt x="783532" y="127512"/>
                  </a:cubicBezTo>
                  <a:cubicBezTo>
                    <a:pt x="784314" y="124873"/>
                    <a:pt x="783266" y="122033"/>
                    <a:pt x="780957" y="120533"/>
                  </a:cubicBezTo>
                  <a:lnTo>
                    <a:pt x="612957" y="11430"/>
                  </a:lnTo>
                  <a:cubicBezTo>
                    <a:pt x="601470" y="3970"/>
                    <a:pt x="588068" y="0"/>
                    <a:pt x="574371" y="0"/>
                  </a:cubicBezTo>
                  <a:close/>
                </a:path>
              </a:pathLst>
            </a:custGeom>
            <a:solidFill>
              <a:srgbClr val="3275C5"/>
            </a:solidFill>
          </p:spPr>
        </p:sp>
        <p:sp>
          <p:nvSpPr>
            <p:cNvPr name="TextBox 10" id="10"/>
            <p:cNvSpPr txBox="true"/>
            <p:nvPr/>
          </p:nvSpPr>
          <p:spPr>
            <a:xfrm>
              <a:off x="101600" y="19050"/>
              <a:ext cx="609600" cy="112913"/>
            </a:xfrm>
            <a:prstGeom prst="rect">
              <a:avLst/>
            </a:prstGeom>
          </p:spPr>
          <p:txBody>
            <a:bodyPr anchor="ctr" rtlCol="false" tIns="83282" lIns="83282" bIns="83282" rIns="83282"/>
            <a:lstStyle/>
            <a:p>
              <a:pPr algn="ctr">
                <a:lnSpc>
                  <a:spcPts val="1993"/>
                </a:lnSpc>
              </a:pPr>
            </a:p>
          </p:txBody>
        </p:sp>
      </p:grpSp>
      <p:grpSp>
        <p:nvGrpSpPr>
          <p:cNvPr name="Group 11" id="11"/>
          <p:cNvGrpSpPr/>
          <p:nvPr/>
        </p:nvGrpSpPr>
        <p:grpSpPr>
          <a:xfrm rot="0">
            <a:off x="16629956" y="508418"/>
            <a:ext cx="3144637" cy="520282"/>
            <a:chOff x="0" y="0"/>
            <a:chExt cx="812800" cy="134478"/>
          </a:xfrm>
        </p:grpSpPr>
        <p:sp>
          <p:nvSpPr>
            <p:cNvPr name="Freeform 12" id="12"/>
            <p:cNvSpPr/>
            <p:nvPr/>
          </p:nvSpPr>
          <p:spPr>
            <a:xfrm flipH="false" flipV="false" rot="0">
              <a:off x="26532" y="0"/>
              <a:ext cx="759735" cy="134478"/>
            </a:xfrm>
            <a:custGeom>
              <a:avLst/>
              <a:gdLst/>
              <a:ahLst/>
              <a:cxnLst/>
              <a:rect r="r" b="b" t="t" l="l"/>
              <a:pathLst>
                <a:path h="134478" w="759735">
                  <a:moveTo>
                    <a:pt x="543677" y="0"/>
                  </a:moveTo>
                  <a:lnTo>
                    <a:pt x="12859" y="0"/>
                  </a:lnTo>
                  <a:cubicBezTo>
                    <a:pt x="7628" y="0"/>
                    <a:pt x="3015" y="3429"/>
                    <a:pt x="1508" y="8438"/>
                  </a:cubicBezTo>
                  <a:cubicBezTo>
                    <a:pt x="0" y="13447"/>
                    <a:pt x="1955" y="18853"/>
                    <a:pt x="6317" y="21740"/>
                  </a:cubicBezTo>
                  <a:lnTo>
                    <a:pt x="143819" y="112739"/>
                  </a:lnTo>
                  <a:cubicBezTo>
                    <a:pt x="165244" y="126918"/>
                    <a:pt x="190367" y="134478"/>
                    <a:pt x="216059" y="134478"/>
                  </a:cubicBezTo>
                  <a:lnTo>
                    <a:pt x="746877" y="134478"/>
                  </a:lnTo>
                  <a:cubicBezTo>
                    <a:pt x="752108" y="134478"/>
                    <a:pt x="756721" y="131049"/>
                    <a:pt x="758228" y="126040"/>
                  </a:cubicBezTo>
                  <a:cubicBezTo>
                    <a:pt x="759736" y="121031"/>
                    <a:pt x="757781" y="115626"/>
                    <a:pt x="753419" y="112739"/>
                  </a:cubicBezTo>
                  <a:lnTo>
                    <a:pt x="615917" y="21740"/>
                  </a:lnTo>
                  <a:cubicBezTo>
                    <a:pt x="594492" y="7561"/>
                    <a:pt x="569369" y="0"/>
                    <a:pt x="543677" y="0"/>
                  </a:cubicBezTo>
                  <a:close/>
                </a:path>
              </a:pathLst>
            </a:custGeom>
            <a:solidFill>
              <a:srgbClr val="64CAF4"/>
            </a:solidFill>
          </p:spPr>
        </p:sp>
        <p:sp>
          <p:nvSpPr>
            <p:cNvPr name="TextBox 13" id="13"/>
            <p:cNvSpPr txBox="true"/>
            <p:nvPr/>
          </p:nvSpPr>
          <p:spPr>
            <a:xfrm>
              <a:off x="101600" y="19050"/>
              <a:ext cx="609600" cy="115428"/>
            </a:xfrm>
            <a:prstGeom prst="rect">
              <a:avLst/>
            </a:prstGeom>
          </p:spPr>
          <p:txBody>
            <a:bodyPr anchor="ctr" rtlCol="false" tIns="83282" lIns="83282" bIns="83282" rIns="83282"/>
            <a:lstStyle/>
            <a:p>
              <a:pPr algn="ctr">
                <a:lnSpc>
                  <a:spcPts val="1993"/>
                </a:lnSpc>
              </a:pPr>
            </a:p>
          </p:txBody>
        </p:sp>
      </p:grpSp>
      <p:grpSp>
        <p:nvGrpSpPr>
          <p:cNvPr name="Group 14" id="14"/>
          <p:cNvGrpSpPr/>
          <p:nvPr/>
        </p:nvGrpSpPr>
        <p:grpSpPr>
          <a:xfrm rot="0">
            <a:off x="13334416" y="1028700"/>
            <a:ext cx="3123466" cy="3123466"/>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38996" t="0" r="-38996" b="0"/>
              </a:stretch>
            </a:blipFill>
          </p:spPr>
        </p:sp>
      </p:grpSp>
      <p:sp>
        <p:nvSpPr>
          <p:cNvPr name="TextBox 16" id="16"/>
          <p:cNvSpPr txBox="true"/>
          <p:nvPr/>
        </p:nvSpPr>
        <p:spPr>
          <a:xfrm rot="0">
            <a:off x="13970572" y="4521532"/>
            <a:ext cx="1851155" cy="389590"/>
          </a:xfrm>
          <a:prstGeom prst="rect">
            <a:avLst/>
          </a:prstGeom>
        </p:spPr>
        <p:txBody>
          <a:bodyPr anchor="t" rtlCol="false" tIns="0" lIns="0" bIns="0" rIns="0">
            <a:spAutoFit/>
          </a:bodyPr>
          <a:lstStyle/>
          <a:p>
            <a:pPr algn="ctr">
              <a:lnSpc>
                <a:spcPts val="3042"/>
              </a:lnSpc>
              <a:spcBef>
                <a:spcPct val="0"/>
              </a:spcBef>
            </a:pPr>
            <a:r>
              <a:rPr lang="en-US" sz="2692">
                <a:solidFill>
                  <a:srgbClr val="000000"/>
                </a:solidFill>
                <a:latin typeface="Assistant Bold"/>
                <a:ea typeface="Assistant Bold"/>
                <a:cs typeface="Assistant Bold"/>
                <a:sym typeface="Assistant Bold"/>
              </a:rPr>
              <a:t>HEART RATE</a:t>
            </a:r>
          </a:p>
        </p:txBody>
      </p:sp>
      <p:grpSp>
        <p:nvGrpSpPr>
          <p:cNvPr name="Group 17" id="17"/>
          <p:cNvGrpSpPr/>
          <p:nvPr/>
        </p:nvGrpSpPr>
        <p:grpSpPr>
          <a:xfrm rot="0">
            <a:off x="13298247" y="5375878"/>
            <a:ext cx="3123466" cy="3123466"/>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3"/>
              <a:stretch>
                <a:fillRect l="-17401" t="0" r="-17401" b="0"/>
              </a:stretch>
            </a:blipFill>
          </p:spPr>
        </p:sp>
      </p:grpSp>
      <p:sp>
        <p:nvSpPr>
          <p:cNvPr name="TextBox 19" id="19"/>
          <p:cNvSpPr txBox="true"/>
          <p:nvPr/>
        </p:nvSpPr>
        <p:spPr>
          <a:xfrm rot="0">
            <a:off x="13360438" y="8868710"/>
            <a:ext cx="3133614" cy="389590"/>
          </a:xfrm>
          <a:prstGeom prst="rect">
            <a:avLst/>
          </a:prstGeom>
        </p:spPr>
        <p:txBody>
          <a:bodyPr anchor="t" rtlCol="false" tIns="0" lIns="0" bIns="0" rIns="0">
            <a:spAutoFit/>
          </a:bodyPr>
          <a:lstStyle/>
          <a:p>
            <a:pPr algn="ctr">
              <a:lnSpc>
                <a:spcPts val="3042"/>
              </a:lnSpc>
              <a:spcBef>
                <a:spcPct val="0"/>
              </a:spcBef>
            </a:pPr>
            <a:r>
              <a:rPr lang="en-US" sz="2692">
                <a:solidFill>
                  <a:srgbClr val="000000"/>
                </a:solidFill>
                <a:latin typeface="Assistant Bold"/>
                <a:ea typeface="Assistant Bold"/>
                <a:cs typeface="Assistant Bold"/>
                <a:sym typeface="Assistant Bold"/>
              </a:rPr>
              <a:t>BODY TEMPERATURE</a:t>
            </a:r>
          </a:p>
        </p:txBody>
      </p:sp>
      <p:grpSp>
        <p:nvGrpSpPr>
          <p:cNvPr name="Group 20" id="20"/>
          <p:cNvGrpSpPr/>
          <p:nvPr/>
        </p:nvGrpSpPr>
        <p:grpSpPr>
          <a:xfrm rot="0">
            <a:off x="8161000" y="1701151"/>
            <a:ext cx="3209971" cy="3209971"/>
            <a:chOff x="0" y="0"/>
            <a:chExt cx="812800" cy="812800"/>
          </a:xfrm>
        </p:grpSpPr>
        <p:sp>
          <p:nvSpPr>
            <p:cNvPr name="Freeform 21" id="2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4"/>
              <a:stretch>
                <a:fillRect l="0" t="0" r="0" b="0"/>
              </a:stretch>
            </a:blipFill>
          </p:spPr>
        </p:sp>
      </p:grpSp>
      <p:sp>
        <p:nvSpPr>
          <p:cNvPr name="TextBox 22" id="22"/>
          <p:cNvSpPr txBox="true"/>
          <p:nvPr/>
        </p:nvSpPr>
        <p:spPr>
          <a:xfrm rot="0">
            <a:off x="8497958" y="1047750"/>
            <a:ext cx="2536054" cy="400908"/>
          </a:xfrm>
          <a:prstGeom prst="rect">
            <a:avLst/>
          </a:prstGeom>
        </p:spPr>
        <p:txBody>
          <a:bodyPr anchor="t" rtlCol="false" tIns="0" lIns="0" bIns="0" rIns="0">
            <a:spAutoFit/>
          </a:bodyPr>
          <a:lstStyle/>
          <a:p>
            <a:pPr algn="ctr">
              <a:lnSpc>
                <a:spcPts val="3126"/>
              </a:lnSpc>
              <a:spcBef>
                <a:spcPct val="0"/>
              </a:spcBef>
            </a:pPr>
            <a:r>
              <a:rPr lang="en-US" sz="2767">
                <a:solidFill>
                  <a:srgbClr val="000000"/>
                </a:solidFill>
                <a:latin typeface="Assistant Bold"/>
                <a:ea typeface="Assistant Bold"/>
                <a:cs typeface="Assistant Bold"/>
                <a:sym typeface="Assistant Bold"/>
              </a:rPr>
              <a:t> OXYGEN LEVELS</a:t>
            </a:r>
          </a:p>
        </p:txBody>
      </p:sp>
      <p:grpSp>
        <p:nvGrpSpPr>
          <p:cNvPr name="Group 23" id="23"/>
          <p:cNvGrpSpPr/>
          <p:nvPr/>
        </p:nvGrpSpPr>
        <p:grpSpPr>
          <a:xfrm rot="0">
            <a:off x="8161000" y="6048329"/>
            <a:ext cx="3209971" cy="3209971"/>
            <a:chOff x="0" y="0"/>
            <a:chExt cx="812800" cy="812800"/>
          </a:xfrm>
        </p:grpSpPr>
        <p:sp>
          <p:nvSpPr>
            <p:cNvPr name="Freeform 24" id="2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5"/>
              <a:stretch>
                <a:fillRect l="-25136" t="0" r="-25136" b="0"/>
              </a:stretch>
            </a:blipFill>
          </p:spPr>
        </p:sp>
      </p:grpSp>
      <p:sp>
        <p:nvSpPr>
          <p:cNvPr name="TextBox 25" id="25"/>
          <p:cNvSpPr txBox="true"/>
          <p:nvPr/>
        </p:nvSpPr>
        <p:spPr>
          <a:xfrm rot="0">
            <a:off x="8321246" y="5394928"/>
            <a:ext cx="2870932" cy="400908"/>
          </a:xfrm>
          <a:prstGeom prst="rect">
            <a:avLst/>
          </a:prstGeom>
        </p:spPr>
        <p:txBody>
          <a:bodyPr anchor="t" rtlCol="false" tIns="0" lIns="0" bIns="0" rIns="0">
            <a:spAutoFit/>
          </a:bodyPr>
          <a:lstStyle/>
          <a:p>
            <a:pPr algn="ctr">
              <a:lnSpc>
                <a:spcPts val="3126"/>
              </a:lnSpc>
              <a:spcBef>
                <a:spcPct val="0"/>
              </a:spcBef>
            </a:pPr>
            <a:r>
              <a:rPr lang="en-US" sz="2767">
                <a:solidFill>
                  <a:srgbClr val="000000"/>
                </a:solidFill>
                <a:latin typeface="Assistant Bold"/>
                <a:ea typeface="Assistant Bold"/>
                <a:cs typeface="Assistant Bold"/>
                <a:sym typeface="Assistant Bold"/>
              </a:rPr>
              <a:t>BLOOD  PRESSURE</a:t>
            </a:r>
          </a:p>
        </p:txBody>
      </p:sp>
      <p:sp>
        <p:nvSpPr>
          <p:cNvPr name="TextBox 26" id="26"/>
          <p:cNvSpPr txBox="true"/>
          <p:nvPr/>
        </p:nvSpPr>
        <p:spPr>
          <a:xfrm rot="0">
            <a:off x="1384300" y="3532186"/>
            <a:ext cx="5122944" cy="1190627"/>
          </a:xfrm>
          <a:prstGeom prst="rect">
            <a:avLst/>
          </a:prstGeom>
        </p:spPr>
        <p:txBody>
          <a:bodyPr anchor="t" rtlCol="false" tIns="0" lIns="0" bIns="0" rIns="0">
            <a:spAutoFit/>
          </a:bodyPr>
          <a:lstStyle/>
          <a:p>
            <a:pPr algn="l" marL="0" indent="0" lvl="0">
              <a:lnSpc>
                <a:spcPts val="8925"/>
              </a:lnSpc>
            </a:pPr>
            <a:r>
              <a:rPr lang="en-US" sz="8500">
                <a:solidFill>
                  <a:srgbClr val="000000"/>
                </a:solidFill>
                <a:latin typeface="Dynamo Medium"/>
                <a:ea typeface="Dynamo Medium"/>
                <a:cs typeface="Dynamo Medium"/>
                <a:sym typeface="Dynamo Medium"/>
              </a:rPr>
              <a:t>DATASET</a:t>
            </a:r>
          </a:p>
        </p:txBody>
      </p:sp>
      <p:sp>
        <p:nvSpPr>
          <p:cNvPr name="AutoShape 27" id="27"/>
          <p:cNvSpPr/>
          <p:nvPr/>
        </p:nvSpPr>
        <p:spPr>
          <a:xfrm>
            <a:off x="1384300" y="5513389"/>
            <a:ext cx="5122944" cy="0"/>
          </a:xfrm>
          <a:prstGeom prst="line">
            <a:avLst/>
          </a:prstGeom>
          <a:ln cap="flat" w="38100">
            <a:solidFill>
              <a:srgbClr val="3275C5"/>
            </a:solidFill>
            <a:prstDash val="solid"/>
            <a:headEnd type="none" len="sm" w="sm"/>
            <a:tailEnd type="none" len="sm" w="sm"/>
          </a:ln>
        </p:spPr>
      </p:sp>
      <p:sp>
        <p:nvSpPr>
          <p:cNvPr name="TextBox 28" id="28"/>
          <p:cNvSpPr txBox="true"/>
          <p:nvPr/>
        </p:nvSpPr>
        <p:spPr>
          <a:xfrm rot="0">
            <a:off x="1384300" y="6265864"/>
            <a:ext cx="5122944" cy="850900"/>
          </a:xfrm>
          <a:prstGeom prst="rect">
            <a:avLst/>
          </a:prstGeom>
        </p:spPr>
        <p:txBody>
          <a:bodyPr anchor="t" rtlCol="false" tIns="0" lIns="0" bIns="0" rIns="0">
            <a:spAutoFit/>
          </a:bodyPr>
          <a:lstStyle/>
          <a:p>
            <a:pPr algn="l" marL="0" indent="0" lvl="0">
              <a:lnSpc>
                <a:spcPts val="3499"/>
              </a:lnSpc>
            </a:pPr>
            <a:r>
              <a:rPr lang="en-US" sz="2499">
                <a:solidFill>
                  <a:srgbClr val="000000"/>
                </a:solidFill>
                <a:latin typeface="Assistant Bold"/>
                <a:ea typeface="Assistant Bold"/>
                <a:cs typeface="Assistant Bold"/>
                <a:sym typeface="Assistant Bold"/>
              </a:rPr>
              <a:t>MONITORS THE PATIENT'S VITAL HEALTH PARAMETERS</a:t>
            </a:r>
          </a:p>
        </p:txBody>
      </p:sp>
    </p:spTree>
  </p:cSld>
  <p:clrMapOvr>
    <a:masterClrMapping/>
  </p:clrMapOvr>
</p:sld>
</file>

<file path=ppt/slides/slide41.xml><?xml version="1.0" encoding="utf-8"?>
<p:sld xmlns:p="http://schemas.openxmlformats.org/presentationml/2006/main" xmlns:a="http://schemas.openxmlformats.org/drawingml/2006/main" xmlns:r="http://schemas.openxmlformats.org/officeDocument/2006/relationships">
  <p:cSld>
    <p:bg>
      <p:bgPr>
        <a:solidFill>
          <a:srgbClr val="FCFEFF"/>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5540720" y="2445490"/>
            <a:ext cx="10511830" cy="5620850"/>
          </a:xfrm>
          <a:custGeom>
            <a:avLst/>
            <a:gdLst/>
            <a:ahLst/>
            <a:cxnLst/>
            <a:rect r="r" b="b" t="t" l="l"/>
            <a:pathLst>
              <a:path h="5620850" w="10511830">
                <a:moveTo>
                  <a:pt x="0" y="0"/>
                </a:moveTo>
                <a:lnTo>
                  <a:pt x="10511829" y="0"/>
                </a:lnTo>
                <a:lnTo>
                  <a:pt x="10511829" y="5620850"/>
                </a:lnTo>
                <a:lnTo>
                  <a:pt x="0" y="5620850"/>
                </a:lnTo>
                <a:lnTo>
                  <a:pt x="0" y="0"/>
                </a:lnTo>
                <a:close/>
              </a:path>
            </a:pathLst>
          </a:custGeom>
          <a:blipFill>
            <a:blip r:embed="rId2"/>
            <a:stretch>
              <a:fillRect l="0" t="-15481" r="0" b="0"/>
            </a:stretch>
          </a:blipFill>
        </p:spPr>
      </p:sp>
      <p:grpSp>
        <p:nvGrpSpPr>
          <p:cNvPr name="Group 3" id="3"/>
          <p:cNvGrpSpPr/>
          <p:nvPr/>
        </p:nvGrpSpPr>
        <p:grpSpPr>
          <a:xfrm rot="0">
            <a:off x="2847918" y="327296"/>
            <a:ext cx="17333547" cy="9823288"/>
            <a:chOff x="0" y="0"/>
            <a:chExt cx="23111396" cy="13097718"/>
          </a:xfrm>
        </p:grpSpPr>
        <p:sp>
          <p:nvSpPr>
            <p:cNvPr name="TextBox 4" id="4"/>
            <p:cNvSpPr txBox="true"/>
            <p:nvPr/>
          </p:nvSpPr>
          <p:spPr>
            <a:xfrm rot="0">
              <a:off x="0" y="-152400"/>
              <a:ext cx="23111396" cy="1708067"/>
            </a:xfrm>
            <a:prstGeom prst="rect">
              <a:avLst/>
            </a:prstGeom>
          </p:spPr>
          <p:txBody>
            <a:bodyPr anchor="t" rtlCol="false" tIns="0" lIns="0" bIns="0" rIns="0">
              <a:spAutoFit/>
            </a:bodyPr>
            <a:lstStyle/>
            <a:p>
              <a:pPr algn="l">
                <a:lnSpc>
                  <a:spcPts val="10746"/>
                </a:lnSpc>
              </a:pPr>
              <a:r>
                <a:rPr lang="en-US" sz="7675">
                  <a:solidFill>
                    <a:srgbClr val="56AAF0"/>
                  </a:solidFill>
                  <a:latin typeface="Dynamo Medium"/>
                  <a:ea typeface="Dynamo Medium"/>
                  <a:cs typeface="Dynamo Medium"/>
                  <a:sym typeface="Dynamo Medium"/>
                </a:rPr>
                <a:t>REFERENCE</a:t>
              </a:r>
            </a:p>
          </p:txBody>
        </p:sp>
        <p:sp>
          <p:nvSpPr>
            <p:cNvPr name="TextBox 5" id="5"/>
            <p:cNvSpPr txBox="true"/>
            <p:nvPr/>
          </p:nvSpPr>
          <p:spPr>
            <a:xfrm rot="0">
              <a:off x="0" y="1974963"/>
              <a:ext cx="19849208" cy="11122755"/>
            </a:xfrm>
            <a:prstGeom prst="rect">
              <a:avLst/>
            </a:prstGeom>
          </p:spPr>
          <p:txBody>
            <a:bodyPr anchor="t" rtlCol="false" tIns="0" lIns="0" bIns="0" rIns="0">
              <a:spAutoFit/>
            </a:bodyPr>
            <a:lstStyle/>
            <a:p>
              <a:pPr algn="l" marL="643045" indent="-321522" lvl="1">
                <a:lnSpc>
                  <a:spcPts val="4169"/>
                </a:lnSpc>
                <a:buFont typeface="Arial"/>
                <a:buChar char="•"/>
              </a:pPr>
              <a:r>
                <a:rPr lang="en-US" sz="2978" spc="11">
                  <a:solidFill>
                    <a:srgbClr val="3275C5"/>
                  </a:solidFill>
                  <a:latin typeface="Source Sans Pro"/>
                  <a:ea typeface="Source Sans Pro"/>
                  <a:cs typeface="Source Sans Pro"/>
                  <a:sym typeface="Source Sans Pro"/>
                </a:rPr>
                <a:t>[1] D. S. D. S. Dr.Megha Singh, A Novel Electronic Wheel Chair Design using Artificial, 2024 5th International Conference on Intelligent Communication Technologies and Virtual Mobile Networks (ICICV), 2024.</a:t>
              </a:r>
            </a:p>
            <a:p>
              <a:pPr algn="l">
                <a:lnSpc>
                  <a:spcPts val="4169"/>
                </a:lnSpc>
              </a:pPr>
            </a:p>
            <a:p>
              <a:pPr algn="l" marL="643045" indent="-321522" lvl="1">
                <a:lnSpc>
                  <a:spcPts val="4169"/>
                </a:lnSpc>
                <a:buFont typeface="Arial"/>
                <a:buChar char="•"/>
              </a:pPr>
              <a:r>
                <a:rPr lang="en-US" sz="2978" spc="11">
                  <a:solidFill>
                    <a:srgbClr val="3275C5"/>
                  </a:solidFill>
                  <a:latin typeface="Source Sans Pro"/>
                  <a:ea typeface="Source Sans Pro"/>
                  <a:cs typeface="Source Sans Pro"/>
                  <a:sym typeface="Source Sans Pro"/>
                </a:rPr>
                <a:t>[2] Mr. N.Ram Kumar, HEALTH MONITORING AND ALERTING SMART WHEEL CHAIR FOR PHYSICALLY DISABLED, RAVI KUMAR KANURI,A. PAVAN SADHGUNA,S.AVINASH,P. DIVYA SRI, 2022-2023.</a:t>
              </a:r>
            </a:p>
            <a:p>
              <a:pPr algn="l">
                <a:lnSpc>
                  <a:spcPts val="4169"/>
                </a:lnSpc>
              </a:pPr>
            </a:p>
            <a:p>
              <a:pPr algn="l" marL="643045" indent="-321522" lvl="1">
                <a:lnSpc>
                  <a:spcPts val="4169"/>
                </a:lnSpc>
                <a:buFont typeface="Arial"/>
                <a:buChar char="•"/>
              </a:pPr>
              <a:r>
                <a:rPr lang="en-US" sz="2978" spc="11">
                  <a:solidFill>
                    <a:srgbClr val="3275C5"/>
                  </a:solidFill>
                  <a:latin typeface="Source Sans Pro"/>
                  <a:ea typeface="Source Sans Pro"/>
                  <a:cs typeface="Source Sans Pro"/>
                  <a:sym typeface="Source Sans Pro"/>
                </a:rPr>
                <a:t>[3] D. S. P. Shripad Deshpande, Embedded system design for real-time interaction with smart wheelchair, 2016 Symposium on Colossal Data Analysis and Networking (CDAN), 2016.</a:t>
              </a:r>
            </a:p>
            <a:p>
              <a:pPr algn="l">
                <a:lnSpc>
                  <a:spcPts val="4169"/>
                </a:lnSpc>
              </a:pPr>
            </a:p>
            <a:p>
              <a:pPr algn="l" marL="643045" indent="-321522" lvl="1">
                <a:lnSpc>
                  <a:spcPts val="4169"/>
                </a:lnSpc>
                <a:buFont typeface="Arial"/>
                <a:buChar char="•"/>
              </a:pPr>
              <a:r>
                <a:rPr lang="en-US" sz="2978" spc="11">
                  <a:solidFill>
                    <a:srgbClr val="3275C5"/>
                  </a:solidFill>
                  <a:latin typeface="Source Sans Pro"/>
                  <a:ea typeface="Source Sans Pro"/>
                  <a:cs typeface="Source Sans Pro"/>
                  <a:sym typeface="Source Sans Pro"/>
                </a:rPr>
                <a:t>[4] F. Q. M. A. N. I. S. S. a. F. S. Zuhra Bano, Innovating an IoT-Integrated Wheelchair for Mobility and Health Monitoring in People with Different Abilities, Institute of Biomedical Engineering and Technology, LUMHS, Jamshoro, Pakistan, Published: June 30, 2023.</a:t>
              </a:r>
            </a:p>
            <a:p>
              <a:pPr algn="l">
                <a:lnSpc>
                  <a:spcPts val="4169"/>
                </a:lnSpc>
              </a:pPr>
            </a:p>
          </p:txBody>
        </p:sp>
      </p:grpSp>
    </p:spTree>
  </p:cSld>
  <p:clrMapOvr>
    <a:masterClrMapping/>
  </p:clrMapOvr>
</p:sld>
</file>

<file path=ppt/slides/slide42.xml><?xml version="1.0" encoding="utf-8"?>
<p:sld xmlns:p="http://schemas.openxmlformats.org/presentationml/2006/main" xmlns:a="http://schemas.openxmlformats.org/drawingml/2006/main" xmlns:r="http://schemas.openxmlformats.org/officeDocument/2006/relationships">
  <p:cSld>
    <p:bg>
      <p:bgPr>
        <a:solidFill>
          <a:srgbClr val="FCFEFF"/>
        </a:solidFill>
      </p:bgPr>
    </p:bg>
    <p:spTree>
      <p:nvGrpSpPr>
        <p:cNvPr id="1" name=""/>
        <p:cNvGrpSpPr/>
        <p:nvPr/>
      </p:nvGrpSpPr>
      <p:grpSpPr>
        <a:xfrm>
          <a:off x="0" y="0"/>
          <a:ext cx="0" cy="0"/>
          <a:chOff x="0" y="0"/>
          <a:chExt cx="0" cy="0"/>
        </a:xfrm>
      </p:grpSpPr>
      <p:grpSp>
        <p:nvGrpSpPr>
          <p:cNvPr name="Group 2" id="2"/>
          <p:cNvGrpSpPr/>
          <p:nvPr/>
        </p:nvGrpSpPr>
        <p:grpSpPr>
          <a:xfrm rot="0">
            <a:off x="1269058" y="4792126"/>
            <a:ext cx="7512924" cy="1992473"/>
            <a:chOff x="0" y="0"/>
            <a:chExt cx="10017231" cy="2656631"/>
          </a:xfrm>
        </p:grpSpPr>
        <p:sp>
          <p:nvSpPr>
            <p:cNvPr name="TextBox 3" id="3"/>
            <p:cNvSpPr txBox="true"/>
            <p:nvPr/>
          </p:nvSpPr>
          <p:spPr>
            <a:xfrm rot="0">
              <a:off x="0" y="-152400"/>
              <a:ext cx="10017231" cy="1701911"/>
            </a:xfrm>
            <a:prstGeom prst="rect">
              <a:avLst/>
            </a:prstGeom>
          </p:spPr>
          <p:txBody>
            <a:bodyPr anchor="t" rtlCol="false" tIns="0" lIns="0" bIns="0" rIns="0">
              <a:spAutoFit/>
            </a:bodyPr>
            <a:lstStyle/>
            <a:p>
              <a:pPr algn="l">
                <a:lnSpc>
                  <a:spcPts val="10703"/>
                </a:lnSpc>
              </a:pPr>
              <a:r>
                <a:rPr lang="en-US" sz="7645">
                  <a:solidFill>
                    <a:srgbClr val="075278"/>
                  </a:solidFill>
                  <a:latin typeface="Dynamo Medium"/>
                  <a:ea typeface="Dynamo Medium"/>
                  <a:cs typeface="Dynamo Medium"/>
                  <a:sym typeface="Dynamo Medium"/>
                </a:rPr>
                <a:t>S.N. BENTOTAGE</a:t>
              </a:r>
            </a:p>
          </p:txBody>
        </p:sp>
        <p:sp>
          <p:nvSpPr>
            <p:cNvPr name="TextBox 4" id="4"/>
            <p:cNvSpPr txBox="true"/>
            <p:nvPr/>
          </p:nvSpPr>
          <p:spPr>
            <a:xfrm rot="0">
              <a:off x="0" y="2016897"/>
              <a:ext cx="10017231" cy="639734"/>
            </a:xfrm>
            <a:prstGeom prst="rect">
              <a:avLst/>
            </a:prstGeom>
          </p:spPr>
          <p:txBody>
            <a:bodyPr anchor="t" rtlCol="false" tIns="0" lIns="0" bIns="0" rIns="0">
              <a:spAutoFit/>
            </a:bodyPr>
            <a:lstStyle/>
            <a:p>
              <a:pPr algn="l">
                <a:lnSpc>
                  <a:spcPts val="4013"/>
                </a:lnSpc>
              </a:pPr>
            </a:p>
          </p:txBody>
        </p:sp>
      </p:grpSp>
      <p:sp>
        <p:nvSpPr>
          <p:cNvPr name="Freeform 5" id="5"/>
          <p:cNvSpPr/>
          <p:nvPr/>
        </p:nvSpPr>
        <p:spPr>
          <a:xfrm flipH="false" flipV="false" rot="-2561783">
            <a:off x="-2150393" y="-1597808"/>
            <a:ext cx="6000674" cy="4342306"/>
          </a:xfrm>
          <a:custGeom>
            <a:avLst/>
            <a:gdLst/>
            <a:ahLst/>
            <a:cxnLst/>
            <a:rect r="r" b="b" t="t" l="l"/>
            <a:pathLst>
              <a:path h="4342306" w="6000674">
                <a:moveTo>
                  <a:pt x="0" y="0"/>
                </a:moveTo>
                <a:lnTo>
                  <a:pt x="6000674" y="0"/>
                </a:lnTo>
                <a:lnTo>
                  <a:pt x="6000674" y="4342306"/>
                </a:lnTo>
                <a:lnTo>
                  <a:pt x="0" y="434230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7616117">
            <a:off x="14754144" y="7087147"/>
            <a:ext cx="6000674" cy="4342306"/>
          </a:xfrm>
          <a:custGeom>
            <a:avLst/>
            <a:gdLst/>
            <a:ahLst/>
            <a:cxnLst/>
            <a:rect r="r" b="b" t="t" l="l"/>
            <a:pathLst>
              <a:path h="4342306" w="6000674">
                <a:moveTo>
                  <a:pt x="0" y="0"/>
                </a:moveTo>
                <a:lnTo>
                  <a:pt x="6000675" y="0"/>
                </a:lnTo>
                <a:lnTo>
                  <a:pt x="6000675" y="4342306"/>
                </a:lnTo>
                <a:lnTo>
                  <a:pt x="0" y="434230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7" id="7"/>
          <p:cNvGrpSpPr/>
          <p:nvPr/>
        </p:nvGrpSpPr>
        <p:grpSpPr>
          <a:xfrm rot="0">
            <a:off x="13032403" y="-803443"/>
            <a:ext cx="5255597" cy="13183610"/>
            <a:chOff x="0" y="0"/>
            <a:chExt cx="1384190" cy="3472227"/>
          </a:xfrm>
        </p:grpSpPr>
        <p:sp>
          <p:nvSpPr>
            <p:cNvPr name="Freeform 8" id="8"/>
            <p:cNvSpPr/>
            <p:nvPr/>
          </p:nvSpPr>
          <p:spPr>
            <a:xfrm flipH="false" flipV="false" rot="0">
              <a:off x="0" y="0"/>
              <a:ext cx="1384190" cy="3472226"/>
            </a:xfrm>
            <a:custGeom>
              <a:avLst/>
              <a:gdLst/>
              <a:ahLst/>
              <a:cxnLst/>
              <a:rect r="r" b="b" t="t" l="l"/>
              <a:pathLst>
                <a:path h="3472226" w="1384190">
                  <a:moveTo>
                    <a:pt x="0" y="0"/>
                  </a:moveTo>
                  <a:lnTo>
                    <a:pt x="1384190" y="0"/>
                  </a:lnTo>
                  <a:lnTo>
                    <a:pt x="1384190" y="3472226"/>
                  </a:lnTo>
                  <a:lnTo>
                    <a:pt x="0" y="3472226"/>
                  </a:lnTo>
                  <a:close/>
                </a:path>
              </a:pathLst>
            </a:custGeom>
            <a:solidFill>
              <a:srgbClr val="075278"/>
            </a:solidFill>
          </p:spPr>
        </p:sp>
        <p:sp>
          <p:nvSpPr>
            <p:cNvPr name="TextBox 9" id="9"/>
            <p:cNvSpPr txBox="true"/>
            <p:nvPr/>
          </p:nvSpPr>
          <p:spPr>
            <a:xfrm>
              <a:off x="0" y="-19050"/>
              <a:ext cx="1384190" cy="3491277"/>
            </a:xfrm>
            <a:prstGeom prst="rect">
              <a:avLst/>
            </a:prstGeom>
          </p:spPr>
          <p:txBody>
            <a:bodyPr anchor="ctr" rtlCol="false" tIns="50800" lIns="50800" bIns="50800" rIns="50800"/>
            <a:lstStyle/>
            <a:p>
              <a:pPr algn="ctr">
                <a:lnSpc>
                  <a:spcPts val="2859"/>
                </a:lnSpc>
              </a:pPr>
            </a:p>
          </p:txBody>
        </p:sp>
      </p:grpSp>
      <p:sp>
        <p:nvSpPr>
          <p:cNvPr name="Freeform 10" id="10"/>
          <p:cNvSpPr/>
          <p:nvPr/>
        </p:nvSpPr>
        <p:spPr>
          <a:xfrm flipH="false" flipV="false" rot="0">
            <a:off x="9432880" y="2170863"/>
            <a:ext cx="7234999" cy="7234999"/>
          </a:xfrm>
          <a:custGeom>
            <a:avLst/>
            <a:gdLst/>
            <a:ahLst/>
            <a:cxnLst/>
            <a:rect r="r" b="b" t="t" l="l"/>
            <a:pathLst>
              <a:path h="7234999" w="7234999">
                <a:moveTo>
                  <a:pt x="0" y="0"/>
                </a:moveTo>
                <a:lnTo>
                  <a:pt x="7234999" y="0"/>
                </a:lnTo>
                <a:lnTo>
                  <a:pt x="7234999" y="7234999"/>
                </a:lnTo>
                <a:lnTo>
                  <a:pt x="0" y="723499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cap="sq">
            <a:noFill/>
            <a:prstDash val="solid"/>
            <a:miter/>
          </a:ln>
        </p:spPr>
      </p:sp>
      <p:grpSp>
        <p:nvGrpSpPr>
          <p:cNvPr name="Group 11" id="11"/>
          <p:cNvGrpSpPr/>
          <p:nvPr/>
        </p:nvGrpSpPr>
        <p:grpSpPr>
          <a:xfrm rot="0">
            <a:off x="10106590" y="2844584"/>
            <a:ext cx="5887580" cy="5887556"/>
            <a:chOff x="0" y="0"/>
            <a:chExt cx="6350000" cy="6349975"/>
          </a:xfrm>
        </p:grpSpPr>
        <p:sp>
          <p:nvSpPr>
            <p:cNvPr name="Freeform 12" id="12"/>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8"/>
              <a:stretch>
                <a:fillRect l="0" t="-10439" r="0" b="-10439"/>
              </a:stretch>
            </a:blipFill>
          </p:spPr>
        </p:sp>
      </p:grpSp>
      <p:sp>
        <p:nvSpPr>
          <p:cNvPr name="TextBox 13" id="13"/>
          <p:cNvSpPr txBox="true"/>
          <p:nvPr/>
        </p:nvSpPr>
        <p:spPr>
          <a:xfrm rot="0">
            <a:off x="1269058" y="6085861"/>
            <a:ext cx="6777157" cy="553836"/>
          </a:xfrm>
          <a:prstGeom prst="rect">
            <a:avLst/>
          </a:prstGeom>
        </p:spPr>
        <p:txBody>
          <a:bodyPr anchor="t" rtlCol="false" tIns="0" lIns="0" bIns="0" rIns="0">
            <a:spAutoFit/>
          </a:bodyPr>
          <a:lstStyle/>
          <a:p>
            <a:pPr algn="l">
              <a:lnSpc>
                <a:spcPts val="3808"/>
              </a:lnSpc>
              <a:spcBef>
                <a:spcPct val="0"/>
              </a:spcBef>
            </a:pPr>
            <a:r>
              <a:rPr lang="en-US" sz="3370">
                <a:solidFill>
                  <a:srgbClr val="1174AB"/>
                </a:solidFill>
                <a:latin typeface="Calibri (MS) Bold"/>
                <a:ea typeface="Calibri (MS) Bold"/>
                <a:cs typeface="Calibri (MS) Bold"/>
                <a:sym typeface="Calibri (MS) Bold"/>
              </a:rPr>
              <a:t>BSc (Hons)  in Information Technology</a:t>
            </a:r>
          </a:p>
        </p:txBody>
      </p:sp>
    </p:spTree>
  </p:cSld>
  <p:clrMapOvr>
    <a:masterClrMapping/>
  </p:clrMapOvr>
</p:sld>
</file>

<file path=ppt/slides/slide43.xml><?xml version="1.0" encoding="utf-8"?>
<p:sld xmlns:p="http://schemas.openxmlformats.org/presentationml/2006/main" xmlns:a="http://schemas.openxmlformats.org/drawingml/2006/main" xmlns:r="http://schemas.openxmlformats.org/officeDocument/2006/relationships">
  <p:cSld>
    <p:bg>
      <p:bgPr>
        <a:solidFill>
          <a:srgbClr val="FCFEFF"/>
        </a:solidFill>
      </p:bgPr>
    </p:bg>
    <p:spTree>
      <p:nvGrpSpPr>
        <p:cNvPr id="1" name=""/>
        <p:cNvGrpSpPr/>
        <p:nvPr/>
      </p:nvGrpSpPr>
      <p:grpSpPr>
        <a:xfrm>
          <a:off x="0" y="0"/>
          <a:ext cx="0" cy="0"/>
          <a:chOff x="0" y="0"/>
          <a:chExt cx="0" cy="0"/>
        </a:xfrm>
      </p:grpSpPr>
      <p:sp>
        <p:nvSpPr>
          <p:cNvPr name="TextBox 2" id="2"/>
          <p:cNvSpPr txBox="true"/>
          <p:nvPr/>
        </p:nvSpPr>
        <p:spPr>
          <a:xfrm rot="0">
            <a:off x="7078474" y="1531905"/>
            <a:ext cx="10180826" cy="2452364"/>
          </a:xfrm>
          <a:prstGeom prst="rect">
            <a:avLst/>
          </a:prstGeom>
        </p:spPr>
        <p:txBody>
          <a:bodyPr anchor="t" rtlCol="false" tIns="0" lIns="0" bIns="0" rIns="0">
            <a:spAutoFit/>
          </a:bodyPr>
          <a:lstStyle/>
          <a:p>
            <a:pPr algn="l">
              <a:lnSpc>
                <a:spcPts val="6580"/>
              </a:lnSpc>
            </a:pPr>
            <a:r>
              <a:rPr lang="en-US" sz="4700">
                <a:solidFill>
                  <a:srgbClr val="075278"/>
                </a:solidFill>
                <a:latin typeface="Dynamo Medium"/>
                <a:ea typeface="Dynamo Medium"/>
                <a:cs typeface="Dynamo Medium"/>
                <a:sym typeface="Dynamo Medium"/>
              </a:rPr>
              <a:t>ADAPTIVE PERSONALIZED EXERCISE PLAN AND REAL-TIME MOTION DETECTION</a:t>
            </a:r>
          </a:p>
          <a:p>
            <a:pPr algn="l">
              <a:lnSpc>
                <a:spcPts val="6580"/>
              </a:lnSpc>
            </a:pPr>
          </a:p>
        </p:txBody>
      </p:sp>
      <p:sp>
        <p:nvSpPr>
          <p:cNvPr name="TextBox 3" id="3"/>
          <p:cNvSpPr txBox="true"/>
          <p:nvPr/>
        </p:nvSpPr>
        <p:spPr>
          <a:xfrm rot="0">
            <a:off x="7078474" y="3330850"/>
            <a:ext cx="10341861" cy="4471670"/>
          </a:xfrm>
          <a:prstGeom prst="rect">
            <a:avLst/>
          </a:prstGeom>
        </p:spPr>
        <p:txBody>
          <a:bodyPr anchor="t" rtlCol="false" tIns="0" lIns="0" bIns="0" rIns="0">
            <a:spAutoFit/>
          </a:bodyPr>
          <a:lstStyle/>
          <a:p>
            <a:pPr algn="just">
              <a:lnSpc>
                <a:spcPts val="4479"/>
              </a:lnSpc>
            </a:pPr>
            <a:r>
              <a:rPr lang="en-US" sz="3199" spc="12">
                <a:solidFill>
                  <a:srgbClr val="3275C5"/>
                </a:solidFill>
                <a:latin typeface="Source Sans Pro"/>
                <a:ea typeface="Source Sans Pro"/>
                <a:cs typeface="Source Sans Pro"/>
                <a:sym typeface="Source Sans Pro"/>
              </a:rPr>
              <a:t>This component focuses on integrating adaptive, personalized exercise plans into a Smart Wheelchair. Using real-time motion detection, the system continuously monitors upper body exercises, particularly targeting the neck, providing immediate feedback to ensure exercises are performed accurately and effectively. The system adapts to each user’s needs, making rehabilitation more efficient and personalized.</a:t>
            </a:r>
          </a:p>
        </p:txBody>
      </p:sp>
      <p:sp>
        <p:nvSpPr>
          <p:cNvPr name="Freeform 4" id="4"/>
          <p:cNvSpPr/>
          <p:nvPr/>
        </p:nvSpPr>
        <p:spPr>
          <a:xfrm flipH="false" flipV="false" rot="-2561783">
            <a:off x="-2150393" y="-1597808"/>
            <a:ext cx="6000674" cy="4342306"/>
          </a:xfrm>
          <a:custGeom>
            <a:avLst/>
            <a:gdLst/>
            <a:ahLst/>
            <a:cxnLst/>
            <a:rect r="r" b="b" t="t" l="l"/>
            <a:pathLst>
              <a:path h="4342306" w="6000674">
                <a:moveTo>
                  <a:pt x="0" y="0"/>
                </a:moveTo>
                <a:lnTo>
                  <a:pt x="6000674" y="0"/>
                </a:lnTo>
                <a:lnTo>
                  <a:pt x="6000674" y="4342306"/>
                </a:lnTo>
                <a:lnTo>
                  <a:pt x="0" y="434230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5" id="5"/>
          <p:cNvGrpSpPr>
            <a:grpSpLocks noChangeAspect="true"/>
          </p:cNvGrpSpPr>
          <p:nvPr/>
        </p:nvGrpSpPr>
        <p:grpSpPr>
          <a:xfrm rot="0">
            <a:off x="438724" y="2581040"/>
            <a:ext cx="5948769" cy="5948745"/>
            <a:chOff x="0" y="0"/>
            <a:chExt cx="6350000" cy="6349975"/>
          </a:xfrm>
        </p:grpSpPr>
        <p:sp>
          <p:nvSpPr>
            <p:cNvPr name="Freeform 6" id="6"/>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4"/>
              <a:stretch>
                <a:fillRect l="0" t="0" r="0" b="0"/>
              </a:stretch>
            </a:blipFill>
          </p:spPr>
        </p:sp>
      </p:grpSp>
      <p:sp>
        <p:nvSpPr>
          <p:cNvPr name="Freeform 7" id="7"/>
          <p:cNvSpPr/>
          <p:nvPr/>
        </p:nvSpPr>
        <p:spPr>
          <a:xfrm flipH="false" flipV="false" rot="7616117">
            <a:off x="14810657" y="9143249"/>
            <a:ext cx="6000674" cy="4342306"/>
          </a:xfrm>
          <a:custGeom>
            <a:avLst/>
            <a:gdLst/>
            <a:ahLst/>
            <a:cxnLst/>
            <a:rect r="r" b="b" t="t" l="l"/>
            <a:pathLst>
              <a:path h="4342306" w="6000674">
                <a:moveTo>
                  <a:pt x="0" y="0"/>
                </a:moveTo>
                <a:lnTo>
                  <a:pt x="6000674" y="0"/>
                </a:lnTo>
                <a:lnTo>
                  <a:pt x="6000674" y="4342306"/>
                </a:lnTo>
                <a:lnTo>
                  <a:pt x="0" y="434230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44.xml><?xml version="1.0" encoding="utf-8"?>
<p:sld xmlns:p="http://schemas.openxmlformats.org/presentationml/2006/main" xmlns:a="http://schemas.openxmlformats.org/drawingml/2006/main" xmlns:r="http://schemas.openxmlformats.org/officeDocument/2006/relationships">
  <p:cSld>
    <p:bg>
      <p:bgPr>
        <a:solidFill>
          <a:srgbClr val="FCFEFF"/>
        </a:solidFill>
      </p:bgPr>
    </p:bg>
    <p:spTree>
      <p:nvGrpSpPr>
        <p:cNvPr id="1" name=""/>
        <p:cNvGrpSpPr/>
        <p:nvPr/>
      </p:nvGrpSpPr>
      <p:grpSpPr>
        <a:xfrm>
          <a:off x="0" y="0"/>
          <a:ext cx="0" cy="0"/>
          <a:chOff x="0" y="0"/>
          <a:chExt cx="0" cy="0"/>
        </a:xfrm>
      </p:grpSpPr>
      <p:sp>
        <p:nvSpPr>
          <p:cNvPr name="TextBox 2" id="2"/>
          <p:cNvSpPr txBox="true"/>
          <p:nvPr/>
        </p:nvSpPr>
        <p:spPr>
          <a:xfrm rot="0">
            <a:off x="2106907" y="3192754"/>
            <a:ext cx="7746149" cy="4648084"/>
          </a:xfrm>
          <a:prstGeom prst="rect">
            <a:avLst/>
          </a:prstGeom>
        </p:spPr>
        <p:txBody>
          <a:bodyPr anchor="t" rtlCol="false" tIns="0" lIns="0" bIns="0" rIns="0">
            <a:spAutoFit/>
          </a:bodyPr>
          <a:lstStyle/>
          <a:p>
            <a:pPr algn="just">
              <a:lnSpc>
                <a:spcPts val="5256"/>
              </a:lnSpc>
            </a:pPr>
            <a:r>
              <a:rPr lang="en-US" sz="3754" spc="15">
                <a:solidFill>
                  <a:srgbClr val="3275C5"/>
                </a:solidFill>
                <a:latin typeface="Source Sans Pro"/>
                <a:ea typeface="Source Sans Pro"/>
                <a:cs typeface="Source Sans Pro"/>
                <a:sym typeface="Source Sans Pro"/>
              </a:rPr>
              <a:t>How can real-time, adaptive feedback mechanisms be integrated into rehabilitation systems to improve the accuracy and effectiveness of upper body exercises for individuals with lower body disabilities and hearing impairments?</a:t>
            </a:r>
          </a:p>
        </p:txBody>
      </p:sp>
      <p:sp>
        <p:nvSpPr>
          <p:cNvPr name="Freeform 3" id="3"/>
          <p:cNvSpPr/>
          <p:nvPr/>
        </p:nvSpPr>
        <p:spPr>
          <a:xfrm flipH="false" flipV="false" rot="-2561783">
            <a:off x="-2150393" y="-1597808"/>
            <a:ext cx="6000674" cy="4342306"/>
          </a:xfrm>
          <a:custGeom>
            <a:avLst/>
            <a:gdLst/>
            <a:ahLst/>
            <a:cxnLst/>
            <a:rect r="r" b="b" t="t" l="l"/>
            <a:pathLst>
              <a:path h="4342306" w="6000674">
                <a:moveTo>
                  <a:pt x="0" y="0"/>
                </a:moveTo>
                <a:lnTo>
                  <a:pt x="6000674" y="0"/>
                </a:lnTo>
                <a:lnTo>
                  <a:pt x="6000674" y="4342306"/>
                </a:lnTo>
                <a:lnTo>
                  <a:pt x="0" y="434230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7616117">
            <a:off x="14754144" y="7087147"/>
            <a:ext cx="6000674" cy="4342306"/>
          </a:xfrm>
          <a:custGeom>
            <a:avLst/>
            <a:gdLst/>
            <a:ahLst/>
            <a:cxnLst/>
            <a:rect r="r" b="b" t="t" l="l"/>
            <a:pathLst>
              <a:path h="4342306" w="6000674">
                <a:moveTo>
                  <a:pt x="0" y="0"/>
                </a:moveTo>
                <a:lnTo>
                  <a:pt x="6000675" y="0"/>
                </a:lnTo>
                <a:lnTo>
                  <a:pt x="6000675" y="4342306"/>
                </a:lnTo>
                <a:lnTo>
                  <a:pt x="0" y="434230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5" id="5"/>
          <p:cNvSpPr txBox="true"/>
          <p:nvPr/>
        </p:nvSpPr>
        <p:spPr>
          <a:xfrm rot="0">
            <a:off x="3067519" y="1560833"/>
            <a:ext cx="8666025" cy="1872610"/>
          </a:xfrm>
          <a:prstGeom prst="rect">
            <a:avLst/>
          </a:prstGeom>
        </p:spPr>
        <p:txBody>
          <a:bodyPr anchor="t" rtlCol="false" tIns="0" lIns="0" bIns="0" rIns="0">
            <a:spAutoFit/>
          </a:bodyPr>
          <a:lstStyle/>
          <a:p>
            <a:pPr algn="l">
              <a:lnSpc>
                <a:spcPts val="7560"/>
              </a:lnSpc>
            </a:pPr>
            <a:r>
              <a:rPr lang="en-US" sz="5400">
                <a:solidFill>
                  <a:srgbClr val="075278"/>
                </a:solidFill>
                <a:latin typeface="Dynamo Medium"/>
                <a:ea typeface="Dynamo Medium"/>
                <a:cs typeface="Dynamo Medium"/>
                <a:sym typeface="Dynamo Medium"/>
              </a:rPr>
              <a:t>RESEARCH PROBLEM</a:t>
            </a:r>
          </a:p>
          <a:p>
            <a:pPr algn="l">
              <a:lnSpc>
                <a:spcPts val="7560"/>
              </a:lnSpc>
            </a:pPr>
          </a:p>
        </p:txBody>
      </p:sp>
      <p:grpSp>
        <p:nvGrpSpPr>
          <p:cNvPr name="Group 6" id="6"/>
          <p:cNvGrpSpPr>
            <a:grpSpLocks noChangeAspect="true"/>
          </p:cNvGrpSpPr>
          <p:nvPr/>
        </p:nvGrpSpPr>
        <p:grpSpPr>
          <a:xfrm rot="0">
            <a:off x="11145390" y="1035700"/>
            <a:ext cx="8453844" cy="8453810"/>
            <a:chOff x="0" y="0"/>
            <a:chExt cx="6350000" cy="6349975"/>
          </a:xfrm>
        </p:grpSpPr>
        <p:sp>
          <p:nvSpPr>
            <p:cNvPr name="Freeform 7" id="7"/>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4"/>
              <a:stretch>
                <a:fillRect l="0" t="0" r="0" b="0"/>
              </a:stretch>
            </a:blipFill>
          </p:spPr>
        </p:sp>
      </p:grpSp>
    </p:spTree>
  </p:cSld>
  <p:clrMapOvr>
    <a:masterClrMapping/>
  </p:clrMapOvr>
</p:sld>
</file>

<file path=ppt/slides/slide45.xml><?xml version="1.0" encoding="utf-8"?>
<p:sld xmlns:p="http://schemas.openxmlformats.org/presentationml/2006/main" xmlns:a="http://schemas.openxmlformats.org/drawingml/2006/main" xmlns:r="http://schemas.openxmlformats.org/officeDocument/2006/relationships">
  <p:cSld>
    <p:bg>
      <p:bgPr>
        <a:solidFill>
          <a:srgbClr val="FCFEFF"/>
        </a:solidFill>
      </p:bgPr>
    </p:bg>
    <p:spTree>
      <p:nvGrpSpPr>
        <p:cNvPr id="1" name=""/>
        <p:cNvGrpSpPr/>
        <p:nvPr/>
      </p:nvGrpSpPr>
      <p:grpSpPr>
        <a:xfrm>
          <a:off x="0" y="0"/>
          <a:ext cx="0" cy="0"/>
          <a:chOff x="0" y="0"/>
          <a:chExt cx="0" cy="0"/>
        </a:xfrm>
      </p:grpSpPr>
      <p:sp>
        <p:nvSpPr>
          <p:cNvPr name="Freeform 2" id="2"/>
          <p:cNvSpPr/>
          <p:nvPr/>
        </p:nvSpPr>
        <p:spPr>
          <a:xfrm flipH="false" flipV="false" rot="0">
            <a:off x="1736927" y="2276553"/>
            <a:ext cx="6615043" cy="3018865"/>
          </a:xfrm>
          <a:custGeom>
            <a:avLst/>
            <a:gdLst/>
            <a:ahLst/>
            <a:cxnLst/>
            <a:rect r="r" b="b" t="t" l="l"/>
            <a:pathLst>
              <a:path h="3018865" w="6615043">
                <a:moveTo>
                  <a:pt x="0" y="0"/>
                </a:moveTo>
                <a:lnTo>
                  <a:pt x="6615043" y="0"/>
                </a:lnTo>
                <a:lnTo>
                  <a:pt x="6615043" y="3018865"/>
                </a:lnTo>
                <a:lnTo>
                  <a:pt x="0" y="301886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a:grpSpLocks noChangeAspect="true"/>
          </p:cNvGrpSpPr>
          <p:nvPr/>
        </p:nvGrpSpPr>
        <p:grpSpPr>
          <a:xfrm rot="0">
            <a:off x="2415702" y="2859830"/>
            <a:ext cx="2070265" cy="1792757"/>
            <a:chOff x="0" y="0"/>
            <a:chExt cx="4282440" cy="3708400"/>
          </a:xfrm>
        </p:grpSpPr>
        <p:sp>
          <p:nvSpPr>
            <p:cNvPr name="Freeform 4" id="4"/>
            <p:cNvSpPr/>
            <p:nvPr/>
          </p:nvSpPr>
          <p:spPr>
            <a:xfrm flipH="false" flipV="false" rot="0">
              <a:off x="0" y="0"/>
              <a:ext cx="4282440" cy="3708400"/>
            </a:xfrm>
            <a:custGeom>
              <a:avLst/>
              <a:gdLst/>
              <a:ahLst/>
              <a:cxnLst/>
              <a:rect r="r" b="b" t="t" l="l"/>
              <a:pathLst>
                <a:path h="3708400" w="4282440">
                  <a:moveTo>
                    <a:pt x="3211830" y="0"/>
                  </a:moveTo>
                  <a:lnTo>
                    <a:pt x="1070610" y="0"/>
                  </a:lnTo>
                  <a:lnTo>
                    <a:pt x="0" y="1854200"/>
                  </a:lnTo>
                  <a:lnTo>
                    <a:pt x="1070610" y="3708400"/>
                  </a:lnTo>
                  <a:lnTo>
                    <a:pt x="3211830" y="3708400"/>
                  </a:lnTo>
                  <a:lnTo>
                    <a:pt x="4282440" y="1854200"/>
                  </a:lnTo>
                  <a:close/>
                </a:path>
              </a:pathLst>
            </a:custGeom>
            <a:solidFill>
              <a:srgbClr val="000000">
                <a:alpha val="0"/>
              </a:srgbClr>
            </a:solidFill>
            <a:ln w="12700">
              <a:solidFill>
                <a:srgbClr val="000000"/>
              </a:solidFill>
            </a:ln>
          </p:spPr>
        </p:sp>
      </p:grpSp>
      <p:sp>
        <p:nvSpPr>
          <p:cNvPr name="Freeform 5" id="5"/>
          <p:cNvSpPr/>
          <p:nvPr/>
        </p:nvSpPr>
        <p:spPr>
          <a:xfrm flipH="false" flipV="false" rot="0">
            <a:off x="9843697" y="2276553"/>
            <a:ext cx="6615043" cy="3018865"/>
          </a:xfrm>
          <a:custGeom>
            <a:avLst/>
            <a:gdLst/>
            <a:ahLst/>
            <a:cxnLst/>
            <a:rect r="r" b="b" t="t" l="l"/>
            <a:pathLst>
              <a:path h="3018865" w="6615043">
                <a:moveTo>
                  <a:pt x="0" y="0"/>
                </a:moveTo>
                <a:lnTo>
                  <a:pt x="6615043" y="0"/>
                </a:lnTo>
                <a:lnTo>
                  <a:pt x="6615043" y="3018865"/>
                </a:lnTo>
                <a:lnTo>
                  <a:pt x="0" y="301886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a:grpSpLocks noChangeAspect="true"/>
          </p:cNvGrpSpPr>
          <p:nvPr/>
        </p:nvGrpSpPr>
        <p:grpSpPr>
          <a:xfrm rot="0">
            <a:off x="10522472" y="2859830"/>
            <a:ext cx="2070265" cy="1792757"/>
            <a:chOff x="0" y="0"/>
            <a:chExt cx="4282440" cy="3708400"/>
          </a:xfrm>
        </p:grpSpPr>
        <p:sp>
          <p:nvSpPr>
            <p:cNvPr name="Freeform 7" id="7"/>
            <p:cNvSpPr/>
            <p:nvPr/>
          </p:nvSpPr>
          <p:spPr>
            <a:xfrm flipH="false" flipV="false" rot="0">
              <a:off x="0" y="0"/>
              <a:ext cx="4282440" cy="3708400"/>
            </a:xfrm>
            <a:custGeom>
              <a:avLst/>
              <a:gdLst/>
              <a:ahLst/>
              <a:cxnLst/>
              <a:rect r="r" b="b" t="t" l="l"/>
              <a:pathLst>
                <a:path h="3708400" w="4282440">
                  <a:moveTo>
                    <a:pt x="3211830" y="0"/>
                  </a:moveTo>
                  <a:lnTo>
                    <a:pt x="1070610" y="0"/>
                  </a:lnTo>
                  <a:lnTo>
                    <a:pt x="0" y="1854200"/>
                  </a:lnTo>
                  <a:lnTo>
                    <a:pt x="1070610" y="3708400"/>
                  </a:lnTo>
                  <a:lnTo>
                    <a:pt x="3211830" y="3708400"/>
                  </a:lnTo>
                  <a:lnTo>
                    <a:pt x="4282440" y="1854200"/>
                  </a:lnTo>
                  <a:close/>
                </a:path>
              </a:pathLst>
            </a:custGeom>
            <a:solidFill>
              <a:srgbClr val="000000">
                <a:alpha val="0"/>
              </a:srgbClr>
            </a:solidFill>
            <a:ln w="12700">
              <a:solidFill>
                <a:srgbClr val="000000"/>
              </a:solidFill>
            </a:ln>
          </p:spPr>
        </p:sp>
      </p:grpSp>
      <p:sp>
        <p:nvSpPr>
          <p:cNvPr name="Freeform 8" id="8"/>
          <p:cNvSpPr/>
          <p:nvPr/>
        </p:nvSpPr>
        <p:spPr>
          <a:xfrm flipH="false" flipV="false" rot="-10800000">
            <a:off x="12592738" y="-611740"/>
            <a:ext cx="5871820" cy="3280879"/>
          </a:xfrm>
          <a:custGeom>
            <a:avLst/>
            <a:gdLst/>
            <a:ahLst/>
            <a:cxnLst/>
            <a:rect r="r" b="b" t="t" l="l"/>
            <a:pathLst>
              <a:path h="3280879" w="5871820">
                <a:moveTo>
                  <a:pt x="0" y="0"/>
                </a:moveTo>
                <a:lnTo>
                  <a:pt x="5871820" y="0"/>
                </a:lnTo>
                <a:lnTo>
                  <a:pt x="5871820" y="3280880"/>
                </a:lnTo>
                <a:lnTo>
                  <a:pt x="0" y="3280880"/>
                </a:lnTo>
                <a:lnTo>
                  <a:pt x="0" y="0"/>
                </a:lnTo>
                <a:close/>
              </a:path>
            </a:pathLst>
          </a:custGeom>
          <a:blipFill>
            <a:blip r:embed="rId4">
              <a:alphaModFix amt="69000"/>
            </a:blip>
            <a:stretch>
              <a:fillRect l="0" t="0" r="0" b="0"/>
            </a:stretch>
          </a:blipFill>
        </p:spPr>
      </p:sp>
      <p:sp>
        <p:nvSpPr>
          <p:cNvPr name="TextBox 9" id="9"/>
          <p:cNvSpPr txBox="true"/>
          <p:nvPr/>
        </p:nvSpPr>
        <p:spPr>
          <a:xfrm rot="0">
            <a:off x="1418043" y="5474735"/>
            <a:ext cx="7171116" cy="3713499"/>
          </a:xfrm>
          <a:prstGeom prst="rect">
            <a:avLst/>
          </a:prstGeom>
        </p:spPr>
        <p:txBody>
          <a:bodyPr anchor="t" rtlCol="false" tIns="0" lIns="0" bIns="0" rIns="0">
            <a:spAutoFit/>
          </a:bodyPr>
          <a:lstStyle/>
          <a:p>
            <a:pPr algn="just">
              <a:lnSpc>
                <a:spcPts val="3743"/>
              </a:lnSpc>
            </a:pPr>
            <a:r>
              <a:rPr lang="en-US" sz="2674" spc="10">
                <a:solidFill>
                  <a:srgbClr val="3275C5"/>
                </a:solidFill>
                <a:latin typeface="Source Sans Pro"/>
                <a:ea typeface="Source Sans Pro"/>
                <a:cs typeface="Source Sans Pro"/>
                <a:sym typeface="Source Sans Pro"/>
              </a:rPr>
              <a:t>The rehabilitation of individuals with lower body disabilities often requires targeted upper body exercises, particularly for the neck, to maintain overall physical health. However, traditional rehabilitation methods do not provide the continuous, personalized feedback necessary to ensure the efficacy of these exercises.</a:t>
            </a:r>
          </a:p>
          <a:p>
            <a:pPr algn="just">
              <a:lnSpc>
                <a:spcPts val="3743"/>
              </a:lnSpc>
            </a:pPr>
          </a:p>
        </p:txBody>
      </p:sp>
      <p:sp>
        <p:nvSpPr>
          <p:cNvPr name="TextBox 10" id="10"/>
          <p:cNvSpPr txBox="true"/>
          <p:nvPr/>
        </p:nvSpPr>
        <p:spPr>
          <a:xfrm rot="0">
            <a:off x="4977459" y="3122580"/>
            <a:ext cx="2707346" cy="1308098"/>
          </a:xfrm>
          <a:prstGeom prst="rect">
            <a:avLst/>
          </a:prstGeom>
        </p:spPr>
        <p:txBody>
          <a:bodyPr anchor="t" rtlCol="false" tIns="0" lIns="0" bIns="0" rIns="0">
            <a:spAutoFit/>
          </a:bodyPr>
          <a:lstStyle/>
          <a:p>
            <a:pPr algn="ctr">
              <a:lnSpc>
                <a:spcPts val="3500"/>
              </a:lnSpc>
            </a:pPr>
            <a:r>
              <a:rPr lang="en-US" sz="2500" spc="125">
                <a:solidFill>
                  <a:srgbClr val="FCFEFF"/>
                </a:solidFill>
                <a:latin typeface="Dynamo Medium"/>
                <a:ea typeface="Dynamo Medium"/>
                <a:cs typeface="Dynamo Medium"/>
                <a:sym typeface="Dynamo Medium"/>
              </a:rPr>
              <a:t>CURRENT REHABILITATION SYSTEMS</a:t>
            </a:r>
          </a:p>
        </p:txBody>
      </p:sp>
      <p:sp>
        <p:nvSpPr>
          <p:cNvPr name="TextBox 11" id="11"/>
          <p:cNvSpPr txBox="true"/>
          <p:nvPr/>
        </p:nvSpPr>
        <p:spPr>
          <a:xfrm rot="0">
            <a:off x="10522472" y="5447818"/>
            <a:ext cx="6168120" cy="2669043"/>
          </a:xfrm>
          <a:prstGeom prst="rect">
            <a:avLst/>
          </a:prstGeom>
        </p:spPr>
        <p:txBody>
          <a:bodyPr anchor="t" rtlCol="false" tIns="0" lIns="0" bIns="0" rIns="0">
            <a:spAutoFit/>
          </a:bodyPr>
          <a:lstStyle/>
          <a:p>
            <a:pPr algn="just">
              <a:lnSpc>
                <a:spcPts val="3562"/>
              </a:lnSpc>
            </a:pPr>
            <a:r>
              <a:rPr lang="en-US" sz="2544" spc="10">
                <a:solidFill>
                  <a:srgbClr val="3275C5"/>
                </a:solidFill>
                <a:latin typeface="Source Sans Pro"/>
                <a:ea typeface="Source Sans Pro"/>
                <a:cs typeface="Source Sans Pro"/>
                <a:sym typeface="Source Sans Pro"/>
              </a:rPr>
              <a:t>By integrating these technologies into a Smart Wheelchair, users can receive a personalized exercise plan and real-time feedback that adapts to their specific needs, improving the quality of rehabilitation.</a:t>
            </a:r>
          </a:p>
          <a:p>
            <a:pPr algn="just">
              <a:lnSpc>
                <a:spcPts val="3562"/>
              </a:lnSpc>
            </a:pPr>
          </a:p>
        </p:txBody>
      </p:sp>
      <p:sp>
        <p:nvSpPr>
          <p:cNvPr name="TextBox 12" id="12"/>
          <p:cNvSpPr txBox="true"/>
          <p:nvPr/>
        </p:nvSpPr>
        <p:spPr>
          <a:xfrm rot="0">
            <a:off x="4255957" y="237091"/>
            <a:ext cx="9776085" cy="1953255"/>
          </a:xfrm>
          <a:prstGeom prst="rect">
            <a:avLst/>
          </a:prstGeom>
        </p:spPr>
        <p:txBody>
          <a:bodyPr anchor="t" rtlCol="false" tIns="0" lIns="0" bIns="0" rIns="0">
            <a:spAutoFit/>
          </a:bodyPr>
          <a:lstStyle/>
          <a:p>
            <a:pPr algn="ctr">
              <a:lnSpc>
                <a:spcPts val="7840"/>
              </a:lnSpc>
            </a:pPr>
            <a:r>
              <a:rPr lang="en-US" sz="5600">
                <a:solidFill>
                  <a:srgbClr val="56AAF0"/>
                </a:solidFill>
                <a:latin typeface="Dynamo Medium"/>
                <a:ea typeface="Dynamo Medium"/>
                <a:cs typeface="Dynamo Medium"/>
                <a:sym typeface="Dynamo Medium"/>
              </a:rPr>
              <a:t>INTRODUCTION &amp; BACKGROUND OF THE STUDY</a:t>
            </a:r>
          </a:p>
        </p:txBody>
      </p:sp>
      <p:sp>
        <p:nvSpPr>
          <p:cNvPr name="Freeform 13" id="13"/>
          <p:cNvSpPr/>
          <p:nvPr/>
        </p:nvSpPr>
        <p:spPr>
          <a:xfrm flipH="true" flipV="true" rot="-10800000">
            <a:off x="-467477" y="7905715"/>
            <a:ext cx="5871820" cy="3280879"/>
          </a:xfrm>
          <a:custGeom>
            <a:avLst/>
            <a:gdLst/>
            <a:ahLst/>
            <a:cxnLst/>
            <a:rect r="r" b="b" t="t" l="l"/>
            <a:pathLst>
              <a:path h="3280879" w="5871820">
                <a:moveTo>
                  <a:pt x="5871820" y="3280879"/>
                </a:moveTo>
                <a:lnTo>
                  <a:pt x="0" y="3280879"/>
                </a:lnTo>
                <a:lnTo>
                  <a:pt x="0" y="0"/>
                </a:lnTo>
                <a:lnTo>
                  <a:pt x="5871820" y="0"/>
                </a:lnTo>
                <a:lnTo>
                  <a:pt x="5871820" y="3280879"/>
                </a:lnTo>
                <a:close/>
              </a:path>
            </a:pathLst>
          </a:custGeom>
          <a:blipFill>
            <a:blip r:embed="rId4">
              <a:alphaModFix amt="69000"/>
            </a:blip>
            <a:stretch>
              <a:fillRect l="0" t="0" r="0" b="0"/>
            </a:stretch>
          </a:blipFill>
        </p:spPr>
      </p:sp>
      <p:sp>
        <p:nvSpPr>
          <p:cNvPr name="TextBox 14" id="14"/>
          <p:cNvSpPr txBox="true"/>
          <p:nvPr/>
        </p:nvSpPr>
        <p:spPr>
          <a:xfrm rot="0">
            <a:off x="13151218" y="3223696"/>
            <a:ext cx="2707346" cy="869948"/>
          </a:xfrm>
          <a:prstGeom prst="rect">
            <a:avLst/>
          </a:prstGeom>
        </p:spPr>
        <p:txBody>
          <a:bodyPr anchor="t" rtlCol="false" tIns="0" lIns="0" bIns="0" rIns="0">
            <a:spAutoFit/>
          </a:bodyPr>
          <a:lstStyle/>
          <a:p>
            <a:pPr algn="ctr">
              <a:lnSpc>
                <a:spcPts val="3500"/>
              </a:lnSpc>
            </a:pPr>
            <a:r>
              <a:rPr lang="en-US" sz="2500" spc="125">
                <a:solidFill>
                  <a:srgbClr val="FCFEFF"/>
                </a:solidFill>
                <a:latin typeface="Dynamo Medium"/>
                <a:ea typeface="Dynamo Medium"/>
                <a:cs typeface="Dynamo Medium"/>
                <a:sym typeface="Dynamo Medium"/>
              </a:rPr>
              <a:t>ADVANCES IN COMPUTER VISION</a:t>
            </a:r>
          </a:p>
        </p:txBody>
      </p:sp>
      <p:grpSp>
        <p:nvGrpSpPr>
          <p:cNvPr name="Group 15" id="15"/>
          <p:cNvGrpSpPr>
            <a:grpSpLocks noChangeAspect="true"/>
          </p:cNvGrpSpPr>
          <p:nvPr/>
        </p:nvGrpSpPr>
        <p:grpSpPr>
          <a:xfrm rot="0">
            <a:off x="2468433" y="2773810"/>
            <a:ext cx="1964804" cy="1964796"/>
            <a:chOff x="0" y="0"/>
            <a:chExt cx="6350000" cy="6349975"/>
          </a:xfrm>
        </p:grpSpPr>
        <p:sp>
          <p:nvSpPr>
            <p:cNvPr name="Freeform 16" id="16"/>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5"/>
              <a:stretch>
                <a:fillRect l="0" t="0" r="0" b="0"/>
              </a:stretch>
            </a:blipFill>
          </p:spPr>
        </p:sp>
      </p:grpSp>
      <p:grpSp>
        <p:nvGrpSpPr>
          <p:cNvPr name="Group 17" id="17"/>
          <p:cNvGrpSpPr>
            <a:grpSpLocks noChangeAspect="true"/>
          </p:cNvGrpSpPr>
          <p:nvPr/>
        </p:nvGrpSpPr>
        <p:grpSpPr>
          <a:xfrm rot="0">
            <a:off x="10589834" y="2773810"/>
            <a:ext cx="1964804" cy="1964796"/>
            <a:chOff x="0" y="0"/>
            <a:chExt cx="6350000" cy="6349975"/>
          </a:xfrm>
        </p:grpSpPr>
        <p:sp>
          <p:nvSpPr>
            <p:cNvPr name="Freeform 18" id="18"/>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5"/>
              <a:stretch>
                <a:fillRect l="0" t="0" r="0" b="0"/>
              </a:stretch>
            </a:blipFill>
          </p:spPr>
        </p:sp>
      </p:grpSp>
    </p:spTree>
  </p:cSld>
  <p:clrMapOvr>
    <a:masterClrMapping/>
  </p:clrMapOvr>
</p:sld>
</file>

<file path=ppt/slides/slide46.xml><?xml version="1.0" encoding="utf-8"?>
<p:sld xmlns:p="http://schemas.openxmlformats.org/presentationml/2006/main" xmlns:a="http://schemas.openxmlformats.org/drawingml/2006/main" xmlns:r="http://schemas.openxmlformats.org/officeDocument/2006/relationships">
  <p:cSld>
    <p:bg>
      <p:bgPr>
        <a:solidFill>
          <a:srgbClr val="FCFEFF"/>
        </a:solidFill>
      </p:bgPr>
    </p:bg>
    <p:spTree>
      <p:nvGrpSpPr>
        <p:cNvPr id="1" name=""/>
        <p:cNvGrpSpPr/>
        <p:nvPr/>
      </p:nvGrpSpPr>
      <p:grpSpPr>
        <a:xfrm>
          <a:off x="0" y="0"/>
          <a:ext cx="0" cy="0"/>
          <a:chOff x="0" y="0"/>
          <a:chExt cx="0" cy="0"/>
        </a:xfrm>
      </p:grpSpPr>
      <p:sp>
        <p:nvSpPr>
          <p:cNvPr name="Freeform 2" id="2"/>
          <p:cNvSpPr/>
          <p:nvPr/>
        </p:nvSpPr>
        <p:spPr>
          <a:xfrm flipH="false" flipV="false" rot="0">
            <a:off x="-463075" y="7194550"/>
            <a:ext cx="5863057" cy="4114800"/>
          </a:xfrm>
          <a:custGeom>
            <a:avLst/>
            <a:gdLst/>
            <a:ahLst/>
            <a:cxnLst/>
            <a:rect r="r" b="b" t="t" l="l"/>
            <a:pathLst>
              <a:path h="4114800" w="5863057">
                <a:moveTo>
                  <a:pt x="0" y="0"/>
                </a:moveTo>
                <a:lnTo>
                  <a:pt x="5863057" y="0"/>
                </a:lnTo>
                <a:lnTo>
                  <a:pt x="5863057"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4394802" y="363540"/>
            <a:ext cx="9612367" cy="821049"/>
          </a:xfrm>
          <a:prstGeom prst="rect">
            <a:avLst/>
          </a:prstGeom>
        </p:spPr>
        <p:txBody>
          <a:bodyPr anchor="t" rtlCol="false" tIns="0" lIns="0" bIns="0" rIns="0">
            <a:spAutoFit/>
          </a:bodyPr>
          <a:lstStyle/>
          <a:p>
            <a:pPr algn="ctr">
              <a:lnSpc>
                <a:spcPts val="6720"/>
              </a:lnSpc>
            </a:pPr>
            <a:r>
              <a:rPr lang="en-US" sz="4800">
                <a:solidFill>
                  <a:srgbClr val="56AAF0"/>
                </a:solidFill>
                <a:latin typeface="Dynamo Medium"/>
                <a:ea typeface="Dynamo Medium"/>
                <a:cs typeface="Dynamo Medium"/>
                <a:sym typeface="Dynamo Medium"/>
              </a:rPr>
              <a:t>RESEARCH GAP TABLE</a:t>
            </a:r>
          </a:p>
        </p:txBody>
      </p:sp>
      <p:sp>
        <p:nvSpPr>
          <p:cNvPr name="Freeform 4" id="4"/>
          <p:cNvSpPr/>
          <p:nvPr/>
        </p:nvSpPr>
        <p:spPr>
          <a:xfrm flipH="true" flipV="true" rot="0">
            <a:off x="12866828" y="-976689"/>
            <a:ext cx="5863057" cy="4114800"/>
          </a:xfrm>
          <a:custGeom>
            <a:avLst/>
            <a:gdLst/>
            <a:ahLst/>
            <a:cxnLst/>
            <a:rect r="r" b="b" t="t" l="l"/>
            <a:pathLst>
              <a:path h="4114800" w="5863057">
                <a:moveTo>
                  <a:pt x="5863057" y="4114800"/>
                </a:moveTo>
                <a:lnTo>
                  <a:pt x="0" y="4114800"/>
                </a:lnTo>
                <a:lnTo>
                  <a:pt x="0" y="0"/>
                </a:lnTo>
                <a:lnTo>
                  <a:pt x="5863057" y="0"/>
                </a:lnTo>
                <a:lnTo>
                  <a:pt x="5863057" y="4114800"/>
                </a:lnTo>
                <a:close/>
              </a:path>
            </a:pathLst>
          </a:custGeom>
          <a:blipFill>
            <a:blip r:embed="rId2">
              <a:extLst>
                <a:ext uri="{96DAC541-7B7A-43D3-8B79-37D633B846F1}">
                  <asvg:svgBlip xmlns:asvg="http://schemas.microsoft.com/office/drawing/2016/SVG/main" r:embed="rId3"/>
                </a:ext>
              </a:extLst>
            </a:blip>
            <a:stretch>
              <a:fillRect l="0" t="0" r="0" b="0"/>
            </a:stretch>
          </a:blipFill>
        </p:spPr>
      </p:sp>
      <p:graphicFrame>
        <p:nvGraphicFramePr>
          <p:cNvPr name="Table 5" id="5"/>
          <p:cNvGraphicFramePr>
            <a:graphicFrameLocks noGrp="true"/>
          </p:cNvGraphicFramePr>
          <p:nvPr/>
        </p:nvGraphicFramePr>
        <p:xfrm>
          <a:off x="892898" y="1398236"/>
          <a:ext cx="16502203" cy="8043303"/>
        </p:xfrm>
        <a:graphic>
          <a:graphicData uri="http://schemas.openxmlformats.org/drawingml/2006/table">
            <a:tbl>
              <a:tblPr/>
              <a:tblGrid>
                <a:gridCol w="2750367"/>
                <a:gridCol w="2750367"/>
                <a:gridCol w="2750367"/>
                <a:gridCol w="2750367"/>
                <a:gridCol w="2750367"/>
                <a:gridCol w="2750367"/>
              </a:tblGrid>
              <a:tr h="1715208">
                <a:tc>
                  <a:txBody>
                    <a:bodyPr anchor="t" rtlCol="false"/>
                    <a:lstStyle/>
                    <a:p>
                      <a:pPr algn="ctr">
                        <a:lnSpc>
                          <a:spcPts val="3499"/>
                        </a:lnSpc>
                        <a:defRPr/>
                      </a:pPr>
                      <a:r>
                        <a:rPr lang="en-US" sz="2499">
                          <a:solidFill>
                            <a:srgbClr val="E1E7FF"/>
                          </a:solidFill>
                          <a:latin typeface="DM Sans Bold"/>
                          <a:ea typeface="DM Sans Bold"/>
                          <a:cs typeface="DM Sans Bold"/>
                          <a:sym typeface="DM Sans Bold"/>
                        </a:rPr>
                        <a:t>System/Reference</a:t>
                      </a:r>
                      <a:endParaRPr lang="en-US" sz="1100"/>
                    </a:p>
                  </a:txBody>
                  <a:tcPr marL="95250" marR="95250" marT="95250" marB="952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1174AB"/>
                    </a:solidFill>
                  </a:tcPr>
                </a:tc>
                <a:tc>
                  <a:txBody>
                    <a:bodyPr anchor="t" rtlCol="false"/>
                    <a:lstStyle/>
                    <a:p>
                      <a:pPr algn="ctr">
                        <a:lnSpc>
                          <a:spcPts val="3499"/>
                        </a:lnSpc>
                        <a:defRPr/>
                      </a:pPr>
                      <a:r>
                        <a:rPr lang="en-US" sz="2499">
                          <a:solidFill>
                            <a:srgbClr val="E1E7FF"/>
                          </a:solidFill>
                          <a:latin typeface="DM Sans Bold"/>
                          <a:ea typeface="DM Sans Bold"/>
                          <a:cs typeface="DM Sans Bold"/>
                          <a:sym typeface="DM Sans Bold"/>
                        </a:rPr>
                        <a:t>Upper Body Exercise Focus</a:t>
                      </a:r>
                      <a:endParaRPr lang="en-US" sz="1100"/>
                    </a:p>
                  </a:txBody>
                  <a:tcPr marL="95250" marR="95250" marT="95250" marB="952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1174AB"/>
                    </a:solidFill>
                  </a:tcPr>
                </a:tc>
                <a:tc>
                  <a:txBody>
                    <a:bodyPr anchor="t" rtlCol="false"/>
                    <a:lstStyle/>
                    <a:p>
                      <a:pPr algn="ctr">
                        <a:lnSpc>
                          <a:spcPts val="3499"/>
                        </a:lnSpc>
                        <a:defRPr/>
                      </a:pPr>
                      <a:r>
                        <a:rPr lang="en-US" sz="2499">
                          <a:solidFill>
                            <a:srgbClr val="E1E7FF"/>
                          </a:solidFill>
                          <a:latin typeface="DM Sans Bold"/>
                          <a:ea typeface="DM Sans Bold"/>
                          <a:cs typeface="DM Sans Bold"/>
                          <a:sym typeface="DM Sans Bold"/>
                        </a:rPr>
                        <a:t>Real-Time Motion Detection</a:t>
                      </a:r>
                      <a:endParaRPr lang="en-US" sz="1100"/>
                    </a:p>
                  </a:txBody>
                  <a:tcPr marL="95250" marR="95250" marT="95250" marB="952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1174AB"/>
                    </a:solidFill>
                  </a:tcPr>
                </a:tc>
                <a:tc>
                  <a:txBody>
                    <a:bodyPr anchor="t" rtlCol="false"/>
                    <a:lstStyle/>
                    <a:p>
                      <a:pPr algn="ctr">
                        <a:lnSpc>
                          <a:spcPts val="3499"/>
                        </a:lnSpc>
                        <a:defRPr/>
                      </a:pPr>
                      <a:r>
                        <a:rPr lang="en-US" sz="2499">
                          <a:solidFill>
                            <a:srgbClr val="E1E7FF"/>
                          </a:solidFill>
                          <a:latin typeface="DM Sans Bold"/>
                          <a:ea typeface="DM Sans Bold"/>
                          <a:cs typeface="DM Sans Bold"/>
                          <a:sym typeface="DM Sans Bold"/>
                        </a:rPr>
                        <a:t>Adaptive Feedback Mechanisms</a:t>
                      </a:r>
                      <a:endParaRPr lang="en-US" sz="1100"/>
                    </a:p>
                  </a:txBody>
                  <a:tcPr marL="95250" marR="95250" marT="95250" marB="952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1174AB"/>
                    </a:solidFill>
                  </a:tcPr>
                </a:tc>
                <a:tc>
                  <a:txBody>
                    <a:bodyPr anchor="t" rtlCol="false"/>
                    <a:lstStyle/>
                    <a:p>
                      <a:pPr algn="ctr">
                        <a:lnSpc>
                          <a:spcPts val="3499"/>
                        </a:lnSpc>
                        <a:defRPr/>
                      </a:pPr>
                      <a:r>
                        <a:rPr lang="en-US" sz="2499">
                          <a:solidFill>
                            <a:srgbClr val="E1E7FF"/>
                          </a:solidFill>
                          <a:latin typeface="DM Sans Bold"/>
                          <a:ea typeface="DM Sans Bold"/>
                          <a:cs typeface="DM Sans Bold"/>
                          <a:sym typeface="DM Sans Bold"/>
                        </a:rPr>
                        <a:t>Neck Exercise Specialization</a:t>
                      </a:r>
                      <a:endParaRPr lang="en-US" sz="1100"/>
                    </a:p>
                  </a:txBody>
                  <a:tcPr marL="95250" marR="95250" marT="95250" marB="952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1174AB"/>
                    </a:solidFill>
                  </a:tcPr>
                </a:tc>
                <a:tc>
                  <a:txBody>
                    <a:bodyPr anchor="t" rtlCol="false"/>
                    <a:lstStyle/>
                    <a:p>
                      <a:pPr algn="ctr">
                        <a:lnSpc>
                          <a:spcPts val="3499"/>
                        </a:lnSpc>
                        <a:defRPr/>
                      </a:pPr>
                      <a:r>
                        <a:rPr lang="en-US" sz="2499">
                          <a:solidFill>
                            <a:srgbClr val="E1E7FF"/>
                          </a:solidFill>
                          <a:latin typeface="DM Sans Bold"/>
                          <a:ea typeface="DM Sans Bold"/>
                          <a:cs typeface="DM Sans Bold"/>
                          <a:sym typeface="DM Sans Bold"/>
                        </a:rPr>
                        <a:t>Personalized Exercise Plans</a:t>
                      </a:r>
                      <a:endParaRPr lang="en-US" sz="1100"/>
                    </a:p>
                  </a:txBody>
                  <a:tcPr marL="95250" marR="95250" marT="95250" marB="952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1174AB"/>
                    </a:solidFill>
                  </a:tcPr>
                </a:tc>
              </a:tr>
              <a:tr h="1079147">
                <a:tc>
                  <a:txBody>
                    <a:bodyPr anchor="t" rtlCol="false"/>
                    <a:lstStyle/>
                    <a:p>
                      <a:pPr algn="l">
                        <a:lnSpc>
                          <a:spcPts val="3499"/>
                        </a:lnSpc>
                        <a:defRPr/>
                      </a:pPr>
                      <a:r>
                        <a:rPr lang="en-US" sz="2499">
                          <a:solidFill>
                            <a:srgbClr val="000000"/>
                          </a:solidFill>
                          <a:latin typeface="DM Sans Bold"/>
                          <a:ea typeface="DM Sans Bold"/>
                          <a:cs typeface="DM Sans Bold"/>
                          <a:sym typeface="DM Sans Bold"/>
                        </a:rPr>
                        <a:t>Wilroy et al. [1]</a:t>
                      </a:r>
                      <a:endParaRPr lang="en-US" sz="1100"/>
                    </a:p>
                  </a:txBody>
                  <a:tcPr marL="95250" marR="95250" marT="95250" marB="952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A2C7E0"/>
                    </a:solidFill>
                  </a:tcPr>
                </a:tc>
                <a:tc>
                  <a:txBody>
                    <a:bodyPr anchor="t" rtlCol="false"/>
                    <a:lstStyle/>
                    <a:p>
                      <a:pPr algn="ctr">
                        <a:lnSpc>
                          <a:spcPts val="3499"/>
                        </a:lnSpc>
                        <a:defRPr/>
                      </a:pPr>
                      <a:r>
                        <a:rPr lang="en-US" sz="2499">
                          <a:solidFill>
                            <a:srgbClr val="000000"/>
                          </a:solidFill>
                          <a:latin typeface="DM Sans"/>
                          <a:ea typeface="DM Sans"/>
                          <a:cs typeface="DM Sans"/>
                          <a:sym typeface="DM Sans"/>
                        </a:rPr>
                        <a:t>✅ Yes</a:t>
                      </a:r>
                      <a:endParaRPr lang="en-US" sz="1100"/>
                    </a:p>
                  </a:txBody>
                  <a:tcPr marL="95250" marR="95250" marT="95250" marB="952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3499"/>
                        </a:lnSpc>
                        <a:defRPr/>
                      </a:pPr>
                      <a:r>
                        <a:rPr lang="en-US" sz="2499">
                          <a:solidFill>
                            <a:srgbClr val="000000"/>
                          </a:solidFill>
                          <a:latin typeface="DM Sans"/>
                          <a:ea typeface="DM Sans"/>
                          <a:cs typeface="DM Sans"/>
                          <a:sym typeface="DM Sans"/>
                        </a:rPr>
                        <a:t>❌ No</a:t>
                      </a:r>
                      <a:endParaRPr lang="en-US" sz="1100"/>
                    </a:p>
                  </a:txBody>
                  <a:tcPr marL="95250" marR="95250" marT="95250" marB="952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3499"/>
                        </a:lnSpc>
                        <a:defRPr/>
                      </a:pPr>
                      <a:r>
                        <a:rPr lang="en-US" sz="2499">
                          <a:solidFill>
                            <a:srgbClr val="000000"/>
                          </a:solidFill>
                          <a:latin typeface="DM Sans"/>
                          <a:ea typeface="DM Sans"/>
                          <a:cs typeface="DM Sans"/>
                          <a:sym typeface="DM Sans"/>
                        </a:rPr>
                        <a:t>❌ No</a:t>
                      </a:r>
                      <a:endParaRPr lang="en-US" sz="1100"/>
                    </a:p>
                  </a:txBody>
                  <a:tcPr marL="95250" marR="95250" marT="95250" marB="952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3499"/>
                        </a:lnSpc>
                        <a:defRPr/>
                      </a:pPr>
                      <a:r>
                        <a:rPr lang="en-US" sz="2499">
                          <a:solidFill>
                            <a:srgbClr val="000000"/>
                          </a:solidFill>
                          <a:latin typeface="DM Sans"/>
                          <a:ea typeface="DM Sans"/>
                          <a:cs typeface="DM Sans"/>
                          <a:sym typeface="DM Sans"/>
                        </a:rPr>
                        <a:t>❌ No</a:t>
                      </a:r>
                      <a:endParaRPr lang="en-US" sz="1100"/>
                    </a:p>
                  </a:txBody>
                  <a:tcPr marL="95250" marR="95250" marT="95250" marB="952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3499"/>
                        </a:lnSpc>
                        <a:defRPr/>
                      </a:pPr>
                      <a:r>
                        <a:rPr lang="en-US" sz="2499">
                          <a:solidFill>
                            <a:srgbClr val="000000"/>
                          </a:solidFill>
                          <a:latin typeface="DM Sans"/>
                          <a:ea typeface="DM Sans"/>
                          <a:cs typeface="DM Sans"/>
                          <a:sym typeface="DM Sans"/>
                        </a:rPr>
                        <a:t>✅ Yes</a:t>
                      </a:r>
                      <a:endParaRPr lang="en-US" sz="1100"/>
                    </a:p>
                  </a:txBody>
                  <a:tcPr marL="95250" marR="95250" marT="95250" marB="952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764611">
                <a:tc>
                  <a:txBody>
                    <a:bodyPr anchor="t" rtlCol="false"/>
                    <a:lstStyle/>
                    <a:p>
                      <a:pPr algn="l">
                        <a:lnSpc>
                          <a:spcPts val="3499"/>
                        </a:lnSpc>
                        <a:defRPr/>
                      </a:pPr>
                      <a:r>
                        <a:rPr lang="en-US" sz="2499">
                          <a:solidFill>
                            <a:srgbClr val="000000"/>
                          </a:solidFill>
                          <a:latin typeface="DM Sans Bold"/>
                          <a:ea typeface="DM Sans Bold"/>
                          <a:cs typeface="DM Sans Bold"/>
                          <a:sym typeface="DM Sans Bold"/>
                        </a:rPr>
                        <a:t>Sol et al. [2]</a:t>
                      </a:r>
                      <a:endParaRPr lang="en-US" sz="1100"/>
                    </a:p>
                  </a:txBody>
                  <a:tcPr marL="95250" marR="95250" marT="95250" marB="952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A2C7E0"/>
                    </a:solidFill>
                  </a:tcPr>
                </a:tc>
                <a:tc>
                  <a:txBody>
                    <a:bodyPr anchor="t" rtlCol="false"/>
                    <a:lstStyle/>
                    <a:p>
                      <a:pPr algn="ctr">
                        <a:lnSpc>
                          <a:spcPts val="3499"/>
                        </a:lnSpc>
                        <a:defRPr/>
                      </a:pPr>
                      <a:r>
                        <a:rPr lang="en-US" sz="2499">
                          <a:solidFill>
                            <a:srgbClr val="000000"/>
                          </a:solidFill>
                          <a:latin typeface="DM Sans"/>
                          <a:ea typeface="DM Sans"/>
                          <a:cs typeface="DM Sans"/>
                          <a:sym typeface="DM Sans"/>
                        </a:rPr>
                        <a:t>✅ Yes</a:t>
                      </a:r>
                      <a:endParaRPr lang="en-US" sz="1100"/>
                    </a:p>
                  </a:txBody>
                  <a:tcPr marL="95250" marR="95250" marT="95250" marB="952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3499"/>
                        </a:lnSpc>
                        <a:defRPr/>
                      </a:pPr>
                      <a:r>
                        <a:rPr lang="en-US" sz="2499">
                          <a:solidFill>
                            <a:srgbClr val="000000"/>
                          </a:solidFill>
                          <a:latin typeface="DM Sans"/>
                          <a:ea typeface="DM Sans"/>
                          <a:cs typeface="DM Sans"/>
                          <a:sym typeface="DM Sans"/>
                        </a:rPr>
                        <a:t>❌ No</a:t>
                      </a:r>
                      <a:endParaRPr lang="en-US" sz="1100"/>
                    </a:p>
                  </a:txBody>
                  <a:tcPr marL="95250" marR="95250" marT="95250" marB="952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3499"/>
                        </a:lnSpc>
                        <a:defRPr/>
                      </a:pPr>
                      <a:r>
                        <a:rPr lang="en-US" sz="2499">
                          <a:solidFill>
                            <a:srgbClr val="000000"/>
                          </a:solidFill>
                          <a:latin typeface="DM Sans"/>
                          <a:ea typeface="DM Sans"/>
                          <a:cs typeface="DM Sans"/>
                          <a:sym typeface="DM Sans"/>
                        </a:rPr>
                        <a:t>❌ No</a:t>
                      </a:r>
                      <a:endParaRPr lang="en-US" sz="1100"/>
                    </a:p>
                  </a:txBody>
                  <a:tcPr marL="95250" marR="95250" marT="95250" marB="952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3499"/>
                        </a:lnSpc>
                        <a:defRPr/>
                      </a:pPr>
                      <a:r>
                        <a:rPr lang="en-US" sz="2499">
                          <a:solidFill>
                            <a:srgbClr val="000000"/>
                          </a:solidFill>
                          <a:latin typeface="DM Sans"/>
                          <a:ea typeface="DM Sans"/>
                          <a:cs typeface="DM Sans"/>
                          <a:sym typeface="DM Sans"/>
                        </a:rPr>
                        <a:t>❌ No</a:t>
                      </a:r>
                      <a:endParaRPr lang="en-US" sz="1100"/>
                    </a:p>
                  </a:txBody>
                  <a:tcPr marL="95250" marR="95250" marT="95250" marB="952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3499"/>
                        </a:lnSpc>
                        <a:defRPr/>
                      </a:pPr>
                      <a:r>
                        <a:rPr lang="en-US" sz="2499">
                          <a:solidFill>
                            <a:srgbClr val="000000"/>
                          </a:solidFill>
                          <a:latin typeface="DM Sans"/>
                          <a:ea typeface="DM Sans"/>
                          <a:cs typeface="DM Sans"/>
                          <a:sym typeface="DM Sans"/>
                        </a:rPr>
                        <a:t>✅ Yes</a:t>
                      </a:r>
                      <a:endParaRPr lang="en-US" sz="1100"/>
                    </a:p>
                  </a:txBody>
                  <a:tcPr marL="95250" marR="95250" marT="95250" marB="952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1239909">
                <a:tc>
                  <a:txBody>
                    <a:bodyPr anchor="t" rtlCol="false"/>
                    <a:lstStyle/>
                    <a:p>
                      <a:pPr algn="l">
                        <a:lnSpc>
                          <a:spcPts val="3499"/>
                        </a:lnSpc>
                        <a:defRPr/>
                      </a:pPr>
                      <a:r>
                        <a:rPr lang="en-US" sz="2499">
                          <a:solidFill>
                            <a:srgbClr val="000000"/>
                          </a:solidFill>
                          <a:latin typeface="DM Sans Bold"/>
                          <a:ea typeface="DM Sans Bold"/>
                          <a:cs typeface="DM Sans Bold"/>
                          <a:sym typeface="DM Sans Bold"/>
                        </a:rPr>
                        <a:t>Hwang and Jeon [3]</a:t>
                      </a:r>
                      <a:endParaRPr lang="en-US" sz="1100"/>
                    </a:p>
                  </a:txBody>
                  <a:tcPr marL="95250" marR="95250" marT="95250" marB="952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A2C7E0"/>
                    </a:solidFill>
                  </a:tcPr>
                </a:tc>
                <a:tc>
                  <a:txBody>
                    <a:bodyPr anchor="t" rtlCol="false"/>
                    <a:lstStyle/>
                    <a:p>
                      <a:pPr algn="ctr">
                        <a:lnSpc>
                          <a:spcPts val="3499"/>
                        </a:lnSpc>
                        <a:defRPr/>
                      </a:pPr>
                      <a:r>
                        <a:rPr lang="en-US" sz="2499">
                          <a:solidFill>
                            <a:srgbClr val="000000"/>
                          </a:solidFill>
                          <a:latin typeface="DM Sans"/>
                          <a:ea typeface="DM Sans"/>
                          <a:cs typeface="DM Sans"/>
                          <a:sym typeface="DM Sans"/>
                        </a:rPr>
                        <a:t>❌ No</a:t>
                      </a:r>
                      <a:endParaRPr lang="en-US" sz="1100"/>
                    </a:p>
                  </a:txBody>
                  <a:tcPr marL="95250" marR="95250" marT="95250" marB="952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3499"/>
                        </a:lnSpc>
                        <a:defRPr/>
                      </a:pPr>
                      <a:r>
                        <a:rPr lang="en-US" sz="2499">
                          <a:solidFill>
                            <a:srgbClr val="000000"/>
                          </a:solidFill>
                          <a:latin typeface="DM Sans"/>
                          <a:ea typeface="DM Sans"/>
                          <a:cs typeface="DM Sans"/>
                          <a:sym typeface="DM Sans"/>
                        </a:rPr>
                        <a:t>❌ No</a:t>
                      </a:r>
                      <a:endParaRPr lang="en-US" sz="1100"/>
                    </a:p>
                  </a:txBody>
                  <a:tcPr marL="95250" marR="95250" marT="95250" marB="952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3499"/>
                        </a:lnSpc>
                        <a:defRPr/>
                      </a:pPr>
                      <a:r>
                        <a:rPr lang="en-US" sz="2499">
                          <a:solidFill>
                            <a:srgbClr val="000000"/>
                          </a:solidFill>
                          <a:latin typeface="DM Sans"/>
                          <a:ea typeface="DM Sans"/>
                          <a:cs typeface="DM Sans"/>
                          <a:sym typeface="DM Sans"/>
                        </a:rPr>
                        <a:t>❌ No</a:t>
                      </a:r>
                      <a:endParaRPr lang="en-US" sz="1100"/>
                    </a:p>
                  </a:txBody>
                  <a:tcPr marL="95250" marR="95250" marT="95250" marB="952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3499"/>
                        </a:lnSpc>
                        <a:defRPr/>
                      </a:pPr>
                      <a:r>
                        <a:rPr lang="en-US" sz="2499">
                          <a:solidFill>
                            <a:srgbClr val="000000"/>
                          </a:solidFill>
                          <a:latin typeface="DM Sans"/>
                          <a:ea typeface="DM Sans"/>
                          <a:cs typeface="DM Sans"/>
                          <a:sym typeface="DM Sans"/>
                        </a:rPr>
                        <a:t>❌ No</a:t>
                      </a:r>
                      <a:endParaRPr lang="en-US" sz="1100"/>
                    </a:p>
                  </a:txBody>
                  <a:tcPr marL="95250" marR="95250" marT="95250" marB="952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3499"/>
                        </a:lnSpc>
                        <a:defRPr/>
                      </a:pPr>
                      <a:r>
                        <a:rPr lang="en-US" sz="2499">
                          <a:solidFill>
                            <a:srgbClr val="000000"/>
                          </a:solidFill>
                          <a:latin typeface="DM Sans"/>
                          <a:ea typeface="DM Sans"/>
                          <a:cs typeface="DM Sans"/>
                          <a:sym typeface="DM Sans"/>
                        </a:rPr>
                        <a:t>❌ No</a:t>
                      </a:r>
                      <a:endParaRPr lang="en-US" sz="1100"/>
                    </a:p>
                  </a:txBody>
                  <a:tcPr marL="95250" marR="95250" marT="95250" marB="952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1239909">
                <a:tc>
                  <a:txBody>
                    <a:bodyPr anchor="t" rtlCol="false"/>
                    <a:lstStyle/>
                    <a:p>
                      <a:pPr algn="l">
                        <a:lnSpc>
                          <a:spcPts val="3499"/>
                        </a:lnSpc>
                        <a:defRPr/>
                      </a:pPr>
                      <a:r>
                        <a:rPr lang="en-US" sz="2499">
                          <a:solidFill>
                            <a:srgbClr val="000000"/>
                          </a:solidFill>
                          <a:latin typeface="DM Sans Bold"/>
                          <a:ea typeface="DM Sans Bold"/>
                          <a:cs typeface="DM Sans Bold"/>
                          <a:sym typeface="DM Sans Bold"/>
                        </a:rPr>
                        <a:t>Beomsoo and Doyoung [4]</a:t>
                      </a:r>
                      <a:endParaRPr lang="en-US" sz="1100"/>
                    </a:p>
                  </a:txBody>
                  <a:tcPr marL="95250" marR="95250" marT="95250" marB="952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A2C7E0"/>
                    </a:solidFill>
                  </a:tcPr>
                </a:tc>
                <a:tc>
                  <a:txBody>
                    <a:bodyPr anchor="t" rtlCol="false"/>
                    <a:lstStyle/>
                    <a:p>
                      <a:pPr algn="ctr">
                        <a:lnSpc>
                          <a:spcPts val="3499"/>
                        </a:lnSpc>
                        <a:defRPr/>
                      </a:pPr>
                      <a:r>
                        <a:rPr lang="en-US" sz="2499">
                          <a:solidFill>
                            <a:srgbClr val="000000"/>
                          </a:solidFill>
                          <a:latin typeface="DM Sans"/>
                          <a:ea typeface="DM Sans"/>
                          <a:cs typeface="DM Sans"/>
                          <a:sym typeface="DM Sans"/>
                        </a:rPr>
                        <a:t>❌ No</a:t>
                      </a:r>
                      <a:endParaRPr lang="en-US" sz="1100"/>
                    </a:p>
                  </a:txBody>
                  <a:tcPr marL="95250" marR="95250" marT="95250" marB="952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3499"/>
                        </a:lnSpc>
                        <a:defRPr/>
                      </a:pPr>
                      <a:r>
                        <a:rPr lang="en-US" sz="2499">
                          <a:solidFill>
                            <a:srgbClr val="000000"/>
                          </a:solidFill>
                          <a:latin typeface="DM Sans"/>
                          <a:ea typeface="DM Sans"/>
                          <a:cs typeface="DM Sans"/>
                          <a:sym typeface="DM Sans"/>
                        </a:rPr>
                        <a:t>❌ No</a:t>
                      </a:r>
                      <a:endParaRPr lang="en-US" sz="1100"/>
                    </a:p>
                  </a:txBody>
                  <a:tcPr marL="95250" marR="95250" marT="95250" marB="952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3499"/>
                        </a:lnSpc>
                        <a:defRPr/>
                      </a:pPr>
                      <a:r>
                        <a:rPr lang="en-US" sz="2499">
                          <a:solidFill>
                            <a:srgbClr val="000000"/>
                          </a:solidFill>
                          <a:latin typeface="DM Sans"/>
                          <a:ea typeface="DM Sans"/>
                          <a:cs typeface="DM Sans"/>
                          <a:sym typeface="DM Sans"/>
                        </a:rPr>
                        <a:t>❌ No</a:t>
                      </a:r>
                      <a:endParaRPr lang="en-US" sz="1100"/>
                    </a:p>
                  </a:txBody>
                  <a:tcPr marL="95250" marR="95250" marT="95250" marB="952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3499"/>
                        </a:lnSpc>
                        <a:defRPr/>
                      </a:pPr>
                      <a:r>
                        <a:rPr lang="en-US" sz="2499">
                          <a:solidFill>
                            <a:srgbClr val="000000"/>
                          </a:solidFill>
                          <a:latin typeface="DM Sans"/>
                          <a:ea typeface="DM Sans"/>
                          <a:cs typeface="DM Sans"/>
                          <a:sym typeface="DM Sans"/>
                        </a:rPr>
                        <a:t>❌ No</a:t>
                      </a:r>
                      <a:endParaRPr lang="en-US" sz="1100"/>
                    </a:p>
                  </a:txBody>
                  <a:tcPr marL="95250" marR="95250" marT="95250" marB="952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3499"/>
                        </a:lnSpc>
                        <a:defRPr/>
                      </a:pPr>
                      <a:r>
                        <a:rPr lang="en-US" sz="2499">
                          <a:solidFill>
                            <a:srgbClr val="000000"/>
                          </a:solidFill>
                          <a:latin typeface="DM Sans"/>
                          <a:ea typeface="DM Sans"/>
                          <a:cs typeface="DM Sans"/>
                          <a:sym typeface="DM Sans"/>
                        </a:rPr>
                        <a:t>❌ No</a:t>
                      </a:r>
                      <a:endParaRPr lang="en-US" sz="1100"/>
                    </a:p>
                  </a:txBody>
                  <a:tcPr marL="95250" marR="95250" marT="95250" marB="952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764611">
                <a:tc>
                  <a:txBody>
                    <a:bodyPr anchor="t" rtlCol="false"/>
                    <a:lstStyle/>
                    <a:p>
                      <a:pPr algn="l">
                        <a:lnSpc>
                          <a:spcPts val="3499"/>
                        </a:lnSpc>
                        <a:defRPr/>
                      </a:pPr>
                      <a:r>
                        <a:rPr lang="en-US" sz="2499">
                          <a:solidFill>
                            <a:srgbClr val="000000"/>
                          </a:solidFill>
                          <a:latin typeface="DM Sans Bold"/>
                          <a:ea typeface="DM Sans Bold"/>
                          <a:cs typeface="DM Sans Bold"/>
                          <a:sym typeface="DM Sans Bold"/>
                        </a:rPr>
                        <a:t>Lee et al. [5]</a:t>
                      </a:r>
                      <a:endParaRPr lang="en-US" sz="1100"/>
                    </a:p>
                  </a:txBody>
                  <a:tcPr marL="95250" marR="95250" marT="95250" marB="952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A2C7E0"/>
                    </a:solidFill>
                  </a:tcPr>
                </a:tc>
                <a:tc>
                  <a:txBody>
                    <a:bodyPr anchor="t" rtlCol="false"/>
                    <a:lstStyle/>
                    <a:p>
                      <a:pPr algn="ctr">
                        <a:lnSpc>
                          <a:spcPts val="3499"/>
                        </a:lnSpc>
                        <a:defRPr/>
                      </a:pPr>
                      <a:r>
                        <a:rPr lang="en-US" sz="2499">
                          <a:solidFill>
                            <a:srgbClr val="000000"/>
                          </a:solidFill>
                          <a:latin typeface="DM Sans"/>
                          <a:ea typeface="DM Sans"/>
                          <a:cs typeface="DM Sans"/>
                          <a:sym typeface="DM Sans"/>
                        </a:rPr>
                        <a:t>❌ No</a:t>
                      </a:r>
                      <a:endParaRPr lang="en-US" sz="1100"/>
                    </a:p>
                  </a:txBody>
                  <a:tcPr marL="95250" marR="95250" marT="95250" marB="952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3499"/>
                        </a:lnSpc>
                        <a:defRPr/>
                      </a:pPr>
                      <a:r>
                        <a:rPr lang="en-US" sz="2499">
                          <a:solidFill>
                            <a:srgbClr val="000000"/>
                          </a:solidFill>
                          <a:latin typeface="DM Sans"/>
                          <a:ea typeface="DM Sans"/>
                          <a:cs typeface="DM Sans"/>
                          <a:sym typeface="DM Sans"/>
                        </a:rPr>
                        <a:t>❌ No</a:t>
                      </a:r>
                      <a:endParaRPr lang="en-US" sz="1100"/>
                    </a:p>
                  </a:txBody>
                  <a:tcPr marL="95250" marR="95250" marT="95250" marB="952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3499"/>
                        </a:lnSpc>
                        <a:defRPr/>
                      </a:pPr>
                      <a:r>
                        <a:rPr lang="en-US" sz="2499">
                          <a:solidFill>
                            <a:srgbClr val="000000"/>
                          </a:solidFill>
                          <a:latin typeface="DM Sans"/>
                          <a:ea typeface="DM Sans"/>
                          <a:cs typeface="DM Sans"/>
                          <a:sym typeface="DM Sans"/>
                        </a:rPr>
                        <a:t>❌ No</a:t>
                      </a:r>
                      <a:endParaRPr lang="en-US" sz="1100"/>
                    </a:p>
                  </a:txBody>
                  <a:tcPr marL="95250" marR="95250" marT="95250" marB="952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3499"/>
                        </a:lnSpc>
                        <a:defRPr/>
                      </a:pPr>
                      <a:r>
                        <a:rPr lang="en-US" sz="2499">
                          <a:solidFill>
                            <a:srgbClr val="000000"/>
                          </a:solidFill>
                          <a:latin typeface="DM Sans"/>
                          <a:ea typeface="DM Sans"/>
                          <a:cs typeface="DM Sans"/>
                          <a:sym typeface="DM Sans"/>
                        </a:rPr>
                        <a:t>❌ No</a:t>
                      </a:r>
                      <a:endParaRPr lang="en-US" sz="1100"/>
                    </a:p>
                  </a:txBody>
                  <a:tcPr marL="95250" marR="95250" marT="95250" marB="952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3499"/>
                        </a:lnSpc>
                        <a:defRPr/>
                      </a:pPr>
                      <a:r>
                        <a:rPr lang="en-US" sz="2499">
                          <a:solidFill>
                            <a:srgbClr val="000000"/>
                          </a:solidFill>
                          <a:latin typeface="DM Sans"/>
                          <a:ea typeface="DM Sans"/>
                          <a:cs typeface="DM Sans"/>
                          <a:sym typeface="DM Sans"/>
                        </a:rPr>
                        <a:t>❌ No</a:t>
                      </a:r>
                      <a:endParaRPr lang="en-US" sz="1100"/>
                    </a:p>
                  </a:txBody>
                  <a:tcPr marL="95250" marR="95250" marT="95250" marB="952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1239909">
                <a:tc>
                  <a:txBody>
                    <a:bodyPr anchor="t" rtlCol="false"/>
                    <a:lstStyle/>
                    <a:p>
                      <a:pPr algn="l">
                        <a:lnSpc>
                          <a:spcPts val="3499"/>
                        </a:lnSpc>
                        <a:defRPr/>
                      </a:pPr>
                      <a:r>
                        <a:rPr lang="en-US" sz="2499">
                          <a:solidFill>
                            <a:srgbClr val="000000"/>
                          </a:solidFill>
                          <a:latin typeface="DM Sans Bold"/>
                          <a:ea typeface="DM Sans Bold"/>
                          <a:cs typeface="DM Sans Bold"/>
                          <a:sym typeface="DM Sans Bold"/>
                        </a:rPr>
                        <a:t>PROPOSED SYSTEM</a:t>
                      </a:r>
                      <a:endParaRPr lang="en-US" sz="1100"/>
                    </a:p>
                  </a:txBody>
                  <a:tcPr marL="95250" marR="95250" marT="95250" marB="952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A2C7E0"/>
                    </a:solidFill>
                  </a:tcPr>
                </a:tc>
                <a:tc>
                  <a:txBody>
                    <a:bodyPr anchor="t" rtlCol="false"/>
                    <a:lstStyle/>
                    <a:p>
                      <a:pPr algn="ctr">
                        <a:lnSpc>
                          <a:spcPts val="3499"/>
                        </a:lnSpc>
                        <a:defRPr/>
                      </a:pPr>
                      <a:r>
                        <a:rPr lang="en-US" sz="2499">
                          <a:solidFill>
                            <a:srgbClr val="000000"/>
                          </a:solidFill>
                          <a:latin typeface="DM Sans"/>
                          <a:ea typeface="DM Sans"/>
                          <a:cs typeface="DM Sans"/>
                          <a:sym typeface="DM Sans"/>
                        </a:rPr>
                        <a:t>✅ Yes</a:t>
                      </a:r>
                      <a:endParaRPr lang="en-US" sz="1100"/>
                    </a:p>
                  </a:txBody>
                  <a:tcPr marL="95250" marR="95250" marT="95250" marB="952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3499"/>
                        </a:lnSpc>
                        <a:defRPr/>
                      </a:pPr>
                      <a:r>
                        <a:rPr lang="en-US" sz="2499">
                          <a:solidFill>
                            <a:srgbClr val="000000"/>
                          </a:solidFill>
                          <a:latin typeface="DM Sans"/>
                          <a:ea typeface="DM Sans"/>
                          <a:cs typeface="DM Sans"/>
                          <a:sym typeface="DM Sans"/>
                        </a:rPr>
                        <a:t>✅ Yes</a:t>
                      </a:r>
                      <a:endParaRPr lang="en-US" sz="1100"/>
                    </a:p>
                  </a:txBody>
                  <a:tcPr marL="95250" marR="95250" marT="95250" marB="952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3499"/>
                        </a:lnSpc>
                        <a:defRPr/>
                      </a:pPr>
                      <a:r>
                        <a:rPr lang="en-US" sz="2499">
                          <a:solidFill>
                            <a:srgbClr val="000000"/>
                          </a:solidFill>
                          <a:latin typeface="DM Sans"/>
                          <a:ea typeface="DM Sans"/>
                          <a:cs typeface="DM Sans"/>
                          <a:sym typeface="DM Sans"/>
                        </a:rPr>
                        <a:t>✅ Yes</a:t>
                      </a:r>
                      <a:endParaRPr lang="en-US" sz="1100"/>
                    </a:p>
                  </a:txBody>
                  <a:tcPr marL="95250" marR="95250" marT="95250" marB="952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3499"/>
                        </a:lnSpc>
                        <a:defRPr/>
                      </a:pPr>
                      <a:r>
                        <a:rPr lang="en-US" sz="2499">
                          <a:solidFill>
                            <a:srgbClr val="000000"/>
                          </a:solidFill>
                          <a:latin typeface="DM Sans"/>
                          <a:ea typeface="DM Sans"/>
                          <a:cs typeface="DM Sans"/>
                          <a:sym typeface="DM Sans"/>
                        </a:rPr>
                        <a:t>✅ Yes</a:t>
                      </a:r>
                      <a:endParaRPr lang="en-US" sz="1100"/>
                    </a:p>
                  </a:txBody>
                  <a:tcPr marL="95250" marR="95250" marT="95250" marB="952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3499"/>
                        </a:lnSpc>
                        <a:defRPr/>
                      </a:pPr>
                      <a:r>
                        <a:rPr lang="en-US" sz="2499">
                          <a:solidFill>
                            <a:srgbClr val="000000"/>
                          </a:solidFill>
                          <a:latin typeface="DM Sans"/>
                          <a:ea typeface="DM Sans"/>
                          <a:cs typeface="DM Sans"/>
                          <a:sym typeface="DM Sans"/>
                        </a:rPr>
                        <a:t>✅ Yes</a:t>
                      </a:r>
                      <a:endParaRPr lang="en-US" sz="1100"/>
                    </a:p>
                  </a:txBody>
                  <a:tcPr marL="95250" marR="95250" marT="95250" marB="952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bl>
          </a:graphicData>
        </a:graphic>
      </p:graphicFrame>
    </p:spTree>
  </p:cSld>
  <p:clrMapOvr>
    <a:masterClrMapping/>
  </p:clrMapOvr>
</p:sld>
</file>

<file path=ppt/slides/slide47.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8296998" y="-2445901"/>
            <a:ext cx="15178802" cy="15178802"/>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145DA0"/>
              </a:solidFill>
              <a:prstDash val="solid"/>
              <a:miter/>
            </a:ln>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7769580" y="-1797460"/>
            <a:ext cx="13881919" cy="13881919"/>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5DE0E6">
                    <a:alpha val="100000"/>
                  </a:srgbClr>
                </a:gs>
                <a:gs pos="100000">
                  <a:srgbClr val="004AAD">
                    <a:alpha val="100000"/>
                  </a:srgbClr>
                </a:gs>
              </a:gsLst>
              <a:lin ang="0"/>
            </a:gradFill>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TextBox 8" id="8"/>
          <p:cNvSpPr txBox="true"/>
          <p:nvPr/>
        </p:nvSpPr>
        <p:spPr>
          <a:xfrm rot="0">
            <a:off x="1028700" y="3370862"/>
            <a:ext cx="5286363" cy="2072450"/>
          </a:xfrm>
          <a:prstGeom prst="rect">
            <a:avLst/>
          </a:prstGeom>
        </p:spPr>
        <p:txBody>
          <a:bodyPr anchor="t" rtlCol="false" tIns="0" lIns="0" bIns="0" rIns="0">
            <a:spAutoFit/>
          </a:bodyPr>
          <a:lstStyle/>
          <a:p>
            <a:pPr algn="l" marL="0" indent="0" lvl="0">
              <a:lnSpc>
                <a:spcPts val="8302"/>
              </a:lnSpc>
              <a:spcBef>
                <a:spcPct val="0"/>
              </a:spcBef>
            </a:pPr>
            <a:r>
              <a:rPr lang="en-US" sz="5930">
                <a:solidFill>
                  <a:srgbClr val="FDFDFD"/>
                </a:solidFill>
                <a:latin typeface="Open Sans Extra Bold"/>
                <a:ea typeface="Open Sans Extra Bold"/>
                <a:cs typeface="Open Sans Extra Bold"/>
                <a:sym typeface="Open Sans Extra Bold"/>
              </a:rPr>
              <a:t>SPECIFIC OBJECTIVES</a:t>
            </a:r>
          </a:p>
        </p:txBody>
      </p:sp>
      <p:sp>
        <p:nvSpPr>
          <p:cNvPr name="Freeform 9" id="9"/>
          <p:cNvSpPr/>
          <p:nvPr/>
        </p:nvSpPr>
        <p:spPr>
          <a:xfrm flipH="false" flipV="false" rot="0">
            <a:off x="6913144" y="761303"/>
            <a:ext cx="1887223" cy="1887223"/>
          </a:xfrm>
          <a:custGeom>
            <a:avLst/>
            <a:gdLst/>
            <a:ahLst/>
            <a:cxnLst/>
            <a:rect r="r" b="b" t="t" l="l"/>
            <a:pathLst>
              <a:path h="1887223" w="1887223">
                <a:moveTo>
                  <a:pt x="0" y="0"/>
                </a:moveTo>
                <a:lnTo>
                  <a:pt x="1887223" y="0"/>
                </a:lnTo>
                <a:lnTo>
                  <a:pt x="1887223" y="1887223"/>
                </a:lnTo>
                <a:lnTo>
                  <a:pt x="0" y="188722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TextBox 10" id="10"/>
          <p:cNvSpPr txBox="true"/>
          <p:nvPr/>
        </p:nvSpPr>
        <p:spPr>
          <a:xfrm rot="0">
            <a:off x="9009917" y="874356"/>
            <a:ext cx="8088546" cy="1636732"/>
          </a:xfrm>
          <a:prstGeom prst="rect">
            <a:avLst/>
          </a:prstGeom>
        </p:spPr>
        <p:txBody>
          <a:bodyPr anchor="t" rtlCol="false" tIns="0" lIns="0" bIns="0" rIns="0">
            <a:spAutoFit/>
          </a:bodyPr>
          <a:lstStyle/>
          <a:p>
            <a:pPr algn="l">
              <a:lnSpc>
                <a:spcPts val="4286"/>
              </a:lnSpc>
            </a:pPr>
            <a:r>
              <a:rPr lang="en-US" sz="3061" spc="-61">
                <a:solidFill>
                  <a:srgbClr val="145DA0"/>
                </a:solidFill>
                <a:latin typeface="Poppins"/>
                <a:ea typeface="Poppins"/>
                <a:cs typeface="Poppins"/>
                <a:sym typeface="Poppins"/>
              </a:rPr>
              <a:t>Develop an adaptive personalized exercise system for the neck integrated into a Smart Wheelchair</a:t>
            </a:r>
            <a:r>
              <a:rPr lang="en-US" sz="3061" spc="-61" strike="noStrike" u="none">
                <a:solidFill>
                  <a:srgbClr val="145DA0"/>
                </a:solidFill>
                <a:latin typeface="Poppins"/>
                <a:ea typeface="Poppins"/>
                <a:cs typeface="Poppins"/>
                <a:sym typeface="Poppins"/>
              </a:rPr>
              <a:t> </a:t>
            </a:r>
          </a:p>
        </p:txBody>
      </p:sp>
      <p:sp>
        <p:nvSpPr>
          <p:cNvPr name="TextBox 11" id="11"/>
          <p:cNvSpPr txBox="true"/>
          <p:nvPr/>
        </p:nvSpPr>
        <p:spPr>
          <a:xfrm rot="0">
            <a:off x="7105355" y="1100470"/>
            <a:ext cx="1502802" cy="1085065"/>
          </a:xfrm>
          <a:prstGeom prst="rect">
            <a:avLst/>
          </a:prstGeom>
        </p:spPr>
        <p:txBody>
          <a:bodyPr anchor="t" rtlCol="false" tIns="0" lIns="0" bIns="0" rIns="0">
            <a:spAutoFit/>
          </a:bodyPr>
          <a:lstStyle/>
          <a:p>
            <a:pPr algn="ctr" marL="0" indent="0" lvl="0">
              <a:lnSpc>
                <a:spcPts val="8874"/>
              </a:lnSpc>
              <a:spcBef>
                <a:spcPct val="0"/>
              </a:spcBef>
            </a:pPr>
            <a:r>
              <a:rPr lang="en-US" sz="6339">
                <a:solidFill>
                  <a:srgbClr val="FDFDFD"/>
                </a:solidFill>
                <a:latin typeface="Open Sans Extra Bold"/>
                <a:ea typeface="Open Sans Extra Bold"/>
                <a:cs typeface="Open Sans Extra Bold"/>
                <a:sym typeface="Open Sans Extra Bold"/>
              </a:rPr>
              <a:t>01</a:t>
            </a:r>
          </a:p>
        </p:txBody>
      </p:sp>
      <p:sp>
        <p:nvSpPr>
          <p:cNvPr name="Freeform 12" id="12"/>
          <p:cNvSpPr/>
          <p:nvPr/>
        </p:nvSpPr>
        <p:spPr>
          <a:xfrm flipH="false" flipV="false" rot="0">
            <a:off x="7697427" y="3111163"/>
            <a:ext cx="1887223" cy="1887223"/>
          </a:xfrm>
          <a:custGeom>
            <a:avLst/>
            <a:gdLst/>
            <a:ahLst/>
            <a:cxnLst/>
            <a:rect r="r" b="b" t="t" l="l"/>
            <a:pathLst>
              <a:path h="1887223" w="1887223">
                <a:moveTo>
                  <a:pt x="0" y="0"/>
                </a:moveTo>
                <a:lnTo>
                  <a:pt x="1887223" y="0"/>
                </a:lnTo>
                <a:lnTo>
                  <a:pt x="1887223" y="1887223"/>
                </a:lnTo>
                <a:lnTo>
                  <a:pt x="0" y="188722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TextBox 13" id="13"/>
          <p:cNvSpPr txBox="true"/>
          <p:nvPr/>
        </p:nvSpPr>
        <p:spPr>
          <a:xfrm rot="0">
            <a:off x="7889638" y="3450329"/>
            <a:ext cx="1502802" cy="1085065"/>
          </a:xfrm>
          <a:prstGeom prst="rect">
            <a:avLst/>
          </a:prstGeom>
        </p:spPr>
        <p:txBody>
          <a:bodyPr anchor="t" rtlCol="false" tIns="0" lIns="0" bIns="0" rIns="0">
            <a:spAutoFit/>
          </a:bodyPr>
          <a:lstStyle/>
          <a:p>
            <a:pPr algn="ctr" marL="0" indent="0" lvl="0">
              <a:lnSpc>
                <a:spcPts val="8874"/>
              </a:lnSpc>
              <a:spcBef>
                <a:spcPct val="0"/>
              </a:spcBef>
            </a:pPr>
            <a:r>
              <a:rPr lang="en-US" sz="6339">
                <a:solidFill>
                  <a:srgbClr val="FDFDFD"/>
                </a:solidFill>
                <a:latin typeface="Open Sans Extra Bold"/>
                <a:ea typeface="Open Sans Extra Bold"/>
                <a:cs typeface="Open Sans Extra Bold"/>
                <a:sym typeface="Open Sans Extra Bold"/>
              </a:rPr>
              <a:t>02</a:t>
            </a:r>
          </a:p>
        </p:txBody>
      </p:sp>
      <p:sp>
        <p:nvSpPr>
          <p:cNvPr name="Freeform 14" id="14"/>
          <p:cNvSpPr/>
          <p:nvPr/>
        </p:nvSpPr>
        <p:spPr>
          <a:xfrm flipH="false" flipV="false" rot="0">
            <a:off x="7556702" y="5465370"/>
            <a:ext cx="1887223" cy="1887223"/>
          </a:xfrm>
          <a:custGeom>
            <a:avLst/>
            <a:gdLst/>
            <a:ahLst/>
            <a:cxnLst/>
            <a:rect r="r" b="b" t="t" l="l"/>
            <a:pathLst>
              <a:path h="1887223" w="1887223">
                <a:moveTo>
                  <a:pt x="0" y="0"/>
                </a:moveTo>
                <a:lnTo>
                  <a:pt x="1887223" y="0"/>
                </a:lnTo>
                <a:lnTo>
                  <a:pt x="1887223" y="1887223"/>
                </a:lnTo>
                <a:lnTo>
                  <a:pt x="0" y="188722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TextBox 15" id="15"/>
          <p:cNvSpPr txBox="true"/>
          <p:nvPr/>
        </p:nvSpPr>
        <p:spPr>
          <a:xfrm rot="0">
            <a:off x="7748912" y="5804536"/>
            <a:ext cx="1502802" cy="1085065"/>
          </a:xfrm>
          <a:prstGeom prst="rect">
            <a:avLst/>
          </a:prstGeom>
        </p:spPr>
        <p:txBody>
          <a:bodyPr anchor="t" rtlCol="false" tIns="0" lIns="0" bIns="0" rIns="0">
            <a:spAutoFit/>
          </a:bodyPr>
          <a:lstStyle/>
          <a:p>
            <a:pPr algn="ctr" marL="0" indent="0" lvl="0">
              <a:lnSpc>
                <a:spcPts val="8874"/>
              </a:lnSpc>
              <a:spcBef>
                <a:spcPct val="0"/>
              </a:spcBef>
            </a:pPr>
            <a:r>
              <a:rPr lang="en-US" sz="6339">
                <a:solidFill>
                  <a:srgbClr val="FDFDFD"/>
                </a:solidFill>
                <a:latin typeface="Open Sans Extra Bold"/>
                <a:ea typeface="Open Sans Extra Bold"/>
                <a:cs typeface="Open Sans Extra Bold"/>
                <a:sym typeface="Open Sans Extra Bold"/>
              </a:rPr>
              <a:t>03</a:t>
            </a:r>
          </a:p>
        </p:txBody>
      </p:sp>
      <p:sp>
        <p:nvSpPr>
          <p:cNvPr name="Freeform 16" id="16"/>
          <p:cNvSpPr/>
          <p:nvPr/>
        </p:nvSpPr>
        <p:spPr>
          <a:xfrm flipH="false" flipV="false" rot="0">
            <a:off x="6894094" y="7819577"/>
            <a:ext cx="1887223" cy="1887223"/>
          </a:xfrm>
          <a:custGeom>
            <a:avLst/>
            <a:gdLst/>
            <a:ahLst/>
            <a:cxnLst/>
            <a:rect r="r" b="b" t="t" l="l"/>
            <a:pathLst>
              <a:path h="1887223" w="1887223">
                <a:moveTo>
                  <a:pt x="0" y="0"/>
                </a:moveTo>
                <a:lnTo>
                  <a:pt x="1887223" y="0"/>
                </a:lnTo>
                <a:lnTo>
                  <a:pt x="1887223" y="1887223"/>
                </a:lnTo>
                <a:lnTo>
                  <a:pt x="0" y="188722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TextBox 17" id="17"/>
          <p:cNvSpPr txBox="true"/>
          <p:nvPr/>
        </p:nvSpPr>
        <p:spPr>
          <a:xfrm rot="0">
            <a:off x="7086305" y="8158743"/>
            <a:ext cx="1502802" cy="1085065"/>
          </a:xfrm>
          <a:prstGeom prst="rect">
            <a:avLst/>
          </a:prstGeom>
        </p:spPr>
        <p:txBody>
          <a:bodyPr anchor="t" rtlCol="false" tIns="0" lIns="0" bIns="0" rIns="0">
            <a:spAutoFit/>
          </a:bodyPr>
          <a:lstStyle/>
          <a:p>
            <a:pPr algn="ctr" marL="0" indent="0" lvl="0">
              <a:lnSpc>
                <a:spcPts val="8874"/>
              </a:lnSpc>
              <a:spcBef>
                <a:spcPct val="0"/>
              </a:spcBef>
            </a:pPr>
            <a:r>
              <a:rPr lang="en-US" sz="6339">
                <a:solidFill>
                  <a:srgbClr val="FDFDFD"/>
                </a:solidFill>
                <a:latin typeface="Open Sans Extra Bold"/>
                <a:ea typeface="Open Sans Extra Bold"/>
                <a:cs typeface="Open Sans Extra Bold"/>
                <a:sym typeface="Open Sans Extra Bold"/>
              </a:rPr>
              <a:t>04</a:t>
            </a:r>
          </a:p>
        </p:txBody>
      </p:sp>
      <p:grpSp>
        <p:nvGrpSpPr>
          <p:cNvPr name="Group 18" id="18"/>
          <p:cNvGrpSpPr/>
          <p:nvPr/>
        </p:nvGrpSpPr>
        <p:grpSpPr>
          <a:xfrm rot="0">
            <a:off x="6264739" y="2656032"/>
            <a:ext cx="373607" cy="373607"/>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sp>
        <p:sp>
          <p:nvSpPr>
            <p:cNvPr name="TextBox 20" id="20"/>
            <p:cNvSpPr txBox="true"/>
            <p:nvPr/>
          </p:nvSpPr>
          <p:spPr>
            <a:xfrm>
              <a:off x="76200" y="28575"/>
              <a:ext cx="660400" cy="708025"/>
            </a:xfrm>
            <a:prstGeom prst="rect">
              <a:avLst/>
            </a:prstGeom>
          </p:spPr>
          <p:txBody>
            <a:bodyPr anchor="ctr" rtlCol="false" tIns="0" lIns="0" bIns="0" rIns="0"/>
            <a:lstStyle/>
            <a:p>
              <a:pPr algn="ctr">
                <a:lnSpc>
                  <a:spcPts val="3640"/>
                </a:lnSpc>
              </a:pPr>
            </a:p>
          </p:txBody>
        </p:sp>
      </p:grpSp>
      <p:grpSp>
        <p:nvGrpSpPr>
          <p:cNvPr name="Group 21" id="21"/>
          <p:cNvGrpSpPr/>
          <p:nvPr/>
        </p:nvGrpSpPr>
        <p:grpSpPr>
          <a:xfrm rot="0">
            <a:off x="6674598" y="4180490"/>
            <a:ext cx="373607" cy="373607"/>
            <a:chOff x="0" y="0"/>
            <a:chExt cx="812800" cy="812800"/>
          </a:xfrm>
        </p:grpSpPr>
        <p:sp>
          <p:nvSpPr>
            <p:cNvPr name="Freeform 22" id="2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sp>
        <p:sp>
          <p:nvSpPr>
            <p:cNvPr name="TextBox 23" id="23"/>
            <p:cNvSpPr txBox="true"/>
            <p:nvPr/>
          </p:nvSpPr>
          <p:spPr>
            <a:xfrm>
              <a:off x="76200" y="28575"/>
              <a:ext cx="660400" cy="708025"/>
            </a:xfrm>
            <a:prstGeom prst="rect">
              <a:avLst/>
            </a:prstGeom>
          </p:spPr>
          <p:txBody>
            <a:bodyPr anchor="ctr" rtlCol="false" tIns="0" lIns="0" bIns="0" rIns="0"/>
            <a:lstStyle/>
            <a:p>
              <a:pPr algn="ctr">
                <a:lnSpc>
                  <a:spcPts val="3640"/>
                </a:lnSpc>
              </a:pPr>
            </a:p>
          </p:txBody>
        </p:sp>
      </p:grpSp>
      <p:grpSp>
        <p:nvGrpSpPr>
          <p:cNvPr name="Group 24" id="24"/>
          <p:cNvGrpSpPr/>
          <p:nvPr/>
        </p:nvGrpSpPr>
        <p:grpSpPr>
          <a:xfrm rot="0">
            <a:off x="6303512" y="7402839"/>
            <a:ext cx="373607" cy="373607"/>
            <a:chOff x="0" y="0"/>
            <a:chExt cx="812800" cy="812800"/>
          </a:xfrm>
        </p:grpSpPr>
        <p:sp>
          <p:nvSpPr>
            <p:cNvPr name="Freeform 25" id="2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sp>
        <p:sp>
          <p:nvSpPr>
            <p:cNvPr name="TextBox 26" id="26"/>
            <p:cNvSpPr txBox="true"/>
            <p:nvPr/>
          </p:nvSpPr>
          <p:spPr>
            <a:xfrm>
              <a:off x="76200" y="28575"/>
              <a:ext cx="660400" cy="708025"/>
            </a:xfrm>
            <a:prstGeom prst="rect">
              <a:avLst/>
            </a:prstGeom>
          </p:spPr>
          <p:txBody>
            <a:bodyPr anchor="ctr" rtlCol="false" tIns="0" lIns="0" bIns="0" rIns="0"/>
            <a:lstStyle/>
            <a:p>
              <a:pPr algn="ctr">
                <a:lnSpc>
                  <a:spcPts val="3640"/>
                </a:lnSpc>
              </a:pPr>
            </a:p>
          </p:txBody>
        </p:sp>
      </p:grpSp>
      <p:grpSp>
        <p:nvGrpSpPr>
          <p:cNvPr name="Group 27" id="27"/>
          <p:cNvGrpSpPr/>
          <p:nvPr/>
        </p:nvGrpSpPr>
        <p:grpSpPr>
          <a:xfrm rot="0">
            <a:off x="6668744" y="5760481"/>
            <a:ext cx="373607" cy="373607"/>
            <a:chOff x="0" y="0"/>
            <a:chExt cx="812800" cy="812800"/>
          </a:xfrm>
        </p:grpSpPr>
        <p:sp>
          <p:nvSpPr>
            <p:cNvPr name="Freeform 28" id="2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sp>
        <p:sp>
          <p:nvSpPr>
            <p:cNvPr name="TextBox 29" id="29"/>
            <p:cNvSpPr txBox="true"/>
            <p:nvPr/>
          </p:nvSpPr>
          <p:spPr>
            <a:xfrm>
              <a:off x="76200" y="28575"/>
              <a:ext cx="660400" cy="708025"/>
            </a:xfrm>
            <a:prstGeom prst="rect">
              <a:avLst/>
            </a:prstGeom>
          </p:spPr>
          <p:txBody>
            <a:bodyPr anchor="ctr" rtlCol="false" tIns="0" lIns="0" bIns="0" rIns="0"/>
            <a:lstStyle/>
            <a:p>
              <a:pPr algn="ctr">
                <a:lnSpc>
                  <a:spcPts val="3640"/>
                </a:lnSpc>
              </a:pPr>
            </a:p>
          </p:txBody>
        </p:sp>
      </p:grpSp>
      <p:sp>
        <p:nvSpPr>
          <p:cNvPr name="TextBox 30" id="30"/>
          <p:cNvSpPr txBox="true"/>
          <p:nvPr/>
        </p:nvSpPr>
        <p:spPr>
          <a:xfrm rot="0">
            <a:off x="9777743" y="3225224"/>
            <a:ext cx="7414882" cy="1636732"/>
          </a:xfrm>
          <a:prstGeom prst="rect">
            <a:avLst/>
          </a:prstGeom>
        </p:spPr>
        <p:txBody>
          <a:bodyPr anchor="t" rtlCol="false" tIns="0" lIns="0" bIns="0" rIns="0">
            <a:spAutoFit/>
          </a:bodyPr>
          <a:lstStyle/>
          <a:p>
            <a:pPr algn="l">
              <a:lnSpc>
                <a:spcPts val="4286"/>
              </a:lnSpc>
            </a:pPr>
            <a:r>
              <a:rPr lang="en-US" sz="3061" spc="-61">
                <a:solidFill>
                  <a:srgbClr val="145DA0"/>
                </a:solidFill>
                <a:latin typeface="Poppins"/>
                <a:ea typeface="Poppins"/>
                <a:cs typeface="Poppins"/>
                <a:sym typeface="Poppins"/>
              </a:rPr>
              <a:t>Create algorithms that provide real-time feedback and adjust exercise plans based on user performance.</a:t>
            </a:r>
          </a:p>
        </p:txBody>
      </p:sp>
      <p:sp>
        <p:nvSpPr>
          <p:cNvPr name="TextBox 31" id="31"/>
          <p:cNvSpPr txBox="true"/>
          <p:nvPr/>
        </p:nvSpPr>
        <p:spPr>
          <a:xfrm rot="0">
            <a:off x="9674057" y="5615839"/>
            <a:ext cx="7414882" cy="2179657"/>
          </a:xfrm>
          <a:prstGeom prst="rect">
            <a:avLst/>
          </a:prstGeom>
        </p:spPr>
        <p:txBody>
          <a:bodyPr anchor="t" rtlCol="false" tIns="0" lIns="0" bIns="0" rIns="0">
            <a:spAutoFit/>
          </a:bodyPr>
          <a:lstStyle/>
          <a:p>
            <a:pPr algn="l">
              <a:lnSpc>
                <a:spcPts val="4286"/>
              </a:lnSpc>
            </a:pPr>
            <a:r>
              <a:rPr lang="en-US" sz="3061" spc="-61">
                <a:solidFill>
                  <a:srgbClr val="145DA0"/>
                </a:solidFill>
                <a:latin typeface="Poppins"/>
                <a:ea typeface="Poppins"/>
                <a:cs typeface="Poppins"/>
                <a:sym typeface="Poppins"/>
              </a:rPr>
              <a:t>Design a user-friendly interface that guides users through exercises using visual feedback.</a:t>
            </a:r>
          </a:p>
          <a:p>
            <a:pPr algn="l">
              <a:lnSpc>
                <a:spcPts val="4286"/>
              </a:lnSpc>
            </a:pPr>
          </a:p>
        </p:txBody>
      </p:sp>
      <p:sp>
        <p:nvSpPr>
          <p:cNvPr name="TextBox 32" id="32"/>
          <p:cNvSpPr txBox="true"/>
          <p:nvPr/>
        </p:nvSpPr>
        <p:spPr>
          <a:xfrm rot="0">
            <a:off x="8981342" y="8000293"/>
            <a:ext cx="8088546" cy="1636732"/>
          </a:xfrm>
          <a:prstGeom prst="rect">
            <a:avLst/>
          </a:prstGeom>
        </p:spPr>
        <p:txBody>
          <a:bodyPr anchor="t" rtlCol="false" tIns="0" lIns="0" bIns="0" rIns="0">
            <a:spAutoFit/>
          </a:bodyPr>
          <a:lstStyle/>
          <a:p>
            <a:pPr algn="l">
              <a:lnSpc>
                <a:spcPts val="4286"/>
              </a:lnSpc>
            </a:pPr>
            <a:r>
              <a:rPr lang="en-US" sz="3061" spc="-61">
                <a:solidFill>
                  <a:srgbClr val="145DA0"/>
                </a:solidFill>
                <a:latin typeface="Poppins"/>
                <a:ea typeface="Poppins"/>
                <a:cs typeface="Poppins"/>
                <a:sym typeface="Poppins"/>
              </a:rPr>
              <a:t>Evaluate the system’s effectiveness in improving rehabilitation outcomes for users and generates a progress report.</a:t>
            </a:r>
          </a:p>
        </p:txBody>
      </p:sp>
    </p:spTree>
  </p:cSld>
  <p:clrMapOvr>
    <a:masterClrMapping/>
  </p:clrMapOvr>
</p:sld>
</file>

<file path=ppt/slides/slide48.xml><?xml version="1.0" encoding="utf-8"?>
<p:sld xmlns:p="http://schemas.openxmlformats.org/presentationml/2006/main" xmlns:a="http://schemas.openxmlformats.org/drawingml/2006/main" xmlns:r="http://schemas.openxmlformats.org/officeDocument/2006/relationships">
  <p:cSld>
    <p:bg>
      <p:bgPr>
        <a:solidFill>
          <a:srgbClr val="FCFEFF"/>
        </a:solidFill>
      </p:bgPr>
    </p:bg>
    <p:spTree>
      <p:nvGrpSpPr>
        <p:cNvPr id="1" name=""/>
        <p:cNvGrpSpPr/>
        <p:nvPr/>
      </p:nvGrpSpPr>
      <p:grpSpPr>
        <a:xfrm>
          <a:off x="0" y="0"/>
          <a:ext cx="0" cy="0"/>
          <a:chOff x="0" y="0"/>
          <a:chExt cx="0" cy="0"/>
        </a:xfrm>
      </p:grpSpPr>
      <p:sp>
        <p:nvSpPr>
          <p:cNvPr name="TextBox 2" id="2"/>
          <p:cNvSpPr txBox="true"/>
          <p:nvPr/>
        </p:nvSpPr>
        <p:spPr>
          <a:xfrm rot="0">
            <a:off x="5723308" y="300992"/>
            <a:ext cx="7600593" cy="821049"/>
          </a:xfrm>
          <a:prstGeom prst="rect">
            <a:avLst/>
          </a:prstGeom>
        </p:spPr>
        <p:txBody>
          <a:bodyPr anchor="t" rtlCol="false" tIns="0" lIns="0" bIns="0" rIns="0">
            <a:spAutoFit/>
          </a:bodyPr>
          <a:lstStyle/>
          <a:p>
            <a:pPr algn="ctr">
              <a:lnSpc>
                <a:spcPts val="6720"/>
              </a:lnSpc>
            </a:pPr>
            <a:r>
              <a:rPr lang="en-US" sz="4800">
                <a:solidFill>
                  <a:srgbClr val="56AAF0"/>
                </a:solidFill>
                <a:latin typeface="Dynamo Medium"/>
                <a:ea typeface="Dynamo Medium"/>
                <a:cs typeface="Dynamo Medium"/>
                <a:sym typeface="Dynamo Medium"/>
              </a:rPr>
              <a:t>TECHNOLOGIES, ALGORITHMS</a:t>
            </a:r>
          </a:p>
        </p:txBody>
      </p:sp>
      <p:sp>
        <p:nvSpPr>
          <p:cNvPr name="Freeform 3" id="3"/>
          <p:cNvSpPr/>
          <p:nvPr/>
        </p:nvSpPr>
        <p:spPr>
          <a:xfrm flipH="false" flipV="false" rot="0">
            <a:off x="1736927" y="1083942"/>
            <a:ext cx="6615043" cy="3018865"/>
          </a:xfrm>
          <a:custGeom>
            <a:avLst/>
            <a:gdLst/>
            <a:ahLst/>
            <a:cxnLst/>
            <a:rect r="r" b="b" t="t" l="l"/>
            <a:pathLst>
              <a:path h="3018865" w="6615043">
                <a:moveTo>
                  <a:pt x="0" y="0"/>
                </a:moveTo>
                <a:lnTo>
                  <a:pt x="6615043" y="0"/>
                </a:lnTo>
                <a:lnTo>
                  <a:pt x="6615043" y="3018865"/>
                </a:lnTo>
                <a:lnTo>
                  <a:pt x="0" y="301886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a:grpSpLocks noChangeAspect="true"/>
          </p:cNvGrpSpPr>
          <p:nvPr/>
        </p:nvGrpSpPr>
        <p:grpSpPr>
          <a:xfrm rot="0">
            <a:off x="2415702" y="1667219"/>
            <a:ext cx="2070265" cy="1792757"/>
            <a:chOff x="0" y="0"/>
            <a:chExt cx="4282440" cy="3708400"/>
          </a:xfrm>
        </p:grpSpPr>
        <p:sp>
          <p:nvSpPr>
            <p:cNvPr name="Freeform 5" id="5"/>
            <p:cNvSpPr/>
            <p:nvPr/>
          </p:nvSpPr>
          <p:spPr>
            <a:xfrm flipH="false" flipV="false" rot="0">
              <a:off x="0" y="0"/>
              <a:ext cx="4282440" cy="3708400"/>
            </a:xfrm>
            <a:custGeom>
              <a:avLst/>
              <a:gdLst/>
              <a:ahLst/>
              <a:cxnLst/>
              <a:rect r="r" b="b" t="t" l="l"/>
              <a:pathLst>
                <a:path h="3708400" w="4282440">
                  <a:moveTo>
                    <a:pt x="3211830" y="0"/>
                  </a:moveTo>
                  <a:lnTo>
                    <a:pt x="1070610" y="0"/>
                  </a:lnTo>
                  <a:lnTo>
                    <a:pt x="0" y="1854200"/>
                  </a:lnTo>
                  <a:lnTo>
                    <a:pt x="1070610" y="3708400"/>
                  </a:lnTo>
                  <a:lnTo>
                    <a:pt x="3211830" y="3708400"/>
                  </a:lnTo>
                  <a:lnTo>
                    <a:pt x="4282440" y="1854200"/>
                  </a:lnTo>
                  <a:close/>
                </a:path>
              </a:pathLst>
            </a:custGeom>
            <a:solidFill>
              <a:srgbClr val="000000">
                <a:alpha val="0"/>
              </a:srgbClr>
            </a:solidFill>
            <a:ln w="12700">
              <a:solidFill>
                <a:srgbClr val="000000"/>
              </a:solidFill>
            </a:ln>
          </p:spPr>
        </p:sp>
      </p:grpSp>
      <p:sp>
        <p:nvSpPr>
          <p:cNvPr name="Freeform 6" id="6"/>
          <p:cNvSpPr/>
          <p:nvPr/>
        </p:nvSpPr>
        <p:spPr>
          <a:xfrm flipH="false" flipV="false" rot="0">
            <a:off x="9843697" y="1083942"/>
            <a:ext cx="6615043" cy="3018865"/>
          </a:xfrm>
          <a:custGeom>
            <a:avLst/>
            <a:gdLst/>
            <a:ahLst/>
            <a:cxnLst/>
            <a:rect r="r" b="b" t="t" l="l"/>
            <a:pathLst>
              <a:path h="3018865" w="6615043">
                <a:moveTo>
                  <a:pt x="0" y="0"/>
                </a:moveTo>
                <a:lnTo>
                  <a:pt x="6615043" y="0"/>
                </a:lnTo>
                <a:lnTo>
                  <a:pt x="6615043" y="3018865"/>
                </a:lnTo>
                <a:lnTo>
                  <a:pt x="0" y="301886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7" id="7"/>
          <p:cNvGrpSpPr>
            <a:grpSpLocks noChangeAspect="true"/>
          </p:cNvGrpSpPr>
          <p:nvPr/>
        </p:nvGrpSpPr>
        <p:grpSpPr>
          <a:xfrm rot="0">
            <a:off x="10522472" y="1667219"/>
            <a:ext cx="2070265" cy="1792757"/>
            <a:chOff x="0" y="0"/>
            <a:chExt cx="4282440" cy="3708400"/>
          </a:xfrm>
        </p:grpSpPr>
        <p:sp>
          <p:nvSpPr>
            <p:cNvPr name="Freeform 8" id="8"/>
            <p:cNvSpPr/>
            <p:nvPr/>
          </p:nvSpPr>
          <p:spPr>
            <a:xfrm flipH="false" flipV="false" rot="0">
              <a:off x="0" y="0"/>
              <a:ext cx="4282440" cy="3708400"/>
            </a:xfrm>
            <a:custGeom>
              <a:avLst/>
              <a:gdLst/>
              <a:ahLst/>
              <a:cxnLst/>
              <a:rect r="r" b="b" t="t" l="l"/>
              <a:pathLst>
                <a:path h="3708400" w="4282440">
                  <a:moveTo>
                    <a:pt x="3211830" y="0"/>
                  </a:moveTo>
                  <a:lnTo>
                    <a:pt x="1070610" y="0"/>
                  </a:lnTo>
                  <a:lnTo>
                    <a:pt x="0" y="1854200"/>
                  </a:lnTo>
                  <a:lnTo>
                    <a:pt x="1070610" y="3708400"/>
                  </a:lnTo>
                  <a:lnTo>
                    <a:pt x="3211830" y="3708400"/>
                  </a:lnTo>
                  <a:lnTo>
                    <a:pt x="4282440" y="1854200"/>
                  </a:lnTo>
                  <a:close/>
                </a:path>
              </a:pathLst>
            </a:custGeom>
            <a:solidFill>
              <a:srgbClr val="000000">
                <a:alpha val="0"/>
              </a:srgbClr>
            </a:solidFill>
            <a:ln w="12700">
              <a:solidFill>
                <a:srgbClr val="000000"/>
              </a:solidFill>
            </a:ln>
          </p:spPr>
        </p:sp>
      </p:grpSp>
      <p:sp>
        <p:nvSpPr>
          <p:cNvPr name="TextBox 9" id="9"/>
          <p:cNvSpPr txBox="true"/>
          <p:nvPr/>
        </p:nvSpPr>
        <p:spPr>
          <a:xfrm rot="0">
            <a:off x="1028700" y="4377739"/>
            <a:ext cx="8312380" cy="5580399"/>
          </a:xfrm>
          <a:prstGeom prst="rect">
            <a:avLst/>
          </a:prstGeom>
        </p:spPr>
        <p:txBody>
          <a:bodyPr anchor="t" rtlCol="false" tIns="0" lIns="0" bIns="0" rIns="0">
            <a:spAutoFit/>
          </a:bodyPr>
          <a:lstStyle/>
          <a:p>
            <a:pPr algn="just" marL="577373" indent="-288686" lvl="1">
              <a:lnSpc>
                <a:spcPts val="3743"/>
              </a:lnSpc>
              <a:buFont typeface="Arial"/>
              <a:buChar char="•"/>
            </a:pPr>
            <a:r>
              <a:rPr lang="en-US" sz="2674" spc="10">
                <a:solidFill>
                  <a:srgbClr val="000000"/>
                </a:solidFill>
                <a:latin typeface="Source Sans Pro Bold"/>
                <a:ea typeface="Source Sans Pro Bold"/>
                <a:cs typeface="Source Sans Pro Bold"/>
                <a:sym typeface="Source Sans Pro Bold"/>
              </a:rPr>
              <a:t>Motion Sensors</a:t>
            </a:r>
            <a:r>
              <a:rPr lang="en-US" sz="2674" spc="10">
                <a:solidFill>
                  <a:srgbClr val="3275C5"/>
                </a:solidFill>
                <a:latin typeface="Source Sans Pro"/>
                <a:ea typeface="Source Sans Pro"/>
                <a:cs typeface="Source Sans Pro"/>
                <a:sym typeface="Source Sans Pro"/>
              </a:rPr>
              <a:t>: Used to capture real-time upper body movement data.</a:t>
            </a:r>
          </a:p>
          <a:p>
            <a:pPr algn="just" marL="577373" indent="-288686" lvl="1">
              <a:lnSpc>
                <a:spcPts val="3743"/>
              </a:lnSpc>
              <a:buFont typeface="Arial"/>
              <a:buChar char="•"/>
            </a:pPr>
            <a:r>
              <a:rPr lang="en-US" sz="2674" spc="10">
                <a:solidFill>
                  <a:srgbClr val="000000"/>
                </a:solidFill>
                <a:latin typeface="Source Sans Pro Bold"/>
                <a:ea typeface="Source Sans Pro Bold"/>
                <a:cs typeface="Source Sans Pro Bold"/>
                <a:sym typeface="Source Sans Pro Bold"/>
              </a:rPr>
              <a:t>Python</a:t>
            </a:r>
            <a:r>
              <a:rPr lang="en-US" sz="2674" spc="10">
                <a:solidFill>
                  <a:srgbClr val="3275C5"/>
                </a:solidFill>
                <a:latin typeface="Source Sans Pro"/>
                <a:ea typeface="Source Sans Pro"/>
                <a:cs typeface="Source Sans Pro"/>
                <a:sym typeface="Source Sans Pro"/>
              </a:rPr>
              <a:t>: Handles the algorithms and data processing.</a:t>
            </a:r>
          </a:p>
          <a:p>
            <a:pPr algn="just" marL="577373" indent="-288686" lvl="1">
              <a:lnSpc>
                <a:spcPts val="3743"/>
              </a:lnSpc>
              <a:buFont typeface="Arial"/>
              <a:buChar char="•"/>
            </a:pPr>
            <a:r>
              <a:rPr lang="en-US" sz="2674" spc="10">
                <a:solidFill>
                  <a:srgbClr val="000000"/>
                </a:solidFill>
                <a:latin typeface="Source Sans Pro Bold"/>
                <a:ea typeface="Source Sans Pro Bold"/>
                <a:cs typeface="Source Sans Pro Bold"/>
                <a:sym typeface="Source Sans Pro Bold"/>
              </a:rPr>
              <a:t>OpenCV</a:t>
            </a:r>
            <a:r>
              <a:rPr lang="en-US" sz="2674" spc="10">
                <a:solidFill>
                  <a:srgbClr val="3275C5"/>
                </a:solidFill>
                <a:latin typeface="Source Sans Pro"/>
                <a:ea typeface="Source Sans Pro"/>
                <a:cs typeface="Source Sans Pro"/>
                <a:sym typeface="Source Sans Pro"/>
              </a:rPr>
              <a:t>: Framework for real-time motion detection and image processing.</a:t>
            </a:r>
          </a:p>
          <a:p>
            <a:pPr algn="just" marL="577373" indent="-288686" lvl="1">
              <a:lnSpc>
                <a:spcPts val="3743"/>
              </a:lnSpc>
              <a:buFont typeface="Arial"/>
              <a:buChar char="•"/>
            </a:pPr>
            <a:r>
              <a:rPr lang="en-US" sz="2674" spc="10">
                <a:solidFill>
                  <a:srgbClr val="000000"/>
                </a:solidFill>
                <a:latin typeface="Source Sans Pro Bold"/>
                <a:ea typeface="Source Sans Pro Bold"/>
                <a:cs typeface="Source Sans Pro Bold"/>
                <a:sym typeface="Source Sans Pro Bold"/>
              </a:rPr>
              <a:t>TensorFlow</a:t>
            </a:r>
            <a:r>
              <a:rPr lang="en-US" sz="2674" spc="10">
                <a:solidFill>
                  <a:srgbClr val="3275C5"/>
                </a:solidFill>
                <a:latin typeface="Source Sans Pro"/>
                <a:ea typeface="Source Sans Pro"/>
                <a:cs typeface="Source Sans Pro"/>
                <a:sym typeface="Source Sans Pro"/>
              </a:rPr>
              <a:t>: Used to train machine learning models for motion analysis.</a:t>
            </a:r>
          </a:p>
          <a:p>
            <a:pPr algn="just" marL="577373" indent="-288686" lvl="1">
              <a:lnSpc>
                <a:spcPts val="3743"/>
              </a:lnSpc>
              <a:buFont typeface="Arial"/>
              <a:buChar char="•"/>
            </a:pPr>
            <a:r>
              <a:rPr lang="en-US" sz="2674" spc="10">
                <a:solidFill>
                  <a:srgbClr val="000000"/>
                </a:solidFill>
                <a:latin typeface="Source Sans Pro Bold"/>
                <a:ea typeface="Source Sans Pro Bold"/>
                <a:cs typeface="Source Sans Pro Bold"/>
                <a:sym typeface="Source Sans Pro Bold"/>
              </a:rPr>
              <a:t>Real-Time Data Processing Units</a:t>
            </a:r>
            <a:r>
              <a:rPr lang="en-US" sz="2674" spc="10">
                <a:solidFill>
                  <a:srgbClr val="3275C5"/>
                </a:solidFill>
                <a:latin typeface="Source Sans Pro"/>
                <a:ea typeface="Source Sans Pro"/>
                <a:cs typeface="Source Sans Pro"/>
                <a:sym typeface="Source Sans Pro"/>
              </a:rPr>
              <a:t>: For immediate feedback on exercise performance.</a:t>
            </a:r>
          </a:p>
          <a:p>
            <a:pPr algn="just" marL="577373" indent="-288686" lvl="1">
              <a:lnSpc>
                <a:spcPts val="3743"/>
              </a:lnSpc>
              <a:buFont typeface="Arial"/>
              <a:buChar char="•"/>
            </a:pPr>
            <a:r>
              <a:rPr lang="en-US" sz="2674" spc="10">
                <a:solidFill>
                  <a:srgbClr val="000000"/>
                </a:solidFill>
                <a:latin typeface="Source Sans Pro Bold"/>
                <a:ea typeface="Source Sans Pro Bold"/>
                <a:cs typeface="Source Sans Pro Bold"/>
                <a:sym typeface="Source Sans Pro Bold"/>
              </a:rPr>
              <a:t>User Interface Design Tools</a:t>
            </a:r>
            <a:r>
              <a:rPr lang="en-US" sz="2674" spc="10">
                <a:solidFill>
                  <a:srgbClr val="3275C5"/>
                </a:solidFill>
                <a:latin typeface="Source Sans Pro"/>
                <a:ea typeface="Source Sans Pro"/>
                <a:cs typeface="Source Sans Pro"/>
                <a:sym typeface="Source Sans Pro"/>
              </a:rPr>
              <a:t>: For creating interactive feedback interfaces.</a:t>
            </a:r>
          </a:p>
          <a:p>
            <a:pPr algn="l">
              <a:lnSpc>
                <a:spcPts val="3743"/>
              </a:lnSpc>
            </a:pPr>
          </a:p>
        </p:txBody>
      </p:sp>
      <p:sp>
        <p:nvSpPr>
          <p:cNvPr name="TextBox 10" id="10"/>
          <p:cNvSpPr txBox="true"/>
          <p:nvPr/>
        </p:nvSpPr>
        <p:spPr>
          <a:xfrm rot="0">
            <a:off x="4967934" y="2319123"/>
            <a:ext cx="2707346" cy="431798"/>
          </a:xfrm>
          <a:prstGeom prst="rect">
            <a:avLst/>
          </a:prstGeom>
        </p:spPr>
        <p:txBody>
          <a:bodyPr anchor="t" rtlCol="false" tIns="0" lIns="0" bIns="0" rIns="0">
            <a:spAutoFit/>
          </a:bodyPr>
          <a:lstStyle/>
          <a:p>
            <a:pPr algn="ctr">
              <a:lnSpc>
                <a:spcPts val="3500"/>
              </a:lnSpc>
            </a:pPr>
            <a:r>
              <a:rPr lang="en-US" sz="2500" spc="125">
                <a:solidFill>
                  <a:srgbClr val="FCFEFF"/>
                </a:solidFill>
                <a:latin typeface="Dynamo Medium"/>
                <a:ea typeface="Dynamo Medium"/>
                <a:cs typeface="Dynamo Medium"/>
                <a:sym typeface="Dynamo Medium"/>
              </a:rPr>
              <a:t>TECHNOLOGIES</a:t>
            </a:r>
          </a:p>
        </p:txBody>
      </p:sp>
      <p:sp>
        <p:nvSpPr>
          <p:cNvPr name="TextBox 11" id="11"/>
          <p:cNvSpPr txBox="true"/>
          <p:nvPr/>
        </p:nvSpPr>
        <p:spPr>
          <a:xfrm rot="0">
            <a:off x="9646971" y="3879370"/>
            <a:ext cx="8182890" cy="5802768"/>
          </a:xfrm>
          <a:prstGeom prst="rect">
            <a:avLst/>
          </a:prstGeom>
        </p:spPr>
        <p:txBody>
          <a:bodyPr anchor="t" rtlCol="false" tIns="0" lIns="0" bIns="0" rIns="0">
            <a:spAutoFit/>
          </a:bodyPr>
          <a:lstStyle/>
          <a:p>
            <a:pPr algn="just">
              <a:lnSpc>
                <a:spcPts val="3562"/>
              </a:lnSpc>
            </a:pPr>
          </a:p>
          <a:p>
            <a:pPr algn="just" marL="549371" indent="-274686" lvl="1">
              <a:lnSpc>
                <a:spcPts val="3562"/>
              </a:lnSpc>
              <a:buFont typeface="Arial"/>
              <a:buChar char="•"/>
            </a:pPr>
            <a:r>
              <a:rPr lang="en-US" sz="2544" spc="10">
                <a:solidFill>
                  <a:srgbClr val="000000"/>
                </a:solidFill>
                <a:latin typeface="Source Sans Pro Bold"/>
                <a:ea typeface="Source Sans Pro Bold"/>
                <a:cs typeface="Source Sans Pro Bold"/>
                <a:sym typeface="Source Sans Pro Bold"/>
              </a:rPr>
              <a:t>Adaptive Motion Detection</a:t>
            </a:r>
            <a:r>
              <a:rPr lang="en-US" sz="2544" spc="10">
                <a:solidFill>
                  <a:srgbClr val="3275C5"/>
                </a:solidFill>
                <a:latin typeface="Source Sans Pro"/>
                <a:ea typeface="Source Sans Pro"/>
                <a:cs typeface="Source Sans Pro"/>
                <a:sym typeface="Source Sans Pro"/>
              </a:rPr>
              <a:t>: An</a:t>
            </a:r>
            <a:r>
              <a:rPr lang="en-US" sz="2544" spc="10">
                <a:solidFill>
                  <a:srgbClr val="3275C5"/>
                </a:solidFill>
                <a:latin typeface="Source Sans Pro"/>
                <a:ea typeface="Source Sans Pro"/>
                <a:cs typeface="Source Sans Pro"/>
                <a:sym typeface="Source Sans Pro"/>
              </a:rPr>
              <a:t>alyzes user movements to detect deviations and provide real-time corrections.</a:t>
            </a:r>
          </a:p>
          <a:p>
            <a:pPr algn="just" marL="549371" indent="-274686" lvl="1">
              <a:lnSpc>
                <a:spcPts val="3562"/>
              </a:lnSpc>
              <a:buFont typeface="Arial"/>
              <a:buChar char="•"/>
            </a:pPr>
            <a:r>
              <a:rPr lang="en-US" sz="2544" spc="10">
                <a:solidFill>
                  <a:srgbClr val="000000"/>
                </a:solidFill>
                <a:latin typeface="Source Sans Pro Bold"/>
                <a:ea typeface="Source Sans Pro Bold"/>
                <a:cs typeface="Source Sans Pro Bold"/>
                <a:sym typeface="Source Sans Pro Bold"/>
              </a:rPr>
              <a:t>Personalized Exercise Planning</a:t>
            </a:r>
            <a:r>
              <a:rPr lang="en-US" sz="2544" spc="10">
                <a:solidFill>
                  <a:srgbClr val="3275C5"/>
                </a:solidFill>
                <a:latin typeface="Source Sans Pro"/>
                <a:ea typeface="Source Sans Pro"/>
                <a:cs typeface="Source Sans Pro"/>
                <a:sym typeface="Source Sans Pro"/>
              </a:rPr>
              <a:t>: Tailors exercise routines based on user progress and needs.</a:t>
            </a:r>
          </a:p>
          <a:p>
            <a:pPr algn="just" marL="549371" indent="-274686" lvl="1">
              <a:lnSpc>
                <a:spcPts val="3562"/>
              </a:lnSpc>
              <a:buFont typeface="Arial"/>
              <a:buChar char="•"/>
            </a:pPr>
            <a:r>
              <a:rPr lang="en-US" sz="2544" spc="10">
                <a:solidFill>
                  <a:srgbClr val="000000"/>
                </a:solidFill>
                <a:latin typeface="Source Sans Pro Bold"/>
                <a:ea typeface="Source Sans Pro Bold"/>
                <a:cs typeface="Source Sans Pro Bold"/>
                <a:sym typeface="Source Sans Pro Bold"/>
              </a:rPr>
              <a:t>Real-Time Feedback</a:t>
            </a:r>
            <a:r>
              <a:rPr lang="en-US" sz="2544" spc="10">
                <a:solidFill>
                  <a:srgbClr val="3275C5"/>
                </a:solidFill>
                <a:latin typeface="Source Sans Pro"/>
                <a:ea typeface="Source Sans Pro"/>
                <a:cs typeface="Source Sans Pro"/>
                <a:sym typeface="Source Sans Pro"/>
              </a:rPr>
              <a:t>: Algorithms that provide instant guidance and corrections during exercises.</a:t>
            </a:r>
          </a:p>
          <a:p>
            <a:pPr algn="just" marL="549371" indent="-274686" lvl="1">
              <a:lnSpc>
                <a:spcPts val="3562"/>
              </a:lnSpc>
              <a:buFont typeface="Arial"/>
              <a:buChar char="•"/>
            </a:pPr>
            <a:r>
              <a:rPr lang="en-US" sz="2544" spc="10">
                <a:solidFill>
                  <a:srgbClr val="000000"/>
                </a:solidFill>
                <a:latin typeface="Source Sans Pro Bold"/>
                <a:ea typeface="Source Sans Pro Bold"/>
                <a:cs typeface="Source Sans Pro Bold"/>
                <a:sym typeface="Source Sans Pro Bold"/>
              </a:rPr>
              <a:t>Data Analysis and Reporting</a:t>
            </a:r>
            <a:r>
              <a:rPr lang="en-US" sz="2544" spc="10">
                <a:solidFill>
                  <a:srgbClr val="3275C5"/>
                </a:solidFill>
                <a:latin typeface="Source Sans Pro"/>
                <a:ea typeface="Source Sans Pro"/>
                <a:cs typeface="Source Sans Pro"/>
                <a:sym typeface="Source Sans Pro"/>
              </a:rPr>
              <a:t>: Processes and analyzes performance data to update exercise plans and generate progress reports.</a:t>
            </a:r>
          </a:p>
          <a:p>
            <a:pPr algn="just" marL="549371" indent="-274686" lvl="1">
              <a:lnSpc>
                <a:spcPts val="3562"/>
              </a:lnSpc>
              <a:buFont typeface="Arial"/>
              <a:buChar char="•"/>
            </a:pPr>
            <a:r>
              <a:rPr lang="en-US" sz="2544" spc="10">
                <a:solidFill>
                  <a:srgbClr val="000000"/>
                </a:solidFill>
                <a:latin typeface="Source Sans Pro Bold"/>
                <a:ea typeface="Source Sans Pro Bold"/>
                <a:cs typeface="Source Sans Pro Bold"/>
                <a:sym typeface="Source Sans Pro Bold"/>
              </a:rPr>
              <a:t>Machine Learning Models</a:t>
            </a:r>
            <a:r>
              <a:rPr lang="en-US" sz="2544" spc="10">
                <a:solidFill>
                  <a:srgbClr val="3275C5"/>
                </a:solidFill>
                <a:latin typeface="Source Sans Pro"/>
                <a:ea typeface="Source Sans Pro"/>
                <a:cs typeface="Source Sans Pro"/>
                <a:sym typeface="Source Sans Pro"/>
              </a:rPr>
              <a:t>: Trained to recognize and analyze correct exercise forms and movements.</a:t>
            </a:r>
          </a:p>
          <a:p>
            <a:pPr algn="just">
              <a:lnSpc>
                <a:spcPts val="3562"/>
              </a:lnSpc>
            </a:pPr>
          </a:p>
        </p:txBody>
      </p:sp>
      <p:sp>
        <p:nvSpPr>
          <p:cNvPr name="TextBox 12" id="12"/>
          <p:cNvSpPr txBox="true"/>
          <p:nvPr/>
        </p:nvSpPr>
        <p:spPr>
          <a:xfrm rot="0">
            <a:off x="13151218" y="2339375"/>
            <a:ext cx="2707346" cy="431798"/>
          </a:xfrm>
          <a:prstGeom prst="rect">
            <a:avLst/>
          </a:prstGeom>
        </p:spPr>
        <p:txBody>
          <a:bodyPr anchor="t" rtlCol="false" tIns="0" lIns="0" bIns="0" rIns="0">
            <a:spAutoFit/>
          </a:bodyPr>
          <a:lstStyle/>
          <a:p>
            <a:pPr algn="ctr">
              <a:lnSpc>
                <a:spcPts val="3500"/>
              </a:lnSpc>
            </a:pPr>
            <a:r>
              <a:rPr lang="en-US" sz="2500" spc="125">
                <a:solidFill>
                  <a:srgbClr val="FCFEFF"/>
                </a:solidFill>
                <a:latin typeface="Dynamo Medium"/>
                <a:ea typeface="Dynamo Medium"/>
                <a:cs typeface="Dynamo Medium"/>
                <a:sym typeface="Dynamo Medium"/>
              </a:rPr>
              <a:t>ALGORITHMS</a:t>
            </a:r>
          </a:p>
        </p:txBody>
      </p:sp>
      <p:grpSp>
        <p:nvGrpSpPr>
          <p:cNvPr name="Group 13" id="13"/>
          <p:cNvGrpSpPr>
            <a:grpSpLocks noChangeAspect="true"/>
          </p:cNvGrpSpPr>
          <p:nvPr/>
        </p:nvGrpSpPr>
        <p:grpSpPr>
          <a:xfrm rot="0">
            <a:off x="2468433" y="1581199"/>
            <a:ext cx="1964804" cy="1964796"/>
            <a:chOff x="0" y="0"/>
            <a:chExt cx="6350000" cy="6349975"/>
          </a:xfrm>
        </p:grpSpPr>
        <p:sp>
          <p:nvSpPr>
            <p:cNvPr name="Freeform 14" id="14"/>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4"/>
              <a:stretch>
                <a:fillRect l="0" t="0" r="0" b="0"/>
              </a:stretch>
            </a:blipFill>
          </p:spPr>
        </p:sp>
      </p:grpSp>
      <p:grpSp>
        <p:nvGrpSpPr>
          <p:cNvPr name="Group 15" id="15"/>
          <p:cNvGrpSpPr>
            <a:grpSpLocks noChangeAspect="true"/>
          </p:cNvGrpSpPr>
          <p:nvPr/>
        </p:nvGrpSpPr>
        <p:grpSpPr>
          <a:xfrm rot="0">
            <a:off x="10589834" y="1581199"/>
            <a:ext cx="1964804" cy="1964796"/>
            <a:chOff x="0" y="0"/>
            <a:chExt cx="6350000" cy="6349975"/>
          </a:xfrm>
        </p:grpSpPr>
        <p:sp>
          <p:nvSpPr>
            <p:cNvPr name="Freeform 16" id="16"/>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4"/>
              <a:stretch>
                <a:fillRect l="0" t="0" r="0" b="0"/>
              </a:stretch>
            </a:blipFill>
          </p:spPr>
        </p:sp>
      </p:grpSp>
    </p:spTree>
  </p:cSld>
  <p:clrMapOvr>
    <a:masterClrMapping/>
  </p:clrMapOvr>
</p:sld>
</file>

<file path=ppt/slides/slide49.xml><?xml version="1.0" encoding="utf-8"?>
<p:sld xmlns:p="http://schemas.openxmlformats.org/presentationml/2006/main" xmlns:a="http://schemas.openxmlformats.org/drawingml/2006/main" xmlns:r="http://schemas.openxmlformats.org/officeDocument/2006/relationships">
  <p:cSld>
    <p:bg>
      <p:bgPr>
        <a:solidFill>
          <a:srgbClr val="FCFEFF"/>
        </a:solidFill>
      </p:bgPr>
    </p:bg>
    <p:spTree>
      <p:nvGrpSpPr>
        <p:cNvPr id="1" name=""/>
        <p:cNvGrpSpPr/>
        <p:nvPr/>
      </p:nvGrpSpPr>
      <p:grpSpPr>
        <a:xfrm>
          <a:off x="0" y="0"/>
          <a:ext cx="0" cy="0"/>
          <a:chOff x="0" y="0"/>
          <a:chExt cx="0" cy="0"/>
        </a:xfrm>
      </p:grpSpPr>
      <p:sp>
        <p:nvSpPr>
          <p:cNvPr name="Freeform 2" id="2"/>
          <p:cNvSpPr/>
          <p:nvPr/>
        </p:nvSpPr>
        <p:spPr>
          <a:xfrm flipH="false" flipV="false" rot="-1780280">
            <a:off x="-1340224" y="-2572471"/>
            <a:ext cx="8627188" cy="5144941"/>
          </a:xfrm>
          <a:custGeom>
            <a:avLst/>
            <a:gdLst/>
            <a:ahLst/>
            <a:cxnLst/>
            <a:rect r="r" b="b" t="t" l="l"/>
            <a:pathLst>
              <a:path h="5144941" w="8627188">
                <a:moveTo>
                  <a:pt x="0" y="0"/>
                </a:moveTo>
                <a:lnTo>
                  <a:pt x="8627188" y="0"/>
                </a:lnTo>
                <a:lnTo>
                  <a:pt x="8627188" y="5144942"/>
                </a:lnTo>
                <a:lnTo>
                  <a:pt x="0" y="514494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8820853">
            <a:off x="11232533" y="7572586"/>
            <a:ext cx="8627188" cy="5144941"/>
          </a:xfrm>
          <a:custGeom>
            <a:avLst/>
            <a:gdLst/>
            <a:ahLst/>
            <a:cxnLst/>
            <a:rect r="r" b="b" t="t" l="l"/>
            <a:pathLst>
              <a:path h="5144941" w="8627188">
                <a:moveTo>
                  <a:pt x="0" y="0"/>
                </a:moveTo>
                <a:lnTo>
                  <a:pt x="8627188" y="0"/>
                </a:lnTo>
                <a:lnTo>
                  <a:pt x="8627188" y="5144941"/>
                </a:lnTo>
                <a:lnTo>
                  <a:pt x="0" y="514494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2747050" y="1942457"/>
            <a:ext cx="12081379" cy="7315843"/>
          </a:xfrm>
          <a:custGeom>
            <a:avLst/>
            <a:gdLst/>
            <a:ahLst/>
            <a:cxnLst/>
            <a:rect r="r" b="b" t="t" l="l"/>
            <a:pathLst>
              <a:path h="7315843" w="12081379">
                <a:moveTo>
                  <a:pt x="0" y="0"/>
                </a:moveTo>
                <a:lnTo>
                  <a:pt x="12081378" y="0"/>
                </a:lnTo>
                <a:lnTo>
                  <a:pt x="12081378" y="7315843"/>
                </a:lnTo>
                <a:lnTo>
                  <a:pt x="0" y="7315843"/>
                </a:lnTo>
                <a:lnTo>
                  <a:pt x="0" y="0"/>
                </a:lnTo>
                <a:close/>
              </a:path>
            </a:pathLst>
          </a:custGeom>
          <a:blipFill>
            <a:blip r:embed="rId4"/>
            <a:stretch>
              <a:fillRect l="0" t="0" r="0" b="0"/>
            </a:stretch>
          </a:blipFill>
        </p:spPr>
      </p:sp>
      <p:sp>
        <p:nvSpPr>
          <p:cNvPr name="TextBox 5" id="5"/>
          <p:cNvSpPr txBox="true"/>
          <p:nvPr/>
        </p:nvSpPr>
        <p:spPr>
          <a:xfrm rot="0">
            <a:off x="3491205" y="490223"/>
            <a:ext cx="14565709" cy="962655"/>
          </a:xfrm>
          <a:prstGeom prst="rect">
            <a:avLst/>
          </a:prstGeom>
        </p:spPr>
        <p:txBody>
          <a:bodyPr anchor="t" rtlCol="false" tIns="0" lIns="0" bIns="0" rIns="0">
            <a:spAutoFit/>
          </a:bodyPr>
          <a:lstStyle/>
          <a:p>
            <a:pPr algn="l">
              <a:lnSpc>
                <a:spcPts val="7840"/>
              </a:lnSpc>
            </a:pPr>
            <a:r>
              <a:rPr lang="en-US" sz="5600">
                <a:solidFill>
                  <a:srgbClr val="56AAF0"/>
                </a:solidFill>
                <a:latin typeface="Dynamo Medium"/>
                <a:ea typeface="Dynamo Medium"/>
                <a:cs typeface="Dynamo Medium"/>
                <a:sym typeface="Dynamo Medium"/>
              </a:rPr>
              <a:t>COMPONENT OVERVIEW DIAGRAM</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CFEFF"/>
        </a:solidFill>
      </p:bgPr>
    </p:bg>
    <p:spTree>
      <p:nvGrpSpPr>
        <p:cNvPr id="1" name=""/>
        <p:cNvGrpSpPr/>
        <p:nvPr/>
      </p:nvGrpSpPr>
      <p:grpSpPr>
        <a:xfrm>
          <a:off x="0" y="0"/>
          <a:ext cx="0" cy="0"/>
          <a:chOff x="0" y="0"/>
          <a:chExt cx="0" cy="0"/>
        </a:xfrm>
      </p:grpSpPr>
      <p:sp>
        <p:nvSpPr>
          <p:cNvPr name="Freeform 2" id="2"/>
          <p:cNvSpPr/>
          <p:nvPr/>
        </p:nvSpPr>
        <p:spPr>
          <a:xfrm flipH="false" flipV="false" rot="-2561783">
            <a:off x="-2150393" y="-1597808"/>
            <a:ext cx="6000674" cy="4342306"/>
          </a:xfrm>
          <a:custGeom>
            <a:avLst/>
            <a:gdLst/>
            <a:ahLst/>
            <a:cxnLst/>
            <a:rect r="r" b="b" t="t" l="l"/>
            <a:pathLst>
              <a:path h="4342306" w="6000674">
                <a:moveTo>
                  <a:pt x="0" y="0"/>
                </a:moveTo>
                <a:lnTo>
                  <a:pt x="6000674" y="0"/>
                </a:lnTo>
                <a:lnTo>
                  <a:pt x="6000674" y="4342306"/>
                </a:lnTo>
                <a:lnTo>
                  <a:pt x="0" y="434230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7616117">
            <a:off x="14754144" y="7087147"/>
            <a:ext cx="6000674" cy="4342306"/>
          </a:xfrm>
          <a:custGeom>
            <a:avLst/>
            <a:gdLst/>
            <a:ahLst/>
            <a:cxnLst/>
            <a:rect r="r" b="b" t="t" l="l"/>
            <a:pathLst>
              <a:path h="4342306" w="6000674">
                <a:moveTo>
                  <a:pt x="0" y="0"/>
                </a:moveTo>
                <a:lnTo>
                  <a:pt x="6000675" y="0"/>
                </a:lnTo>
                <a:lnTo>
                  <a:pt x="6000675" y="4342306"/>
                </a:lnTo>
                <a:lnTo>
                  <a:pt x="0" y="434230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6580582" y="444185"/>
            <a:ext cx="9448254" cy="1045205"/>
          </a:xfrm>
          <a:prstGeom prst="rect">
            <a:avLst/>
          </a:prstGeom>
        </p:spPr>
        <p:txBody>
          <a:bodyPr anchor="t" rtlCol="false" tIns="0" lIns="0" bIns="0" rIns="0">
            <a:spAutoFit/>
          </a:bodyPr>
          <a:lstStyle/>
          <a:p>
            <a:pPr algn="l">
              <a:lnSpc>
                <a:spcPts val="8540"/>
              </a:lnSpc>
            </a:pPr>
            <a:r>
              <a:rPr lang="en-US" sz="6100">
                <a:solidFill>
                  <a:srgbClr val="075278"/>
                </a:solidFill>
                <a:latin typeface="Dynamo Medium"/>
                <a:ea typeface="Dynamo Medium"/>
                <a:cs typeface="Dynamo Medium"/>
                <a:sym typeface="Dynamo Medium"/>
              </a:rPr>
              <a:t>MAIN OBJECTIVE</a:t>
            </a:r>
          </a:p>
        </p:txBody>
      </p:sp>
      <p:sp>
        <p:nvSpPr>
          <p:cNvPr name="TextBox 5" id="5"/>
          <p:cNvSpPr txBox="true"/>
          <p:nvPr/>
        </p:nvSpPr>
        <p:spPr>
          <a:xfrm rot="0">
            <a:off x="849944" y="2077937"/>
            <a:ext cx="17259300" cy="2150110"/>
          </a:xfrm>
          <a:prstGeom prst="rect">
            <a:avLst/>
          </a:prstGeom>
        </p:spPr>
        <p:txBody>
          <a:bodyPr anchor="t" rtlCol="false" tIns="0" lIns="0" bIns="0" rIns="0">
            <a:spAutoFit/>
          </a:bodyPr>
          <a:lstStyle/>
          <a:p>
            <a:pPr algn="ctr">
              <a:lnSpc>
                <a:spcPts val="4340"/>
              </a:lnSpc>
            </a:pPr>
            <a:r>
              <a:rPr lang="en-US" sz="3100">
                <a:solidFill>
                  <a:srgbClr val="075278"/>
                </a:solidFill>
                <a:latin typeface="Canva Sans"/>
                <a:ea typeface="Canva Sans"/>
                <a:cs typeface="Canva Sans"/>
                <a:sym typeface="Canva Sans"/>
              </a:rPr>
              <a:t>To create an intelligent smart wheelchair that improves mobility, accessibility, and quality of life for individuals with lower body disabilities and hearing impairments by integrating advanced navigation, real-time tracking, health monitoring, and personalized exercise features.</a:t>
            </a:r>
          </a:p>
        </p:txBody>
      </p:sp>
      <p:sp>
        <p:nvSpPr>
          <p:cNvPr name="TextBox 6" id="6"/>
          <p:cNvSpPr txBox="true"/>
          <p:nvPr/>
        </p:nvSpPr>
        <p:spPr>
          <a:xfrm rot="0">
            <a:off x="6365257" y="5019675"/>
            <a:ext cx="9448254" cy="1045205"/>
          </a:xfrm>
          <a:prstGeom prst="rect">
            <a:avLst/>
          </a:prstGeom>
        </p:spPr>
        <p:txBody>
          <a:bodyPr anchor="t" rtlCol="false" tIns="0" lIns="0" bIns="0" rIns="0">
            <a:spAutoFit/>
          </a:bodyPr>
          <a:lstStyle/>
          <a:p>
            <a:pPr algn="l">
              <a:lnSpc>
                <a:spcPts val="8540"/>
              </a:lnSpc>
            </a:pPr>
            <a:r>
              <a:rPr lang="en-US" sz="6100">
                <a:solidFill>
                  <a:srgbClr val="075278"/>
                </a:solidFill>
                <a:latin typeface="Dynamo Medium"/>
                <a:ea typeface="Dynamo Medium"/>
                <a:cs typeface="Dynamo Medium"/>
                <a:sym typeface="Dynamo Medium"/>
              </a:rPr>
              <a:t>SUB OBJECTIVES</a:t>
            </a:r>
          </a:p>
        </p:txBody>
      </p:sp>
      <p:sp>
        <p:nvSpPr>
          <p:cNvPr name="TextBox 7" id="7"/>
          <p:cNvSpPr txBox="true"/>
          <p:nvPr/>
        </p:nvSpPr>
        <p:spPr>
          <a:xfrm rot="0">
            <a:off x="424972" y="6606653"/>
            <a:ext cx="18109244" cy="3181350"/>
          </a:xfrm>
          <a:prstGeom prst="rect">
            <a:avLst/>
          </a:prstGeom>
        </p:spPr>
        <p:txBody>
          <a:bodyPr anchor="t" rtlCol="false" tIns="0" lIns="0" bIns="0" rIns="0">
            <a:spAutoFit/>
          </a:bodyPr>
          <a:lstStyle/>
          <a:p>
            <a:pPr algn="l" marL="647702" indent="-323851" lvl="1">
              <a:lnSpc>
                <a:spcPts val="4200"/>
              </a:lnSpc>
              <a:buFont typeface="Arial"/>
              <a:buChar char="•"/>
            </a:pPr>
            <a:r>
              <a:rPr lang="en-US" sz="3000">
                <a:solidFill>
                  <a:srgbClr val="075278"/>
                </a:solidFill>
                <a:latin typeface="Canva Sans"/>
                <a:ea typeface="Canva Sans"/>
                <a:cs typeface="Canva Sans"/>
                <a:sym typeface="Canva Sans"/>
              </a:rPr>
              <a:t>Develop sign language control for hearing-impaired users to navigate the wheelchair.</a:t>
            </a:r>
          </a:p>
          <a:p>
            <a:pPr algn="l" marL="647702" indent="-323851" lvl="1">
              <a:lnSpc>
                <a:spcPts val="4200"/>
              </a:lnSpc>
              <a:buFont typeface="Arial"/>
              <a:buChar char="•"/>
            </a:pPr>
            <a:r>
              <a:rPr lang="en-US" sz="3000">
                <a:solidFill>
                  <a:srgbClr val="075278"/>
                </a:solidFill>
                <a:latin typeface="Canva Sans"/>
                <a:ea typeface="Canva Sans"/>
                <a:cs typeface="Canva Sans"/>
                <a:sym typeface="Canva Sans"/>
              </a:rPr>
              <a:t>Implement pathfin</a:t>
            </a:r>
            <a:r>
              <a:rPr lang="en-US" sz="3000">
                <a:solidFill>
                  <a:srgbClr val="075278"/>
                </a:solidFill>
                <a:latin typeface="Canva Sans"/>
                <a:ea typeface="Canva Sans"/>
                <a:cs typeface="Canva Sans"/>
                <a:sym typeface="Canva Sans"/>
              </a:rPr>
              <a:t>ding with real-time tracking and task reminders for enhanced mobility.</a:t>
            </a:r>
          </a:p>
          <a:p>
            <a:pPr algn="l" marL="647702" indent="-323851" lvl="1">
              <a:lnSpc>
                <a:spcPts val="4200"/>
              </a:lnSpc>
              <a:buFont typeface="Arial"/>
              <a:buChar char="•"/>
            </a:pPr>
            <a:r>
              <a:rPr lang="en-US" sz="3000">
                <a:solidFill>
                  <a:srgbClr val="075278"/>
                </a:solidFill>
                <a:latin typeface="Canva Sans"/>
                <a:ea typeface="Canva Sans"/>
                <a:cs typeface="Canva Sans"/>
                <a:sym typeface="Canva Sans"/>
              </a:rPr>
              <a:t>Integrate a health monitoring system to continuously track and manage vital signs.</a:t>
            </a:r>
          </a:p>
          <a:p>
            <a:pPr algn="l" marL="647702" indent="-323851" lvl="1">
              <a:lnSpc>
                <a:spcPts val="4200"/>
              </a:lnSpc>
              <a:buFont typeface="Arial"/>
              <a:buChar char="•"/>
            </a:pPr>
            <a:r>
              <a:rPr lang="en-US" sz="3000">
                <a:solidFill>
                  <a:srgbClr val="075278"/>
                </a:solidFill>
                <a:latin typeface="Canva Sans"/>
                <a:ea typeface="Canva Sans"/>
                <a:cs typeface="Canva Sans"/>
                <a:sym typeface="Canva Sans"/>
              </a:rPr>
              <a:t>Create an adaptive exercise plan with real-time motion detection for personalized physical therapy.</a:t>
            </a:r>
          </a:p>
          <a:p>
            <a:pPr algn="l">
              <a:lnSpc>
                <a:spcPts val="4200"/>
              </a:lnSpc>
            </a:pPr>
          </a:p>
        </p:txBody>
      </p:sp>
    </p:spTree>
  </p:cSld>
  <p:clrMapOvr>
    <a:masterClrMapping/>
  </p:clrMapOvr>
</p:sld>
</file>

<file path=ppt/slides/slide50.xml><?xml version="1.0" encoding="utf-8"?>
<p:sld xmlns:p="http://schemas.openxmlformats.org/presentationml/2006/main" xmlns:a="http://schemas.openxmlformats.org/drawingml/2006/main">
  <p:cSld>
    <p:bg>
      <p:bgPr>
        <a:solidFill>
          <a:srgbClr val="FCFEFF"/>
        </a:solidFill>
      </p:bgPr>
    </p:bg>
    <p:spTree>
      <p:nvGrpSpPr>
        <p:cNvPr id="1" name=""/>
        <p:cNvGrpSpPr/>
        <p:nvPr/>
      </p:nvGrpSpPr>
      <p:grpSpPr>
        <a:xfrm>
          <a:off x="0" y="0"/>
          <a:ext cx="0" cy="0"/>
          <a:chOff x="0" y="0"/>
          <a:chExt cx="0" cy="0"/>
        </a:xfrm>
      </p:grpSpPr>
      <p:sp>
        <p:nvSpPr>
          <p:cNvPr name="TextBox 2" id="2"/>
          <p:cNvSpPr txBox="true"/>
          <p:nvPr/>
        </p:nvSpPr>
        <p:spPr>
          <a:xfrm rot="0">
            <a:off x="2946091" y="515669"/>
            <a:ext cx="12133953" cy="762282"/>
          </a:xfrm>
          <a:prstGeom prst="rect">
            <a:avLst/>
          </a:prstGeom>
        </p:spPr>
        <p:txBody>
          <a:bodyPr anchor="t" rtlCol="false" tIns="0" lIns="0" bIns="0" rIns="0">
            <a:spAutoFit/>
          </a:bodyPr>
          <a:lstStyle/>
          <a:p>
            <a:pPr algn="ctr">
              <a:lnSpc>
                <a:spcPts val="6284"/>
              </a:lnSpc>
            </a:pPr>
            <a:r>
              <a:rPr lang="en-US" sz="4488">
                <a:solidFill>
                  <a:srgbClr val="56AAF0"/>
                </a:solidFill>
                <a:latin typeface="Dynamo Medium"/>
                <a:ea typeface="Dynamo Medium"/>
                <a:cs typeface="Dynamo Medium"/>
                <a:sym typeface="Dynamo Medium"/>
              </a:rPr>
              <a:t>WORK BREAKDOWN STRUCTURE</a:t>
            </a:r>
          </a:p>
        </p:txBody>
      </p:sp>
      <p:grpSp>
        <p:nvGrpSpPr>
          <p:cNvPr name="Group 3" id="3"/>
          <p:cNvGrpSpPr/>
          <p:nvPr/>
        </p:nvGrpSpPr>
        <p:grpSpPr>
          <a:xfrm rot="0">
            <a:off x="-4006574" y="-369454"/>
            <a:ext cx="7009358" cy="1159703"/>
            <a:chOff x="0" y="0"/>
            <a:chExt cx="1250766" cy="206940"/>
          </a:xfrm>
        </p:grpSpPr>
        <p:sp>
          <p:nvSpPr>
            <p:cNvPr name="Freeform 4" id="4"/>
            <p:cNvSpPr/>
            <p:nvPr/>
          </p:nvSpPr>
          <p:spPr>
            <a:xfrm flipH="false" flipV="false" rot="0">
              <a:off x="11494" y="0"/>
              <a:ext cx="1227777" cy="206940"/>
            </a:xfrm>
            <a:custGeom>
              <a:avLst/>
              <a:gdLst/>
              <a:ahLst/>
              <a:cxnLst/>
              <a:rect r="r" b="b" t="t" l="l"/>
              <a:pathLst>
                <a:path h="206940" w="1227777">
                  <a:moveTo>
                    <a:pt x="212692" y="0"/>
                  </a:moveTo>
                  <a:lnTo>
                    <a:pt x="1218286" y="0"/>
                  </a:lnTo>
                  <a:cubicBezTo>
                    <a:pt x="1221833" y="0"/>
                    <a:pt x="1225033" y="2128"/>
                    <a:pt x="1226405" y="5398"/>
                  </a:cubicBezTo>
                  <a:cubicBezTo>
                    <a:pt x="1227778" y="8669"/>
                    <a:pt x="1227054" y="12443"/>
                    <a:pt x="1224569" y="14974"/>
                  </a:cubicBezTo>
                  <a:lnTo>
                    <a:pt x="1050775" y="191966"/>
                  </a:lnTo>
                  <a:cubicBezTo>
                    <a:pt x="1041370" y="201544"/>
                    <a:pt x="1028510" y="206940"/>
                    <a:pt x="1015086" y="206940"/>
                  </a:cubicBezTo>
                  <a:lnTo>
                    <a:pt x="9492" y="206940"/>
                  </a:lnTo>
                  <a:cubicBezTo>
                    <a:pt x="5945" y="206940"/>
                    <a:pt x="2745" y="204812"/>
                    <a:pt x="1373" y="201542"/>
                  </a:cubicBezTo>
                  <a:cubicBezTo>
                    <a:pt x="0" y="198271"/>
                    <a:pt x="724" y="194497"/>
                    <a:pt x="3209" y="191966"/>
                  </a:cubicBezTo>
                  <a:lnTo>
                    <a:pt x="177003" y="14974"/>
                  </a:lnTo>
                  <a:cubicBezTo>
                    <a:pt x="186408" y="5396"/>
                    <a:pt x="199268" y="0"/>
                    <a:pt x="212692" y="0"/>
                  </a:cubicBezTo>
                  <a:close/>
                </a:path>
              </a:pathLst>
            </a:custGeom>
            <a:solidFill>
              <a:srgbClr val="3275C5"/>
            </a:solidFill>
          </p:spPr>
        </p:sp>
        <p:sp>
          <p:nvSpPr>
            <p:cNvPr name="TextBox 5" id="5"/>
            <p:cNvSpPr txBox="true"/>
            <p:nvPr/>
          </p:nvSpPr>
          <p:spPr>
            <a:xfrm>
              <a:off x="101600" y="19050"/>
              <a:ext cx="1047566" cy="187890"/>
            </a:xfrm>
            <a:prstGeom prst="rect">
              <a:avLst/>
            </a:prstGeom>
          </p:spPr>
          <p:txBody>
            <a:bodyPr anchor="ctr" rtlCol="false" tIns="83282" lIns="83282" bIns="83282" rIns="83282"/>
            <a:lstStyle/>
            <a:p>
              <a:pPr algn="ctr">
                <a:lnSpc>
                  <a:spcPts val="1993"/>
                </a:lnSpc>
              </a:pPr>
            </a:p>
          </p:txBody>
        </p:sp>
      </p:grpSp>
      <p:grpSp>
        <p:nvGrpSpPr>
          <p:cNvPr name="Group 6" id="6"/>
          <p:cNvGrpSpPr/>
          <p:nvPr/>
        </p:nvGrpSpPr>
        <p:grpSpPr>
          <a:xfrm rot="0">
            <a:off x="-1748459" y="508418"/>
            <a:ext cx="3144637" cy="520282"/>
            <a:chOff x="0" y="0"/>
            <a:chExt cx="1250766" cy="206940"/>
          </a:xfrm>
        </p:grpSpPr>
        <p:sp>
          <p:nvSpPr>
            <p:cNvPr name="Freeform 7" id="7"/>
            <p:cNvSpPr/>
            <p:nvPr/>
          </p:nvSpPr>
          <p:spPr>
            <a:xfrm flipH="false" flipV="false" rot="0">
              <a:off x="13485" y="0"/>
              <a:ext cx="1223797" cy="206940"/>
            </a:xfrm>
            <a:custGeom>
              <a:avLst/>
              <a:gdLst/>
              <a:ahLst/>
              <a:cxnLst/>
              <a:rect r="r" b="b" t="t" l="l"/>
              <a:pathLst>
                <a:path h="206940" w="1223797">
                  <a:moveTo>
                    <a:pt x="214334" y="0"/>
                  </a:moveTo>
                  <a:lnTo>
                    <a:pt x="1212662" y="0"/>
                  </a:lnTo>
                  <a:cubicBezTo>
                    <a:pt x="1216822" y="0"/>
                    <a:pt x="1220577" y="2496"/>
                    <a:pt x="1222187" y="6333"/>
                  </a:cubicBezTo>
                  <a:cubicBezTo>
                    <a:pt x="1223796" y="10170"/>
                    <a:pt x="1222947" y="14598"/>
                    <a:pt x="1220032" y="17567"/>
                  </a:cubicBezTo>
                  <a:lnTo>
                    <a:pt x="1051330" y="189373"/>
                  </a:lnTo>
                  <a:cubicBezTo>
                    <a:pt x="1040297" y="200610"/>
                    <a:pt x="1025210" y="206940"/>
                    <a:pt x="1009462" y="206940"/>
                  </a:cubicBezTo>
                  <a:lnTo>
                    <a:pt x="11134" y="206940"/>
                  </a:lnTo>
                  <a:cubicBezTo>
                    <a:pt x="6974" y="206940"/>
                    <a:pt x="3219" y="204444"/>
                    <a:pt x="1609" y="200607"/>
                  </a:cubicBezTo>
                  <a:cubicBezTo>
                    <a:pt x="0" y="196770"/>
                    <a:pt x="849" y="192342"/>
                    <a:pt x="3764" y="189373"/>
                  </a:cubicBezTo>
                  <a:lnTo>
                    <a:pt x="172466" y="17567"/>
                  </a:lnTo>
                  <a:cubicBezTo>
                    <a:pt x="183499" y="6330"/>
                    <a:pt x="198586" y="0"/>
                    <a:pt x="214334" y="0"/>
                  </a:cubicBezTo>
                  <a:close/>
                </a:path>
              </a:pathLst>
            </a:custGeom>
            <a:solidFill>
              <a:srgbClr val="64CAF4"/>
            </a:solidFill>
          </p:spPr>
        </p:sp>
        <p:sp>
          <p:nvSpPr>
            <p:cNvPr name="TextBox 8" id="8"/>
            <p:cNvSpPr txBox="true"/>
            <p:nvPr/>
          </p:nvSpPr>
          <p:spPr>
            <a:xfrm>
              <a:off x="101600" y="19050"/>
              <a:ext cx="1047566" cy="187890"/>
            </a:xfrm>
            <a:prstGeom prst="rect">
              <a:avLst/>
            </a:prstGeom>
          </p:spPr>
          <p:txBody>
            <a:bodyPr anchor="ctr" rtlCol="false" tIns="83282" lIns="83282" bIns="83282" rIns="83282"/>
            <a:lstStyle/>
            <a:p>
              <a:pPr algn="ctr">
                <a:lnSpc>
                  <a:spcPts val="1993"/>
                </a:lnSpc>
              </a:pPr>
            </a:p>
          </p:txBody>
        </p:sp>
      </p:grpSp>
      <p:grpSp>
        <p:nvGrpSpPr>
          <p:cNvPr name="Group 9" id="9"/>
          <p:cNvGrpSpPr/>
          <p:nvPr/>
        </p:nvGrpSpPr>
        <p:grpSpPr>
          <a:xfrm rot="0">
            <a:off x="14410002" y="-369454"/>
            <a:ext cx="7009358" cy="1138013"/>
            <a:chOff x="0" y="0"/>
            <a:chExt cx="812800" cy="131963"/>
          </a:xfrm>
        </p:grpSpPr>
        <p:sp>
          <p:nvSpPr>
            <p:cNvPr name="Freeform 10" id="10"/>
            <p:cNvSpPr/>
            <p:nvPr/>
          </p:nvSpPr>
          <p:spPr>
            <a:xfrm flipH="false" flipV="false" rot="0">
              <a:off x="14243" y="0"/>
              <a:ext cx="784313" cy="131963"/>
            </a:xfrm>
            <a:custGeom>
              <a:avLst/>
              <a:gdLst/>
              <a:ahLst/>
              <a:cxnLst/>
              <a:rect r="r" b="b" t="t" l="l"/>
              <a:pathLst>
                <a:path h="131963" w="784313">
                  <a:moveTo>
                    <a:pt x="574371" y="0"/>
                  </a:moveTo>
                  <a:lnTo>
                    <a:pt x="6743" y="0"/>
                  </a:lnTo>
                  <a:cubicBezTo>
                    <a:pt x="3990" y="0"/>
                    <a:pt x="1564" y="1811"/>
                    <a:pt x="782" y="4451"/>
                  </a:cubicBezTo>
                  <a:cubicBezTo>
                    <a:pt x="0" y="7091"/>
                    <a:pt x="1048" y="9930"/>
                    <a:pt x="3357" y="11430"/>
                  </a:cubicBezTo>
                  <a:lnTo>
                    <a:pt x="171357" y="120533"/>
                  </a:lnTo>
                  <a:cubicBezTo>
                    <a:pt x="182844" y="127993"/>
                    <a:pt x="196246" y="131963"/>
                    <a:pt x="209943" y="131963"/>
                  </a:cubicBezTo>
                  <a:lnTo>
                    <a:pt x="777571" y="131963"/>
                  </a:lnTo>
                  <a:cubicBezTo>
                    <a:pt x="780324" y="131963"/>
                    <a:pt x="782750" y="130152"/>
                    <a:pt x="783532" y="127512"/>
                  </a:cubicBezTo>
                  <a:cubicBezTo>
                    <a:pt x="784314" y="124873"/>
                    <a:pt x="783266" y="122033"/>
                    <a:pt x="780957" y="120533"/>
                  </a:cubicBezTo>
                  <a:lnTo>
                    <a:pt x="612957" y="11430"/>
                  </a:lnTo>
                  <a:cubicBezTo>
                    <a:pt x="601470" y="3970"/>
                    <a:pt x="588068" y="0"/>
                    <a:pt x="574371" y="0"/>
                  </a:cubicBezTo>
                  <a:close/>
                </a:path>
              </a:pathLst>
            </a:custGeom>
            <a:solidFill>
              <a:srgbClr val="3275C5"/>
            </a:solidFill>
          </p:spPr>
        </p:sp>
        <p:sp>
          <p:nvSpPr>
            <p:cNvPr name="TextBox 11" id="11"/>
            <p:cNvSpPr txBox="true"/>
            <p:nvPr/>
          </p:nvSpPr>
          <p:spPr>
            <a:xfrm>
              <a:off x="101600" y="19050"/>
              <a:ext cx="609600" cy="112913"/>
            </a:xfrm>
            <a:prstGeom prst="rect">
              <a:avLst/>
            </a:prstGeom>
          </p:spPr>
          <p:txBody>
            <a:bodyPr anchor="ctr" rtlCol="false" tIns="83282" lIns="83282" bIns="83282" rIns="83282"/>
            <a:lstStyle/>
            <a:p>
              <a:pPr algn="ctr">
                <a:lnSpc>
                  <a:spcPts val="1993"/>
                </a:lnSpc>
              </a:pPr>
            </a:p>
          </p:txBody>
        </p:sp>
      </p:grpSp>
      <p:grpSp>
        <p:nvGrpSpPr>
          <p:cNvPr name="Group 12" id="12"/>
          <p:cNvGrpSpPr/>
          <p:nvPr/>
        </p:nvGrpSpPr>
        <p:grpSpPr>
          <a:xfrm rot="0">
            <a:off x="16629956" y="508418"/>
            <a:ext cx="3144637" cy="520282"/>
            <a:chOff x="0" y="0"/>
            <a:chExt cx="812800" cy="134478"/>
          </a:xfrm>
        </p:grpSpPr>
        <p:sp>
          <p:nvSpPr>
            <p:cNvPr name="Freeform 13" id="13"/>
            <p:cNvSpPr/>
            <p:nvPr/>
          </p:nvSpPr>
          <p:spPr>
            <a:xfrm flipH="false" flipV="false" rot="0">
              <a:off x="26532" y="0"/>
              <a:ext cx="759735" cy="134478"/>
            </a:xfrm>
            <a:custGeom>
              <a:avLst/>
              <a:gdLst/>
              <a:ahLst/>
              <a:cxnLst/>
              <a:rect r="r" b="b" t="t" l="l"/>
              <a:pathLst>
                <a:path h="134478" w="759735">
                  <a:moveTo>
                    <a:pt x="543677" y="0"/>
                  </a:moveTo>
                  <a:lnTo>
                    <a:pt x="12859" y="0"/>
                  </a:lnTo>
                  <a:cubicBezTo>
                    <a:pt x="7628" y="0"/>
                    <a:pt x="3015" y="3429"/>
                    <a:pt x="1508" y="8438"/>
                  </a:cubicBezTo>
                  <a:cubicBezTo>
                    <a:pt x="0" y="13447"/>
                    <a:pt x="1955" y="18853"/>
                    <a:pt x="6317" y="21740"/>
                  </a:cubicBezTo>
                  <a:lnTo>
                    <a:pt x="143819" y="112739"/>
                  </a:lnTo>
                  <a:cubicBezTo>
                    <a:pt x="165244" y="126918"/>
                    <a:pt x="190367" y="134478"/>
                    <a:pt x="216059" y="134478"/>
                  </a:cubicBezTo>
                  <a:lnTo>
                    <a:pt x="746877" y="134478"/>
                  </a:lnTo>
                  <a:cubicBezTo>
                    <a:pt x="752108" y="134478"/>
                    <a:pt x="756721" y="131049"/>
                    <a:pt x="758228" y="126040"/>
                  </a:cubicBezTo>
                  <a:cubicBezTo>
                    <a:pt x="759736" y="121031"/>
                    <a:pt x="757781" y="115626"/>
                    <a:pt x="753419" y="112739"/>
                  </a:cubicBezTo>
                  <a:lnTo>
                    <a:pt x="615917" y="21740"/>
                  </a:lnTo>
                  <a:cubicBezTo>
                    <a:pt x="594492" y="7561"/>
                    <a:pt x="569369" y="0"/>
                    <a:pt x="543677" y="0"/>
                  </a:cubicBezTo>
                  <a:close/>
                </a:path>
              </a:pathLst>
            </a:custGeom>
            <a:solidFill>
              <a:srgbClr val="64CAF4"/>
            </a:solidFill>
          </p:spPr>
        </p:sp>
        <p:sp>
          <p:nvSpPr>
            <p:cNvPr name="TextBox 14" id="14"/>
            <p:cNvSpPr txBox="true"/>
            <p:nvPr/>
          </p:nvSpPr>
          <p:spPr>
            <a:xfrm>
              <a:off x="101600" y="19050"/>
              <a:ext cx="609600" cy="115428"/>
            </a:xfrm>
            <a:prstGeom prst="rect">
              <a:avLst/>
            </a:prstGeom>
          </p:spPr>
          <p:txBody>
            <a:bodyPr anchor="ctr" rtlCol="false" tIns="83282" lIns="83282" bIns="83282" rIns="83282"/>
            <a:lstStyle/>
            <a:p>
              <a:pPr algn="ctr">
                <a:lnSpc>
                  <a:spcPts val="1993"/>
                </a:lnSpc>
              </a:pPr>
            </a:p>
          </p:txBody>
        </p:sp>
      </p:grpSp>
      <p:grpSp>
        <p:nvGrpSpPr>
          <p:cNvPr name="Group 15" id="15"/>
          <p:cNvGrpSpPr/>
          <p:nvPr/>
        </p:nvGrpSpPr>
        <p:grpSpPr>
          <a:xfrm rot="0">
            <a:off x="459609" y="6955602"/>
            <a:ext cx="2595360" cy="839509"/>
            <a:chOff x="0" y="0"/>
            <a:chExt cx="699974" cy="226417"/>
          </a:xfrm>
        </p:grpSpPr>
        <p:sp>
          <p:nvSpPr>
            <p:cNvPr name="Freeform 16" id="16"/>
            <p:cNvSpPr/>
            <p:nvPr/>
          </p:nvSpPr>
          <p:spPr>
            <a:xfrm flipH="false" flipV="false" rot="0">
              <a:off x="0" y="0"/>
              <a:ext cx="699974" cy="226417"/>
            </a:xfrm>
            <a:custGeom>
              <a:avLst/>
              <a:gdLst/>
              <a:ahLst/>
              <a:cxnLst/>
              <a:rect r="r" b="b" t="t" l="l"/>
              <a:pathLst>
                <a:path h="226417" w="699974">
                  <a:moveTo>
                    <a:pt x="44745" y="0"/>
                  </a:moveTo>
                  <a:lnTo>
                    <a:pt x="655229" y="0"/>
                  </a:lnTo>
                  <a:cubicBezTo>
                    <a:pt x="679941" y="0"/>
                    <a:pt x="699974" y="20033"/>
                    <a:pt x="699974" y="44745"/>
                  </a:cubicBezTo>
                  <a:lnTo>
                    <a:pt x="699974" y="181673"/>
                  </a:lnTo>
                  <a:cubicBezTo>
                    <a:pt x="699974" y="206385"/>
                    <a:pt x="679941" y="226417"/>
                    <a:pt x="655229" y="226417"/>
                  </a:cubicBezTo>
                  <a:lnTo>
                    <a:pt x="44745" y="226417"/>
                  </a:lnTo>
                  <a:cubicBezTo>
                    <a:pt x="20033" y="226417"/>
                    <a:pt x="0" y="206385"/>
                    <a:pt x="0" y="181673"/>
                  </a:cubicBezTo>
                  <a:lnTo>
                    <a:pt x="0" y="44745"/>
                  </a:lnTo>
                  <a:cubicBezTo>
                    <a:pt x="0" y="20033"/>
                    <a:pt x="20033" y="0"/>
                    <a:pt x="44745" y="0"/>
                  </a:cubicBezTo>
                  <a:close/>
                </a:path>
              </a:pathLst>
            </a:custGeom>
            <a:solidFill>
              <a:srgbClr val="E1E7FF"/>
            </a:solidFill>
          </p:spPr>
        </p:sp>
        <p:sp>
          <p:nvSpPr>
            <p:cNvPr name="TextBox 17" id="17"/>
            <p:cNvSpPr txBox="true"/>
            <p:nvPr/>
          </p:nvSpPr>
          <p:spPr>
            <a:xfrm>
              <a:off x="0" y="-9525"/>
              <a:ext cx="699974" cy="235942"/>
            </a:xfrm>
            <a:prstGeom prst="rect">
              <a:avLst/>
            </a:prstGeom>
          </p:spPr>
          <p:txBody>
            <a:bodyPr anchor="ctr" rtlCol="false" tIns="127000" lIns="127000" bIns="127000" rIns="127000"/>
            <a:lstStyle/>
            <a:p>
              <a:pPr algn="ctr">
                <a:lnSpc>
                  <a:spcPts val="1919"/>
                </a:lnSpc>
              </a:pPr>
              <a:r>
                <a:rPr lang="en-US" sz="1599">
                  <a:solidFill>
                    <a:srgbClr val="004E35"/>
                  </a:solidFill>
                  <a:latin typeface="DM Sans Bold"/>
                  <a:ea typeface="DM Sans Bold"/>
                  <a:cs typeface="DM Sans Bold"/>
                  <a:sym typeface="DM Sans Bold"/>
                </a:rPr>
                <a:t>Feasibility Study</a:t>
              </a:r>
            </a:p>
          </p:txBody>
        </p:sp>
      </p:grpSp>
      <p:grpSp>
        <p:nvGrpSpPr>
          <p:cNvPr name="Group 18" id="18"/>
          <p:cNvGrpSpPr/>
          <p:nvPr/>
        </p:nvGrpSpPr>
        <p:grpSpPr>
          <a:xfrm rot="0">
            <a:off x="459609" y="5967100"/>
            <a:ext cx="2595360" cy="839509"/>
            <a:chOff x="0" y="0"/>
            <a:chExt cx="699974" cy="226417"/>
          </a:xfrm>
        </p:grpSpPr>
        <p:sp>
          <p:nvSpPr>
            <p:cNvPr name="Freeform 19" id="19"/>
            <p:cNvSpPr/>
            <p:nvPr/>
          </p:nvSpPr>
          <p:spPr>
            <a:xfrm flipH="false" flipV="false" rot="0">
              <a:off x="0" y="0"/>
              <a:ext cx="699974" cy="226417"/>
            </a:xfrm>
            <a:custGeom>
              <a:avLst/>
              <a:gdLst/>
              <a:ahLst/>
              <a:cxnLst/>
              <a:rect r="r" b="b" t="t" l="l"/>
              <a:pathLst>
                <a:path h="226417" w="699974">
                  <a:moveTo>
                    <a:pt x="44745" y="0"/>
                  </a:moveTo>
                  <a:lnTo>
                    <a:pt x="655229" y="0"/>
                  </a:lnTo>
                  <a:cubicBezTo>
                    <a:pt x="679941" y="0"/>
                    <a:pt x="699974" y="20033"/>
                    <a:pt x="699974" y="44745"/>
                  </a:cubicBezTo>
                  <a:lnTo>
                    <a:pt x="699974" y="181673"/>
                  </a:lnTo>
                  <a:cubicBezTo>
                    <a:pt x="699974" y="206385"/>
                    <a:pt x="679941" y="226417"/>
                    <a:pt x="655229" y="226417"/>
                  </a:cubicBezTo>
                  <a:lnTo>
                    <a:pt x="44745" y="226417"/>
                  </a:lnTo>
                  <a:cubicBezTo>
                    <a:pt x="20033" y="226417"/>
                    <a:pt x="0" y="206385"/>
                    <a:pt x="0" y="181673"/>
                  </a:cubicBezTo>
                  <a:lnTo>
                    <a:pt x="0" y="44745"/>
                  </a:lnTo>
                  <a:cubicBezTo>
                    <a:pt x="0" y="20033"/>
                    <a:pt x="20033" y="0"/>
                    <a:pt x="44745" y="0"/>
                  </a:cubicBezTo>
                  <a:close/>
                </a:path>
              </a:pathLst>
            </a:custGeom>
            <a:solidFill>
              <a:srgbClr val="E1E7FF"/>
            </a:solidFill>
          </p:spPr>
        </p:sp>
        <p:sp>
          <p:nvSpPr>
            <p:cNvPr name="TextBox 20" id="20"/>
            <p:cNvSpPr txBox="true"/>
            <p:nvPr/>
          </p:nvSpPr>
          <p:spPr>
            <a:xfrm>
              <a:off x="0" y="-9525"/>
              <a:ext cx="699974" cy="235942"/>
            </a:xfrm>
            <a:prstGeom prst="rect">
              <a:avLst/>
            </a:prstGeom>
          </p:spPr>
          <p:txBody>
            <a:bodyPr anchor="ctr" rtlCol="false" tIns="127000" lIns="127000" bIns="127000" rIns="127000"/>
            <a:lstStyle/>
            <a:p>
              <a:pPr algn="ctr">
                <a:lnSpc>
                  <a:spcPts val="1919"/>
                </a:lnSpc>
              </a:pPr>
              <a:r>
                <a:rPr lang="en-US" sz="1599">
                  <a:solidFill>
                    <a:srgbClr val="004E35"/>
                  </a:solidFill>
                  <a:latin typeface="DM Sans Bold"/>
                  <a:ea typeface="DM Sans Bold"/>
                  <a:cs typeface="DM Sans Bold"/>
                  <a:sym typeface="DM Sans Bold"/>
                </a:rPr>
                <a:t>1.2 Requirement Gathering ✏️</a:t>
              </a:r>
            </a:p>
          </p:txBody>
        </p:sp>
      </p:grpSp>
      <p:grpSp>
        <p:nvGrpSpPr>
          <p:cNvPr name="Group 21" id="21"/>
          <p:cNvGrpSpPr/>
          <p:nvPr/>
        </p:nvGrpSpPr>
        <p:grpSpPr>
          <a:xfrm rot="0">
            <a:off x="459609" y="4978597"/>
            <a:ext cx="2595360" cy="839509"/>
            <a:chOff x="0" y="0"/>
            <a:chExt cx="699974" cy="226417"/>
          </a:xfrm>
        </p:grpSpPr>
        <p:sp>
          <p:nvSpPr>
            <p:cNvPr name="Freeform 22" id="22"/>
            <p:cNvSpPr/>
            <p:nvPr/>
          </p:nvSpPr>
          <p:spPr>
            <a:xfrm flipH="false" flipV="false" rot="0">
              <a:off x="0" y="0"/>
              <a:ext cx="699974" cy="226417"/>
            </a:xfrm>
            <a:custGeom>
              <a:avLst/>
              <a:gdLst/>
              <a:ahLst/>
              <a:cxnLst/>
              <a:rect r="r" b="b" t="t" l="l"/>
              <a:pathLst>
                <a:path h="226417" w="699974">
                  <a:moveTo>
                    <a:pt x="44745" y="0"/>
                  </a:moveTo>
                  <a:lnTo>
                    <a:pt x="655229" y="0"/>
                  </a:lnTo>
                  <a:cubicBezTo>
                    <a:pt x="679941" y="0"/>
                    <a:pt x="699974" y="20033"/>
                    <a:pt x="699974" y="44745"/>
                  </a:cubicBezTo>
                  <a:lnTo>
                    <a:pt x="699974" y="181673"/>
                  </a:lnTo>
                  <a:cubicBezTo>
                    <a:pt x="699974" y="206385"/>
                    <a:pt x="679941" y="226417"/>
                    <a:pt x="655229" y="226417"/>
                  </a:cubicBezTo>
                  <a:lnTo>
                    <a:pt x="44745" y="226417"/>
                  </a:lnTo>
                  <a:cubicBezTo>
                    <a:pt x="20033" y="226417"/>
                    <a:pt x="0" y="206385"/>
                    <a:pt x="0" y="181673"/>
                  </a:cubicBezTo>
                  <a:lnTo>
                    <a:pt x="0" y="44745"/>
                  </a:lnTo>
                  <a:cubicBezTo>
                    <a:pt x="0" y="20033"/>
                    <a:pt x="20033" y="0"/>
                    <a:pt x="44745" y="0"/>
                  </a:cubicBezTo>
                  <a:close/>
                </a:path>
              </a:pathLst>
            </a:custGeom>
            <a:solidFill>
              <a:srgbClr val="E1E7FF"/>
            </a:solidFill>
          </p:spPr>
        </p:sp>
        <p:sp>
          <p:nvSpPr>
            <p:cNvPr name="TextBox 23" id="23"/>
            <p:cNvSpPr txBox="true"/>
            <p:nvPr/>
          </p:nvSpPr>
          <p:spPr>
            <a:xfrm>
              <a:off x="0" y="-9525"/>
              <a:ext cx="699974" cy="235942"/>
            </a:xfrm>
            <a:prstGeom prst="rect">
              <a:avLst/>
            </a:prstGeom>
          </p:spPr>
          <p:txBody>
            <a:bodyPr anchor="ctr" rtlCol="false" tIns="127000" lIns="127000" bIns="127000" rIns="127000"/>
            <a:lstStyle/>
            <a:p>
              <a:pPr algn="ctr">
                <a:lnSpc>
                  <a:spcPts val="1919"/>
                </a:lnSpc>
              </a:pPr>
              <a:r>
                <a:rPr lang="en-US" sz="1599">
                  <a:solidFill>
                    <a:srgbClr val="004E35"/>
                  </a:solidFill>
                  <a:latin typeface="DM Sans Bold"/>
                  <a:ea typeface="DM Sans Bold"/>
                  <a:cs typeface="DM Sans Bold"/>
                  <a:sym typeface="DM Sans Bold"/>
                </a:rPr>
                <a:t>1.1 Research on Existing Technologies</a:t>
              </a:r>
            </a:p>
          </p:txBody>
        </p:sp>
      </p:grpSp>
      <p:grpSp>
        <p:nvGrpSpPr>
          <p:cNvPr name="Group 24" id="24"/>
          <p:cNvGrpSpPr/>
          <p:nvPr/>
        </p:nvGrpSpPr>
        <p:grpSpPr>
          <a:xfrm rot="0">
            <a:off x="459609" y="4227159"/>
            <a:ext cx="2595360" cy="602445"/>
            <a:chOff x="0" y="0"/>
            <a:chExt cx="699974" cy="162481"/>
          </a:xfrm>
        </p:grpSpPr>
        <p:sp>
          <p:nvSpPr>
            <p:cNvPr name="Freeform 25" id="25"/>
            <p:cNvSpPr/>
            <p:nvPr/>
          </p:nvSpPr>
          <p:spPr>
            <a:xfrm flipH="false" flipV="false" rot="0">
              <a:off x="0" y="0"/>
              <a:ext cx="699974" cy="162481"/>
            </a:xfrm>
            <a:custGeom>
              <a:avLst/>
              <a:gdLst/>
              <a:ahLst/>
              <a:cxnLst/>
              <a:rect r="r" b="b" t="t" l="l"/>
              <a:pathLst>
                <a:path h="162481" w="699974">
                  <a:moveTo>
                    <a:pt x="29830" y="0"/>
                  </a:moveTo>
                  <a:lnTo>
                    <a:pt x="670144" y="0"/>
                  </a:lnTo>
                  <a:cubicBezTo>
                    <a:pt x="686619" y="0"/>
                    <a:pt x="699974" y="13355"/>
                    <a:pt x="699974" y="29830"/>
                  </a:cubicBezTo>
                  <a:lnTo>
                    <a:pt x="699974" y="132651"/>
                  </a:lnTo>
                  <a:cubicBezTo>
                    <a:pt x="699974" y="140562"/>
                    <a:pt x="696831" y="148150"/>
                    <a:pt x="691237" y="153744"/>
                  </a:cubicBezTo>
                  <a:cubicBezTo>
                    <a:pt x="685643" y="159338"/>
                    <a:pt x="678056" y="162481"/>
                    <a:pt x="670144" y="162481"/>
                  </a:cubicBezTo>
                  <a:lnTo>
                    <a:pt x="29830" y="162481"/>
                  </a:lnTo>
                  <a:cubicBezTo>
                    <a:pt x="13355" y="162481"/>
                    <a:pt x="0" y="149126"/>
                    <a:pt x="0" y="132651"/>
                  </a:cubicBezTo>
                  <a:lnTo>
                    <a:pt x="0" y="29830"/>
                  </a:lnTo>
                  <a:cubicBezTo>
                    <a:pt x="0" y="21918"/>
                    <a:pt x="3143" y="14331"/>
                    <a:pt x="8737" y="8737"/>
                  </a:cubicBezTo>
                  <a:cubicBezTo>
                    <a:pt x="14331" y="3143"/>
                    <a:pt x="21918" y="0"/>
                    <a:pt x="29830" y="0"/>
                  </a:cubicBezTo>
                  <a:close/>
                </a:path>
              </a:pathLst>
            </a:custGeom>
            <a:solidFill>
              <a:srgbClr val="A7C2FF"/>
            </a:solidFill>
          </p:spPr>
        </p:sp>
        <p:sp>
          <p:nvSpPr>
            <p:cNvPr name="TextBox 26" id="26"/>
            <p:cNvSpPr txBox="true"/>
            <p:nvPr/>
          </p:nvSpPr>
          <p:spPr>
            <a:xfrm>
              <a:off x="0" y="0"/>
              <a:ext cx="699974" cy="162481"/>
            </a:xfrm>
            <a:prstGeom prst="rect">
              <a:avLst/>
            </a:prstGeom>
          </p:spPr>
          <p:txBody>
            <a:bodyPr anchor="ctr" rtlCol="false" tIns="127000" lIns="127000" bIns="127000" rIns="127000"/>
            <a:lstStyle/>
            <a:p>
              <a:pPr algn="ctr">
                <a:lnSpc>
                  <a:spcPts val="2039"/>
                </a:lnSpc>
              </a:pPr>
              <a:r>
                <a:rPr lang="en-US" sz="1699">
                  <a:solidFill>
                    <a:srgbClr val="004E35"/>
                  </a:solidFill>
                  <a:latin typeface="DM Sans Bold"/>
                  <a:ea typeface="DM Sans Bold"/>
                  <a:cs typeface="DM Sans Bold"/>
                  <a:sym typeface="DM Sans Bold"/>
                </a:rPr>
                <a:t>1.  Initial Phase</a:t>
              </a:r>
            </a:p>
          </p:txBody>
        </p:sp>
      </p:grpSp>
      <p:grpSp>
        <p:nvGrpSpPr>
          <p:cNvPr name="Group 27" id="27"/>
          <p:cNvGrpSpPr/>
          <p:nvPr/>
        </p:nvGrpSpPr>
        <p:grpSpPr>
          <a:xfrm rot="0">
            <a:off x="3499079" y="8237816"/>
            <a:ext cx="2595360" cy="839509"/>
            <a:chOff x="0" y="0"/>
            <a:chExt cx="699974" cy="226417"/>
          </a:xfrm>
        </p:grpSpPr>
        <p:sp>
          <p:nvSpPr>
            <p:cNvPr name="Freeform 28" id="28"/>
            <p:cNvSpPr/>
            <p:nvPr/>
          </p:nvSpPr>
          <p:spPr>
            <a:xfrm flipH="false" flipV="false" rot="0">
              <a:off x="0" y="0"/>
              <a:ext cx="699974" cy="226417"/>
            </a:xfrm>
            <a:custGeom>
              <a:avLst/>
              <a:gdLst/>
              <a:ahLst/>
              <a:cxnLst/>
              <a:rect r="r" b="b" t="t" l="l"/>
              <a:pathLst>
                <a:path h="226417" w="699974">
                  <a:moveTo>
                    <a:pt x="44745" y="0"/>
                  </a:moveTo>
                  <a:lnTo>
                    <a:pt x="655229" y="0"/>
                  </a:lnTo>
                  <a:cubicBezTo>
                    <a:pt x="679941" y="0"/>
                    <a:pt x="699974" y="20033"/>
                    <a:pt x="699974" y="44745"/>
                  </a:cubicBezTo>
                  <a:lnTo>
                    <a:pt x="699974" y="181673"/>
                  </a:lnTo>
                  <a:cubicBezTo>
                    <a:pt x="699974" y="206385"/>
                    <a:pt x="679941" y="226417"/>
                    <a:pt x="655229" y="226417"/>
                  </a:cubicBezTo>
                  <a:lnTo>
                    <a:pt x="44745" y="226417"/>
                  </a:lnTo>
                  <a:cubicBezTo>
                    <a:pt x="20033" y="226417"/>
                    <a:pt x="0" y="206385"/>
                    <a:pt x="0" y="181673"/>
                  </a:cubicBezTo>
                  <a:lnTo>
                    <a:pt x="0" y="44745"/>
                  </a:lnTo>
                  <a:cubicBezTo>
                    <a:pt x="0" y="20033"/>
                    <a:pt x="20033" y="0"/>
                    <a:pt x="44745" y="0"/>
                  </a:cubicBezTo>
                  <a:close/>
                </a:path>
              </a:pathLst>
            </a:custGeom>
            <a:solidFill>
              <a:srgbClr val="E1E7FF"/>
            </a:solidFill>
          </p:spPr>
        </p:sp>
        <p:sp>
          <p:nvSpPr>
            <p:cNvPr name="TextBox 29" id="29"/>
            <p:cNvSpPr txBox="true"/>
            <p:nvPr/>
          </p:nvSpPr>
          <p:spPr>
            <a:xfrm>
              <a:off x="0" y="-9525"/>
              <a:ext cx="699974" cy="235942"/>
            </a:xfrm>
            <a:prstGeom prst="rect">
              <a:avLst/>
            </a:prstGeom>
          </p:spPr>
          <p:txBody>
            <a:bodyPr anchor="ctr" rtlCol="false" tIns="127000" lIns="127000" bIns="127000" rIns="127000"/>
            <a:lstStyle/>
            <a:p>
              <a:pPr algn="ctr">
                <a:lnSpc>
                  <a:spcPts val="1919"/>
                </a:lnSpc>
              </a:pPr>
              <a:r>
                <a:rPr lang="en-US" sz="1599">
                  <a:solidFill>
                    <a:srgbClr val="004E35"/>
                  </a:solidFill>
                  <a:latin typeface="DM Sans Bold"/>
                  <a:ea typeface="DM Sans Bold"/>
                  <a:cs typeface="DM Sans Bold"/>
                  <a:sym typeface="DM Sans Bold"/>
                </a:rPr>
                <a:t>Design Feedback Mechanism</a:t>
              </a:r>
            </a:p>
          </p:txBody>
        </p:sp>
      </p:grpSp>
      <p:grpSp>
        <p:nvGrpSpPr>
          <p:cNvPr name="Group 30" id="30"/>
          <p:cNvGrpSpPr/>
          <p:nvPr/>
        </p:nvGrpSpPr>
        <p:grpSpPr>
          <a:xfrm rot="0">
            <a:off x="3499079" y="7119174"/>
            <a:ext cx="2595360" cy="966241"/>
            <a:chOff x="0" y="0"/>
            <a:chExt cx="699974" cy="260597"/>
          </a:xfrm>
        </p:grpSpPr>
        <p:sp>
          <p:nvSpPr>
            <p:cNvPr name="Freeform 31" id="31"/>
            <p:cNvSpPr/>
            <p:nvPr/>
          </p:nvSpPr>
          <p:spPr>
            <a:xfrm flipH="false" flipV="false" rot="0">
              <a:off x="0" y="0"/>
              <a:ext cx="699974" cy="260597"/>
            </a:xfrm>
            <a:custGeom>
              <a:avLst/>
              <a:gdLst/>
              <a:ahLst/>
              <a:cxnLst/>
              <a:rect r="r" b="b" t="t" l="l"/>
              <a:pathLst>
                <a:path h="260597" w="699974">
                  <a:moveTo>
                    <a:pt x="44745" y="0"/>
                  </a:moveTo>
                  <a:lnTo>
                    <a:pt x="655229" y="0"/>
                  </a:lnTo>
                  <a:cubicBezTo>
                    <a:pt x="679941" y="0"/>
                    <a:pt x="699974" y="20033"/>
                    <a:pt x="699974" y="44745"/>
                  </a:cubicBezTo>
                  <a:lnTo>
                    <a:pt x="699974" y="215853"/>
                  </a:lnTo>
                  <a:cubicBezTo>
                    <a:pt x="699974" y="240564"/>
                    <a:pt x="679941" y="260597"/>
                    <a:pt x="655229" y="260597"/>
                  </a:cubicBezTo>
                  <a:lnTo>
                    <a:pt x="44745" y="260597"/>
                  </a:lnTo>
                  <a:cubicBezTo>
                    <a:pt x="20033" y="260597"/>
                    <a:pt x="0" y="240564"/>
                    <a:pt x="0" y="215853"/>
                  </a:cubicBezTo>
                  <a:lnTo>
                    <a:pt x="0" y="44745"/>
                  </a:lnTo>
                  <a:cubicBezTo>
                    <a:pt x="0" y="20033"/>
                    <a:pt x="20033" y="0"/>
                    <a:pt x="44745" y="0"/>
                  </a:cubicBezTo>
                  <a:close/>
                </a:path>
              </a:pathLst>
            </a:custGeom>
            <a:solidFill>
              <a:srgbClr val="E1E7FF"/>
            </a:solidFill>
          </p:spPr>
        </p:sp>
        <p:sp>
          <p:nvSpPr>
            <p:cNvPr name="TextBox 32" id="32"/>
            <p:cNvSpPr txBox="true"/>
            <p:nvPr/>
          </p:nvSpPr>
          <p:spPr>
            <a:xfrm>
              <a:off x="0" y="-9525"/>
              <a:ext cx="699974" cy="270122"/>
            </a:xfrm>
            <a:prstGeom prst="rect">
              <a:avLst/>
            </a:prstGeom>
          </p:spPr>
          <p:txBody>
            <a:bodyPr anchor="ctr" rtlCol="false" tIns="127000" lIns="127000" bIns="127000" rIns="127000"/>
            <a:lstStyle/>
            <a:p>
              <a:pPr algn="ctr">
                <a:lnSpc>
                  <a:spcPts val="1919"/>
                </a:lnSpc>
              </a:pPr>
              <a:r>
                <a:rPr lang="en-US" sz="1599">
                  <a:solidFill>
                    <a:srgbClr val="004E35"/>
                  </a:solidFill>
                  <a:latin typeface="DM Sans Bold"/>
                  <a:ea typeface="DM Sans Bold"/>
                  <a:cs typeface="DM Sans Bold"/>
                  <a:sym typeface="DM Sans Bold"/>
                </a:rPr>
                <a:t>2.3 Develop a Personalized Exercise Framework</a:t>
              </a:r>
            </a:p>
          </p:txBody>
        </p:sp>
      </p:grpSp>
      <p:grpSp>
        <p:nvGrpSpPr>
          <p:cNvPr name="Group 33" id="33"/>
          <p:cNvGrpSpPr/>
          <p:nvPr/>
        </p:nvGrpSpPr>
        <p:grpSpPr>
          <a:xfrm rot="0">
            <a:off x="3499079" y="6130672"/>
            <a:ext cx="2595360" cy="966241"/>
            <a:chOff x="0" y="0"/>
            <a:chExt cx="699974" cy="260597"/>
          </a:xfrm>
        </p:grpSpPr>
        <p:sp>
          <p:nvSpPr>
            <p:cNvPr name="Freeform 34" id="34"/>
            <p:cNvSpPr/>
            <p:nvPr/>
          </p:nvSpPr>
          <p:spPr>
            <a:xfrm flipH="false" flipV="false" rot="0">
              <a:off x="0" y="0"/>
              <a:ext cx="699974" cy="260597"/>
            </a:xfrm>
            <a:custGeom>
              <a:avLst/>
              <a:gdLst/>
              <a:ahLst/>
              <a:cxnLst/>
              <a:rect r="r" b="b" t="t" l="l"/>
              <a:pathLst>
                <a:path h="260597" w="699974">
                  <a:moveTo>
                    <a:pt x="44745" y="0"/>
                  </a:moveTo>
                  <a:lnTo>
                    <a:pt x="655229" y="0"/>
                  </a:lnTo>
                  <a:cubicBezTo>
                    <a:pt x="679941" y="0"/>
                    <a:pt x="699974" y="20033"/>
                    <a:pt x="699974" y="44745"/>
                  </a:cubicBezTo>
                  <a:lnTo>
                    <a:pt x="699974" y="215853"/>
                  </a:lnTo>
                  <a:cubicBezTo>
                    <a:pt x="699974" y="240564"/>
                    <a:pt x="679941" y="260597"/>
                    <a:pt x="655229" y="260597"/>
                  </a:cubicBezTo>
                  <a:lnTo>
                    <a:pt x="44745" y="260597"/>
                  </a:lnTo>
                  <a:cubicBezTo>
                    <a:pt x="20033" y="260597"/>
                    <a:pt x="0" y="240564"/>
                    <a:pt x="0" y="215853"/>
                  </a:cubicBezTo>
                  <a:lnTo>
                    <a:pt x="0" y="44745"/>
                  </a:lnTo>
                  <a:cubicBezTo>
                    <a:pt x="0" y="20033"/>
                    <a:pt x="20033" y="0"/>
                    <a:pt x="44745" y="0"/>
                  </a:cubicBezTo>
                  <a:close/>
                </a:path>
              </a:pathLst>
            </a:custGeom>
            <a:solidFill>
              <a:srgbClr val="E1E7FF"/>
            </a:solidFill>
          </p:spPr>
        </p:sp>
        <p:sp>
          <p:nvSpPr>
            <p:cNvPr name="TextBox 35" id="35"/>
            <p:cNvSpPr txBox="true"/>
            <p:nvPr/>
          </p:nvSpPr>
          <p:spPr>
            <a:xfrm>
              <a:off x="0" y="-9525"/>
              <a:ext cx="699974" cy="270122"/>
            </a:xfrm>
            <a:prstGeom prst="rect">
              <a:avLst/>
            </a:prstGeom>
          </p:spPr>
          <p:txBody>
            <a:bodyPr anchor="ctr" rtlCol="false" tIns="127000" lIns="127000" bIns="127000" rIns="127000"/>
            <a:lstStyle/>
            <a:p>
              <a:pPr algn="ctr">
                <a:lnSpc>
                  <a:spcPts val="1919"/>
                </a:lnSpc>
              </a:pPr>
              <a:r>
                <a:rPr lang="en-US" sz="1599">
                  <a:solidFill>
                    <a:srgbClr val="004E35"/>
                  </a:solidFill>
                  <a:latin typeface="DM Sans Bold"/>
                  <a:ea typeface="DM Sans Bold"/>
                  <a:cs typeface="DM Sans Bold"/>
                  <a:sym typeface="DM Sans Bold"/>
                </a:rPr>
                <a:t>2.2 Technology Selection (Sensors, AI Algorithms)</a:t>
              </a:r>
            </a:p>
          </p:txBody>
        </p:sp>
      </p:grpSp>
      <p:grpSp>
        <p:nvGrpSpPr>
          <p:cNvPr name="Group 36" id="36"/>
          <p:cNvGrpSpPr/>
          <p:nvPr/>
        </p:nvGrpSpPr>
        <p:grpSpPr>
          <a:xfrm rot="0">
            <a:off x="3499079" y="4978597"/>
            <a:ext cx="2595360" cy="966241"/>
            <a:chOff x="0" y="0"/>
            <a:chExt cx="699974" cy="260597"/>
          </a:xfrm>
        </p:grpSpPr>
        <p:sp>
          <p:nvSpPr>
            <p:cNvPr name="Freeform 37" id="37"/>
            <p:cNvSpPr/>
            <p:nvPr/>
          </p:nvSpPr>
          <p:spPr>
            <a:xfrm flipH="false" flipV="false" rot="0">
              <a:off x="0" y="0"/>
              <a:ext cx="699974" cy="260597"/>
            </a:xfrm>
            <a:custGeom>
              <a:avLst/>
              <a:gdLst/>
              <a:ahLst/>
              <a:cxnLst/>
              <a:rect r="r" b="b" t="t" l="l"/>
              <a:pathLst>
                <a:path h="260597" w="699974">
                  <a:moveTo>
                    <a:pt x="44745" y="0"/>
                  </a:moveTo>
                  <a:lnTo>
                    <a:pt x="655229" y="0"/>
                  </a:lnTo>
                  <a:cubicBezTo>
                    <a:pt x="679941" y="0"/>
                    <a:pt x="699974" y="20033"/>
                    <a:pt x="699974" y="44745"/>
                  </a:cubicBezTo>
                  <a:lnTo>
                    <a:pt x="699974" y="215853"/>
                  </a:lnTo>
                  <a:cubicBezTo>
                    <a:pt x="699974" y="240564"/>
                    <a:pt x="679941" y="260597"/>
                    <a:pt x="655229" y="260597"/>
                  </a:cubicBezTo>
                  <a:lnTo>
                    <a:pt x="44745" y="260597"/>
                  </a:lnTo>
                  <a:cubicBezTo>
                    <a:pt x="20033" y="260597"/>
                    <a:pt x="0" y="240564"/>
                    <a:pt x="0" y="215853"/>
                  </a:cubicBezTo>
                  <a:lnTo>
                    <a:pt x="0" y="44745"/>
                  </a:lnTo>
                  <a:cubicBezTo>
                    <a:pt x="0" y="20033"/>
                    <a:pt x="20033" y="0"/>
                    <a:pt x="44745" y="0"/>
                  </a:cubicBezTo>
                  <a:close/>
                </a:path>
              </a:pathLst>
            </a:custGeom>
            <a:solidFill>
              <a:srgbClr val="E1E7FF"/>
            </a:solidFill>
          </p:spPr>
        </p:sp>
        <p:sp>
          <p:nvSpPr>
            <p:cNvPr name="TextBox 38" id="38"/>
            <p:cNvSpPr txBox="true"/>
            <p:nvPr/>
          </p:nvSpPr>
          <p:spPr>
            <a:xfrm>
              <a:off x="0" y="-9525"/>
              <a:ext cx="699974" cy="270122"/>
            </a:xfrm>
            <a:prstGeom prst="rect">
              <a:avLst/>
            </a:prstGeom>
          </p:spPr>
          <p:txBody>
            <a:bodyPr anchor="ctr" rtlCol="false" tIns="127000" lIns="127000" bIns="127000" rIns="127000"/>
            <a:lstStyle/>
            <a:p>
              <a:pPr algn="ctr">
                <a:lnSpc>
                  <a:spcPts val="1919"/>
                </a:lnSpc>
              </a:pPr>
              <a:r>
                <a:rPr lang="en-US" sz="1599">
                  <a:solidFill>
                    <a:srgbClr val="004E35"/>
                  </a:solidFill>
                  <a:latin typeface="DM Sans Bold"/>
                  <a:ea typeface="DM Sans Bold"/>
                  <a:cs typeface="DM Sans Bold"/>
                  <a:sym typeface="DM Sans Bold"/>
                </a:rPr>
                <a:t>2.1 Define Real-time Motion Detection Requirements</a:t>
              </a:r>
            </a:p>
          </p:txBody>
        </p:sp>
      </p:grpSp>
      <p:grpSp>
        <p:nvGrpSpPr>
          <p:cNvPr name="Group 39" id="39"/>
          <p:cNvGrpSpPr/>
          <p:nvPr/>
        </p:nvGrpSpPr>
        <p:grpSpPr>
          <a:xfrm rot="0">
            <a:off x="3499079" y="4227159"/>
            <a:ext cx="2595360" cy="602445"/>
            <a:chOff x="0" y="0"/>
            <a:chExt cx="699974" cy="162481"/>
          </a:xfrm>
        </p:grpSpPr>
        <p:sp>
          <p:nvSpPr>
            <p:cNvPr name="Freeform 40" id="40"/>
            <p:cNvSpPr/>
            <p:nvPr/>
          </p:nvSpPr>
          <p:spPr>
            <a:xfrm flipH="false" flipV="false" rot="0">
              <a:off x="0" y="0"/>
              <a:ext cx="699974" cy="162481"/>
            </a:xfrm>
            <a:custGeom>
              <a:avLst/>
              <a:gdLst/>
              <a:ahLst/>
              <a:cxnLst/>
              <a:rect r="r" b="b" t="t" l="l"/>
              <a:pathLst>
                <a:path h="162481" w="699974">
                  <a:moveTo>
                    <a:pt x="29830" y="0"/>
                  </a:moveTo>
                  <a:lnTo>
                    <a:pt x="670144" y="0"/>
                  </a:lnTo>
                  <a:cubicBezTo>
                    <a:pt x="686619" y="0"/>
                    <a:pt x="699974" y="13355"/>
                    <a:pt x="699974" y="29830"/>
                  </a:cubicBezTo>
                  <a:lnTo>
                    <a:pt x="699974" y="132651"/>
                  </a:lnTo>
                  <a:cubicBezTo>
                    <a:pt x="699974" y="140562"/>
                    <a:pt x="696831" y="148150"/>
                    <a:pt x="691237" y="153744"/>
                  </a:cubicBezTo>
                  <a:cubicBezTo>
                    <a:pt x="685643" y="159338"/>
                    <a:pt x="678056" y="162481"/>
                    <a:pt x="670144" y="162481"/>
                  </a:cubicBezTo>
                  <a:lnTo>
                    <a:pt x="29830" y="162481"/>
                  </a:lnTo>
                  <a:cubicBezTo>
                    <a:pt x="13355" y="162481"/>
                    <a:pt x="0" y="149126"/>
                    <a:pt x="0" y="132651"/>
                  </a:cubicBezTo>
                  <a:lnTo>
                    <a:pt x="0" y="29830"/>
                  </a:lnTo>
                  <a:cubicBezTo>
                    <a:pt x="0" y="21918"/>
                    <a:pt x="3143" y="14331"/>
                    <a:pt x="8737" y="8737"/>
                  </a:cubicBezTo>
                  <a:cubicBezTo>
                    <a:pt x="14331" y="3143"/>
                    <a:pt x="21918" y="0"/>
                    <a:pt x="29830" y="0"/>
                  </a:cubicBezTo>
                  <a:close/>
                </a:path>
              </a:pathLst>
            </a:custGeom>
            <a:solidFill>
              <a:srgbClr val="A7C2FF"/>
            </a:solidFill>
          </p:spPr>
        </p:sp>
        <p:sp>
          <p:nvSpPr>
            <p:cNvPr name="TextBox 41" id="41"/>
            <p:cNvSpPr txBox="true"/>
            <p:nvPr/>
          </p:nvSpPr>
          <p:spPr>
            <a:xfrm>
              <a:off x="0" y="0"/>
              <a:ext cx="699974" cy="162481"/>
            </a:xfrm>
            <a:prstGeom prst="rect">
              <a:avLst/>
            </a:prstGeom>
          </p:spPr>
          <p:txBody>
            <a:bodyPr anchor="ctr" rtlCol="false" tIns="127000" lIns="127000" bIns="127000" rIns="127000"/>
            <a:lstStyle/>
            <a:p>
              <a:pPr algn="ctr">
                <a:lnSpc>
                  <a:spcPts val="2039"/>
                </a:lnSpc>
              </a:pPr>
              <a:r>
                <a:rPr lang="en-US" sz="1699">
                  <a:solidFill>
                    <a:srgbClr val="004E35"/>
                  </a:solidFill>
                  <a:latin typeface="DM Sans Bold"/>
                  <a:ea typeface="DM Sans Bold"/>
                  <a:cs typeface="DM Sans Bold"/>
                  <a:sym typeface="DM Sans Bold"/>
                </a:rPr>
                <a:t>2.  Planning Phase</a:t>
              </a:r>
            </a:p>
          </p:txBody>
        </p:sp>
      </p:grpSp>
      <p:grpSp>
        <p:nvGrpSpPr>
          <p:cNvPr name="Group 42" id="42"/>
          <p:cNvGrpSpPr/>
          <p:nvPr/>
        </p:nvGrpSpPr>
        <p:grpSpPr>
          <a:xfrm rot="0">
            <a:off x="6462349" y="8343948"/>
            <a:ext cx="2595360" cy="839509"/>
            <a:chOff x="0" y="0"/>
            <a:chExt cx="699974" cy="226417"/>
          </a:xfrm>
        </p:grpSpPr>
        <p:sp>
          <p:nvSpPr>
            <p:cNvPr name="Freeform 43" id="43"/>
            <p:cNvSpPr/>
            <p:nvPr/>
          </p:nvSpPr>
          <p:spPr>
            <a:xfrm flipH="false" flipV="false" rot="0">
              <a:off x="0" y="0"/>
              <a:ext cx="699974" cy="226417"/>
            </a:xfrm>
            <a:custGeom>
              <a:avLst/>
              <a:gdLst/>
              <a:ahLst/>
              <a:cxnLst/>
              <a:rect r="r" b="b" t="t" l="l"/>
              <a:pathLst>
                <a:path h="226417" w="699974">
                  <a:moveTo>
                    <a:pt x="44745" y="0"/>
                  </a:moveTo>
                  <a:lnTo>
                    <a:pt x="655229" y="0"/>
                  </a:lnTo>
                  <a:cubicBezTo>
                    <a:pt x="679941" y="0"/>
                    <a:pt x="699974" y="20033"/>
                    <a:pt x="699974" y="44745"/>
                  </a:cubicBezTo>
                  <a:lnTo>
                    <a:pt x="699974" y="181673"/>
                  </a:lnTo>
                  <a:cubicBezTo>
                    <a:pt x="699974" y="206385"/>
                    <a:pt x="679941" y="226417"/>
                    <a:pt x="655229" y="226417"/>
                  </a:cubicBezTo>
                  <a:lnTo>
                    <a:pt x="44745" y="226417"/>
                  </a:lnTo>
                  <a:cubicBezTo>
                    <a:pt x="20033" y="226417"/>
                    <a:pt x="0" y="206385"/>
                    <a:pt x="0" y="181673"/>
                  </a:cubicBezTo>
                  <a:lnTo>
                    <a:pt x="0" y="44745"/>
                  </a:lnTo>
                  <a:cubicBezTo>
                    <a:pt x="0" y="20033"/>
                    <a:pt x="20033" y="0"/>
                    <a:pt x="44745" y="0"/>
                  </a:cubicBezTo>
                  <a:close/>
                </a:path>
              </a:pathLst>
            </a:custGeom>
            <a:solidFill>
              <a:srgbClr val="E1E7FF"/>
            </a:solidFill>
          </p:spPr>
        </p:sp>
        <p:sp>
          <p:nvSpPr>
            <p:cNvPr name="TextBox 44" id="44"/>
            <p:cNvSpPr txBox="true"/>
            <p:nvPr/>
          </p:nvSpPr>
          <p:spPr>
            <a:xfrm>
              <a:off x="0" y="-9525"/>
              <a:ext cx="699974" cy="235942"/>
            </a:xfrm>
            <a:prstGeom prst="rect">
              <a:avLst/>
            </a:prstGeom>
          </p:spPr>
          <p:txBody>
            <a:bodyPr anchor="ctr" rtlCol="false" tIns="127000" lIns="127000" bIns="127000" rIns="127000"/>
            <a:lstStyle/>
            <a:p>
              <a:pPr algn="ctr">
                <a:lnSpc>
                  <a:spcPts val="1919"/>
                </a:lnSpc>
              </a:pPr>
              <a:r>
                <a:rPr lang="en-US" sz="1599">
                  <a:solidFill>
                    <a:srgbClr val="004E35"/>
                  </a:solidFill>
                  <a:latin typeface="DM Sans Bold"/>
                  <a:ea typeface="DM Sans Bold"/>
                  <a:cs typeface="DM Sans Bold"/>
                  <a:sym typeface="DM Sans Bold"/>
                </a:rPr>
                <a:t>3.4 Assemble Dataset for Machine Learning</a:t>
              </a:r>
            </a:p>
          </p:txBody>
        </p:sp>
      </p:grpSp>
      <p:grpSp>
        <p:nvGrpSpPr>
          <p:cNvPr name="Group 45" id="45"/>
          <p:cNvGrpSpPr/>
          <p:nvPr/>
        </p:nvGrpSpPr>
        <p:grpSpPr>
          <a:xfrm rot="0">
            <a:off x="6462349" y="7225307"/>
            <a:ext cx="2595360" cy="966241"/>
            <a:chOff x="0" y="0"/>
            <a:chExt cx="699974" cy="260597"/>
          </a:xfrm>
        </p:grpSpPr>
        <p:sp>
          <p:nvSpPr>
            <p:cNvPr name="Freeform 46" id="46"/>
            <p:cNvSpPr/>
            <p:nvPr/>
          </p:nvSpPr>
          <p:spPr>
            <a:xfrm flipH="false" flipV="false" rot="0">
              <a:off x="0" y="0"/>
              <a:ext cx="699974" cy="260597"/>
            </a:xfrm>
            <a:custGeom>
              <a:avLst/>
              <a:gdLst/>
              <a:ahLst/>
              <a:cxnLst/>
              <a:rect r="r" b="b" t="t" l="l"/>
              <a:pathLst>
                <a:path h="260597" w="699974">
                  <a:moveTo>
                    <a:pt x="44745" y="0"/>
                  </a:moveTo>
                  <a:lnTo>
                    <a:pt x="655229" y="0"/>
                  </a:lnTo>
                  <a:cubicBezTo>
                    <a:pt x="679941" y="0"/>
                    <a:pt x="699974" y="20033"/>
                    <a:pt x="699974" y="44745"/>
                  </a:cubicBezTo>
                  <a:lnTo>
                    <a:pt x="699974" y="215853"/>
                  </a:lnTo>
                  <a:cubicBezTo>
                    <a:pt x="699974" y="240564"/>
                    <a:pt x="679941" y="260597"/>
                    <a:pt x="655229" y="260597"/>
                  </a:cubicBezTo>
                  <a:lnTo>
                    <a:pt x="44745" y="260597"/>
                  </a:lnTo>
                  <a:cubicBezTo>
                    <a:pt x="20033" y="260597"/>
                    <a:pt x="0" y="240564"/>
                    <a:pt x="0" y="215853"/>
                  </a:cubicBezTo>
                  <a:lnTo>
                    <a:pt x="0" y="44745"/>
                  </a:lnTo>
                  <a:cubicBezTo>
                    <a:pt x="0" y="20033"/>
                    <a:pt x="20033" y="0"/>
                    <a:pt x="44745" y="0"/>
                  </a:cubicBezTo>
                  <a:close/>
                </a:path>
              </a:pathLst>
            </a:custGeom>
            <a:solidFill>
              <a:srgbClr val="E1E7FF"/>
            </a:solidFill>
          </p:spPr>
        </p:sp>
        <p:sp>
          <p:nvSpPr>
            <p:cNvPr name="TextBox 47" id="47"/>
            <p:cNvSpPr txBox="true"/>
            <p:nvPr/>
          </p:nvSpPr>
          <p:spPr>
            <a:xfrm>
              <a:off x="0" y="-9525"/>
              <a:ext cx="699974" cy="270122"/>
            </a:xfrm>
            <a:prstGeom prst="rect">
              <a:avLst/>
            </a:prstGeom>
          </p:spPr>
          <p:txBody>
            <a:bodyPr anchor="ctr" rtlCol="false" tIns="127000" lIns="127000" bIns="127000" rIns="127000"/>
            <a:lstStyle/>
            <a:p>
              <a:pPr algn="ctr">
                <a:lnSpc>
                  <a:spcPts val="1919"/>
                </a:lnSpc>
              </a:pPr>
              <a:r>
                <a:rPr lang="en-US" sz="1599">
                  <a:solidFill>
                    <a:srgbClr val="004E35"/>
                  </a:solidFill>
                  <a:latin typeface="DM Sans Bold"/>
                  <a:ea typeface="DM Sans Bold"/>
                  <a:cs typeface="DM Sans Bold"/>
                  <a:sym typeface="DM Sans Bold"/>
                </a:rPr>
                <a:t>3.3 Record User Interactions for Adaptive Feedback</a:t>
              </a:r>
            </a:p>
          </p:txBody>
        </p:sp>
      </p:grpSp>
      <p:grpSp>
        <p:nvGrpSpPr>
          <p:cNvPr name="Group 48" id="48"/>
          <p:cNvGrpSpPr/>
          <p:nvPr/>
        </p:nvGrpSpPr>
        <p:grpSpPr>
          <a:xfrm rot="0">
            <a:off x="6462349" y="6236805"/>
            <a:ext cx="2595360" cy="839509"/>
            <a:chOff x="0" y="0"/>
            <a:chExt cx="699974" cy="226417"/>
          </a:xfrm>
        </p:grpSpPr>
        <p:sp>
          <p:nvSpPr>
            <p:cNvPr name="Freeform 49" id="49"/>
            <p:cNvSpPr/>
            <p:nvPr/>
          </p:nvSpPr>
          <p:spPr>
            <a:xfrm flipH="false" flipV="false" rot="0">
              <a:off x="0" y="0"/>
              <a:ext cx="699974" cy="226417"/>
            </a:xfrm>
            <a:custGeom>
              <a:avLst/>
              <a:gdLst/>
              <a:ahLst/>
              <a:cxnLst/>
              <a:rect r="r" b="b" t="t" l="l"/>
              <a:pathLst>
                <a:path h="226417" w="699974">
                  <a:moveTo>
                    <a:pt x="44745" y="0"/>
                  </a:moveTo>
                  <a:lnTo>
                    <a:pt x="655229" y="0"/>
                  </a:lnTo>
                  <a:cubicBezTo>
                    <a:pt x="679941" y="0"/>
                    <a:pt x="699974" y="20033"/>
                    <a:pt x="699974" y="44745"/>
                  </a:cubicBezTo>
                  <a:lnTo>
                    <a:pt x="699974" y="181673"/>
                  </a:lnTo>
                  <a:cubicBezTo>
                    <a:pt x="699974" y="206385"/>
                    <a:pt x="679941" y="226417"/>
                    <a:pt x="655229" y="226417"/>
                  </a:cubicBezTo>
                  <a:lnTo>
                    <a:pt x="44745" y="226417"/>
                  </a:lnTo>
                  <a:cubicBezTo>
                    <a:pt x="20033" y="226417"/>
                    <a:pt x="0" y="206385"/>
                    <a:pt x="0" y="181673"/>
                  </a:cubicBezTo>
                  <a:lnTo>
                    <a:pt x="0" y="44745"/>
                  </a:lnTo>
                  <a:cubicBezTo>
                    <a:pt x="0" y="20033"/>
                    <a:pt x="20033" y="0"/>
                    <a:pt x="44745" y="0"/>
                  </a:cubicBezTo>
                  <a:close/>
                </a:path>
              </a:pathLst>
            </a:custGeom>
            <a:solidFill>
              <a:srgbClr val="E1E7FF"/>
            </a:solidFill>
          </p:spPr>
        </p:sp>
        <p:sp>
          <p:nvSpPr>
            <p:cNvPr name="TextBox 50" id="50"/>
            <p:cNvSpPr txBox="true"/>
            <p:nvPr/>
          </p:nvSpPr>
          <p:spPr>
            <a:xfrm>
              <a:off x="0" y="-9525"/>
              <a:ext cx="699974" cy="235942"/>
            </a:xfrm>
            <a:prstGeom prst="rect">
              <a:avLst/>
            </a:prstGeom>
          </p:spPr>
          <p:txBody>
            <a:bodyPr anchor="ctr" rtlCol="false" tIns="127000" lIns="127000" bIns="127000" rIns="127000"/>
            <a:lstStyle/>
            <a:p>
              <a:pPr algn="ctr">
                <a:lnSpc>
                  <a:spcPts val="1919"/>
                </a:lnSpc>
              </a:pPr>
              <a:r>
                <a:rPr lang="en-US" sz="1599">
                  <a:solidFill>
                    <a:srgbClr val="004E35"/>
                  </a:solidFill>
                  <a:latin typeface="DM Sans Bold"/>
                  <a:ea typeface="DM Sans Bold"/>
                  <a:cs typeface="DM Sans Bold"/>
                  <a:sym typeface="DM Sans Bold"/>
                </a:rPr>
                <a:t>3.2 Gather Information on Neck Exercises</a:t>
              </a:r>
            </a:p>
          </p:txBody>
        </p:sp>
      </p:grpSp>
      <p:grpSp>
        <p:nvGrpSpPr>
          <p:cNvPr name="Group 51" id="51"/>
          <p:cNvGrpSpPr/>
          <p:nvPr/>
        </p:nvGrpSpPr>
        <p:grpSpPr>
          <a:xfrm rot="0">
            <a:off x="6462349" y="5248302"/>
            <a:ext cx="2595360" cy="966241"/>
            <a:chOff x="0" y="0"/>
            <a:chExt cx="699974" cy="260597"/>
          </a:xfrm>
        </p:grpSpPr>
        <p:sp>
          <p:nvSpPr>
            <p:cNvPr name="Freeform 52" id="52"/>
            <p:cNvSpPr/>
            <p:nvPr/>
          </p:nvSpPr>
          <p:spPr>
            <a:xfrm flipH="false" flipV="false" rot="0">
              <a:off x="0" y="0"/>
              <a:ext cx="699974" cy="260597"/>
            </a:xfrm>
            <a:custGeom>
              <a:avLst/>
              <a:gdLst/>
              <a:ahLst/>
              <a:cxnLst/>
              <a:rect r="r" b="b" t="t" l="l"/>
              <a:pathLst>
                <a:path h="260597" w="699974">
                  <a:moveTo>
                    <a:pt x="44745" y="0"/>
                  </a:moveTo>
                  <a:lnTo>
                    <a:pt x="655229" y="0"/>
                  </a:lnTo>
                  <a:cubicBezTo>
                    <a:pt x="679941" y="0"/>
                    <a:pt x="699974" y="20033"/>
                    <a:pt x="699974" y="44745"/>
                  </a:cubicBezTo>
                  <a:lnTo>
                    <a:pt x="699974" y="215853"/>
                  </a:lnTo>
                  <a:cubicBezTo>
                    <a:pt x="699974" y="240564"/>
                    <a:pt x="679941" y="260597"/>
                    <a:pt x="655229" y="260597"/>
                  </a:cubicBezTo>
                  <a:lnTo>
                    <a:pt x="44745" y="260597"/>
                  </a:lnTo>
                  <a:cubicBezTo>
                    <a:pt x="20033" y="260597"/>
                    <a:pt x="0" y="240564"/>
                    <a:pt x="0" y="215853"/>
                  </a:cubicBezTo>
                  <a:lnTo>
                    <a:pt x="0" y="44745"/>
                  </a:lnTo>
                  <a:cubicBezTo>
                    <a:pt x="0" y="20033"/>
                    <a:pt x="20033" y="0"/>
                    <a:pt x="44745" y="0"/>
                  </a:cubicBezTo>
                  <a:close/>
                </a:path>
              </a:pathLst>
            </a:custGeom>
            <a:solidFill>
              <a:srgbClr val="E1E7FF"/>
            </a:solidFill>
          </p:spPr>
        </p:sp>
        <p:sp>
          <p:nvSpPr>
            <p:cNvPr name="TextBox 53" id="53"/>
            <p:cNvSpPr txBox="true"/>
            <p:nvPr/>
          </p:nvSpPr>
          <p:spPr>
            <a:xfrm>
              <a:off x="0" y="-9525"/>
              <a:ext cx="699974" cy="270122"/>
            </a:xfrm>
            <a:prstGeom prst="rect">
              <a:avLst/>
            </a:prstGeom>
          </p:spPr>
          <p:txBody>
            <a:bodyPr anchor="ctr" rtlCol="false" tIns="127000" lIns="127000" bIns="127000" rIns="127000"/>
            <a:lstStyle/>
            <a:p>
              <a:pPr algn="ctr">
                <a:lnSpc>
                  <a:spcPts val="1919"/>
                </a:lnSpc>
              </a:pPr>
              <a:r>
                <a:rPr lang="en-US" sz="1599">
                  <a:solidFill>
                    <a:srgbClr val="004E35"/>
                  </a:solidFill>
                  <a:latin typeface="DM Sans Bold"/>
                  <a:ea typeface="DM Sans Bold"/>
                  <a:cs typeface="DM Sans Bold"/>
                  <a:sym typeface="DM Sans Bold"/>
                </a:rPr>
                <a:t>3.1 Collect Data on Upper Body Movements</a:t>
              </a:r>
              <a:r>
                <a:rPr lang="en-US" sz="1599">
                  <a:solidFill>
                    <a:srgbClr val="004E35"/>
                  </a:solidFill>
                  <a:latin typeface="DM Sans Bold"/>
                  <a:ea typeface="DM Sans Bold"/>
                  <a:cs typeface="DM Sans Bold"/>
                  <a:sym typeface="DM Sans Bold"/>
                </a:rPr>
                <a:t> 🎯</a:t>
              </a:r>
            </a:p>
          </p:txBody>
        </p:sp>
      </p:grpSp>
      <p:grpSp>
        <p:nvGrpSpPr>
          <p:cNvPr name="Group 54" id="54"/>
          <p:cNvGrpSpPr/>
          <p:nvPr/>
        </p:nvGrpSpPr>
        <p:grpSpPr>
          <a:xfrm rot="0">
            <a:off x="6462349" y="4227159"/>
            <a:ext cx="2595360" cy="770052"/>
            <a:chOff x="0" y="0"/>
            <a:chExt cx="699974" cy="207685"/>
          </a:xfrm>
        </p:grpSpPr>
        <p:sp>
          <p:nvSpPr>
            <p:cNvPr name="Freeform 55" id="55"/>
            <p:cNvSpPr/>
            <p:nvPr/>
          </p:nvSpPr>
          <p:spPr>
            <a:xfrm flipH="false" flipV="false" rot="0">
              <a:off x="0" y="0"/>
              <a:ext cx="699974" cy="207685"/>
            </a:xfrm>
            <a:custGeom>
              <a:avLst/>
              <a:gdLst/>
              <a:ahLst/>
              <a:cxnLst/>
              <a:rect r="r" b="b" t="t" l="l"/>
              <a:pathLst>
                <a:path h="207685" w="699974">
                  <a:moveTo>
                    <a:pt x="29830" y="0"/>
                  </a:moveTo>
                  <a:lnTo>
                    <a:pt x="670144" y="0"/>
                  </a:lnTo>
                  <a:cubicBezTo>
                    <a:pt x="686619" y="0"/>
                    <a:pt x="699974" y="13355"/>
                    <a:pt x="699974" y="29830"/>
                  </a:cubicBezTo>
                  <a:lnTo>
                    <a:pt x="699974" y="177855"/>
                  </a:lnTo>
                  <a:cubicBezTo>
                    <a:pt x="699974" y="185766"/>
                    <a:pt x="696831" y="193353"/>
                    <a:pt x="691237" y="198948"/>
                  </a:cubicBezTo>
                  <a:cubicBezTo>
                    <a:pt x="685643" y="204542"/>
                    <a:pt x="678056" y="207685"/>
                    <a:pt x="670144" y="207685"/>
                  </a:cubicBezTo>
                  <a:lnTo>
                    <a:pt x="29830" y="207685"/>
                  </a:lnTo>
                  <a:cubicBezTo>
                    <a:pt x="21918" y="207685"/>
                    <a:pt x="14331" y="204542"/>
                    <a:pt x="8737" y="198948"/>
                  </a:cubicBezTo>
                  <a:cubicBezTo>
                    <a:pt x="3143" y="193353"/>
                    <a:pt x="0" y="185766"/>
                    <a:pt x="0" y="177855"/>
                  </a:cubicBezTo>
                  <a:lnTo>
                    <a:pt x="0" y="29830"/>
                  </a:lnTo>
                  <a:cubicBezTo>
                    <a:pt x="0" y="21918"/>
                    <a:pt x="3143" y="14331"/>
                    <a:pt x="8737" y="8737"/>
                  </a:cubicBezTo>
                  <a:cubicBezTo>
                    <a:pt x="14331" y="3143"/>
                    <a:pt x="21918" y="0"/>
                    <a:pt x="29830" y="0"/>
                  </a:cubicBezTo>
                  <a:close/>
                </a:path>
              </a:pathLst>
            </a:custGeom>
            <a:solidFill>
              <a:srgbClr val="A7C2FF"/>
            </a:solidFill>
          </p:spPr>
        </p:sp>
        <p:sp>
          <p:nvSpPr>
            <p:cNvPr name="TextBox 56" id="56"/>
            <p:cNvSpPr txBox="true"/>
            <p:nvPr/>
          </p:nvSpPr>
          <p:spPr>
            <a:xfrm>
              <a:off x="0" y="0"/>
              <a:ext cx="699974" cy="207685"/>
            </a:xfrm>
            <a:prstGeom prst="rect">
              <a:avLst/>
            </a:prstGeom>
          </p:spPr>
          <p:txBody>
            <a:bodyPr anchor="ctr" rtlCol="false" tIns="127000" lIns="127000" bIns="127000" rIns="127000"/>
            <a:lstStyle/>
            <a:p>
              <a:pPr algn="ctr">
                <a:lnSpc>
                  <a:spcPts val="2039"/>
                </a:lnSpc>
              </a:pPr>
              <a:r>
                <a:rPr lang="en-US" sz="1699">
                  <a:solidFill>
                    <a:srgbClr val="004E35"/>
                  </a:solidFill>
                  <a:latin typeface="DM Sans Bold"/>
                  <a:ea typeface="DM Sans Bold"/>
                  <a:cs typeface="DM Sans Bold"/>
                  <a:sym typeface="DM Sans Bold"/>
                </a:rPr>
                <a:t>3.  Data Collection Phase</a:t>
              </a:r>
            </a:p>
          </p:txBody>
        </p:sp>
      </p:grpSp>
      <p:grpSp>
        <p:nvGrpSpPr>
          <p:cNvPr name="Group 57" id="57"/>
          <p:cNvGrpSpPr/>
          <p:nvPr/>
        </p:nvGrpSpPr>
        <p:grpSpPr>
          <a:xfrm rot="0">
            <a:off x="5269190" y="1773251"/>
            <a:ext cx="7883615" cy="1083653"/>
            <a:chOff x="0" y="0"/>
            <a:chExt cx="2126228" cy="292263"/>
          </a:xfrm>
        </p:grpSpPr>
        <p:sp>
          <p:nvSpPr>
            <p:cNvPr name="Freeform 58" id="58"/>
            <p:cNvSpPr/>
            <p:nvPr/>
          </p:nvSpPr>
          <p:spPr>
            <a:xfrm flipH="false" flipV="false" rot="0">
              <a:off x="0" y="0"/>
              <a:ext cx="2126228" cy="292263"/>
            </a:xfrm>
            <a:custGeom>
              <a:avLst/>
              <a:gdLst/>
              <a:ahLst/>
              <a:cxnLst/>
              <a:rect r="r" b="b" t="t" l="l"/>
              <a:pathLst>
                <a:path h="292263" w="2126228">
                  <a:moveTo>
                    <a:pt x="14730" y="0"/>
                  </a:moveTo>
                  <a:lnTo>
                    <a:pt x="2111497" y="0"/>
                  </a:lnTo>
                  <a:cubicBezTo>
                    <a:pt x="2115404" y="0"/>
                    <a:pt x="2119151" y="1552"/>
                    <a:pt x="2121913" y="4314"/>
                  </a:cubicBezTo>
                  <a:cubicBezTo>
                    <a:pt x="2124676" y="7077"/>
                    <a:pt x="2126228" y="10824"/>
                    <a:pt x="2126228" y="14730"/>
                  </a:cubicBezTo>
                  <a:lnTo>
                    <a:pt x="2126228" y="277533"/>
                  </a:lnTo>
                  <a:cubicBezTo>
                    <a:pt x="2126228" y="285668"/>
                    <a:pt x="2119633" y="292263"/>
                    <a:pt x="2111497" y="292263"/>
                  </a:cubicBezTo>
                  <a:lnTo>
                    <a:pt x="14730" y="292263"/>
                  </a:lnTo>
                  <a:cubicBezTo>
                    <a:pt x="10824" y="292263"/>
                    <a:pt x="7077" y="290711"/>
                    <a:pt x="4314" y="287949"/>
                  </a:cubicBezTo>
                  <a:cubicBezTo>
                    <a:pt x="1552" y="285187"/>
                    <a:pt x="0" y="281440"/>
                    <a:pt x="0" y="277533"/>
                  </a:cubicBezTo>
                  <a:lnTo>
                    <a:pt x="0" y="14730"/>
                  </a:lnTo>
                  <a:cubicBezTo>
                    <a:pt x="0" y="6595"/>
                    <a:pt x="6595" y="0"/>
                    <a:pt x="14730" y="0"/>
                  </a:cubicBezTo>
                  <a:close/>
                </a:path>
              </a:pathLst>
            </a:custGeom>
            <a:solidFill>
              <a:srgbClr val="1174AB"/>
            </a:solidFill>
          </p:spPr>
        </p:sp>
        <p:sp>
          <p:nvSpPr>
            <p:cNvPr name="TextBox 59" id="59"/>
            <p:cNvSpPr txBox="true"/>
            <p:nvPr/>
          </p:nvSpPr>
          <p:spPr>
            <a:xfrm>
              <a:off x="0" y="0"/>
              <a:ext cx="2126228" cy="292263"/>
            </a:xfrm>
            <a:prstGeom prst="rect">
              <a:avLst/>
            </a:prstGeom>
          </p:spPr>
          <p:txBody>
            <a:bodyPr anchor="ctr" rtlCol="false" tIns="50800" lIns="50800" bIns="50800" rIns="50800"/>
            <a:lstStyle/>
            <a:p>
              <a:pPr algn="ctr">
                <a:lnSpc>
                  <a:spcPts val="2759"/>
                </a:lnSpc>
              </a:pPr>
              <a:r>
                <a:rPr lang="en-US" sz="2299">
                  <a:solidFill>
                    <a:srgbClr val="E1E7FF"/>
                  </a:solidFill>
                  <a:latin typeface="Roca One Bold"/>
                  <a:ea typeface="Roca One Bold"/>
                  <a:cs typeface="Roca One Bold"/>
                  <a:sym typeface="Roca One Bold"/>
                </a:rPr>
                <a:t>Adaptive Personalized Exercise Plan and Real-Time Motion Detection</a:t>
              </a:r>
            </a:p>
          </p:txBody>
        </p:sp>
      </p:grpSp>
      <p:grpSp>
        <p:nvGrpSpPr>
          <p:cNvPr name="Group 60" id="60"/>
          <p:cNvGrpSpPr/>
          <p:nvPr/>
        </p:nvGrpSpPr>
        <p:grpSpPr>
          <a:xfrm rot="0">
            <a:off x="9389327" y="8335320"/>
            <a:ext cx="2595360" cy="839509"/>
            <a:chOff x="0" y="0"/>
            <a:chExt cx="699974" cy="226417"/>
          </a:xfrm>
        </p:grpSpPr>
        <p:sp>
          <p:nvSpPr>
            <p:cNvPr name="Freeform 61" id="61"/>
            <p:cNvSpPr/>
            <p:nvPr/>
          </p:nvSpPr>
          <p:spPr>
            <a:xfrm flipH="false" flipV="false" rot="0">
              <a:off x="0" y="0"/>
              <a:ext cx="699974" cy="226417"/>
            </a:xfrm>
            <a:custGeom>
              <a:avLst/>
              <a:gdLst/>
              <a:ahLst/>
              <a:cxnLst/>
              <a:rect r="r" b="b" t="t" l="l"/>
              <a:pathLst>
                <a:path h="226417" w="699974">
                  <a:moveTo>
                    <a:pt x="44745" y="0"/>
                  </a:moveTo>
                  <a:lnTo>
                    <a:pt x="655229" y="0"/>
                  </a:lnTo>
                  <a:cubicBezTo>
                    <a:pt x="679941" y="0"/>
                    <a:pt x="699974" y="20033"/>
                    <a:pt x="699974" y="44745"/>
                  </a:cubicBezTo>
                  <a:lnTo>
                    <a:pt x="699974" y="181673"/>
                  </a:lnTo>
                  <a:cubicBezTo>
                    <a:pt x="699974" y="206385"/>
                    <a:pt x="679941" y="226417"/>
                    <a:pt x="655229" y="226417"/>
                  </a:cubicBezTo>
                  <a:lnTo>
                    <a:pt x="44745" y="226417"/>
                  </a:lnTo>
                  <a:cubicBezTo>
                    <a:pt x="20033" y="226417"/>
                    <a:pt x="0" y="206385"/>
                    <a:pt x="0" y="181673"/>
                  </a:cubicBezTo>
                  <a:lnTo>
                    <a:pt x="0" y="44745"/>
                  </a:lnTo>
                  <a:cubicBezTo>
                    <a:pt x="0" y="20033"/>
                    <a:pt x="20033" y="0"/>
                    <a:pt x="44745" y="0"/>
                  </a:cubicBezTo>
                  <a:close/>
                </a:path>
              </a:pathLst>
            </a:custGeom>
            <a:solidFill>
              <a:srgbClr val="E1E7FF"/>
            </a:solidFill>
          </p:spPr>
        </p:sp>
        <p:sp>
          <p:nvSpPr>
            <p:cNvPr name="TextBox 62" id="62"/>
            <p:cNvSpPr txBox="true"/>
            <p:nvPr/>
          </p:nvSpPr>
          <p:spPr>
            <a:xfrm>
              <a:off x="0" y="-9525"/>
              <a:ext cx="699974" cy="235942"/>
            </a:xfrm>
            <a:prstGeom prst="rect">
              <a:avLst/>
            </a:prstGeom>
          </p:spPr>
          <p:txBody>
            <a:bodyPr anchor="ctr" rtlCol="false" tIns="127000" lIns="127000" bIns="127000" rIns="127000"/>
            <a:lstStyle/>
            <a:p>
              <a:pPr algn="ctr">
                <a:lnSpc>
                  <a:spcPts val="1919"/>
                </a:lnSpc>
              </a:pPr>
              <a:r>
                <a:rPr lang="en-US" sz="1599">
                  <a:solidFill>
                    <a:srgbClr val="004E35"/>
                  </a:solidFill>
                  <a:latin typeface="DM Sans Bold"/>
                  <a:ea typeface="DM Sans Bold"/>
                  <a:cs typeface="DM Sans Bold"/>
                  <a:sym typeface="DM Sans Bold"/>
                </a:rPr>
                <a:t>4.4 Train the System with Collected Data</a:t>
              </a:r>
            </a:p>
          </p:txBody>
        </p:sp>
      </p:grpSp>
      <p:grpSp>
        <p:nvGrpSpPr>
          <p:cNvPr name="Group 63" id="63"/>
          <p:cNvGrpSpPr/>
          <p:nvPr/>
        </p:nvGrpSpPr>
        <p:grpSpPr>
          <a:xfrm rot="0">
            <a:off x="9381877" y="7205507"/>
            <a:ext cx="2595360" cy="966241"/>
            <a:chOff x="0" y="0"/>
            <a:chExt cx="699974" cy="260597"/>
          </a:xfrm>
        </p:grpSpPr>
        <p:sp>
          <p:nvSpPr>
            <p:cNvPr name="Freeform 64" id="64"/>
            <p:cNvSpPr/>
            <p:nvPr/>
          </p:nvSpPr>
          <p:spPr>
            <a:xfrm flipH="false" flipV="false" rot="0">
              <a:off x="0" y="0"/>
              <a:ext cx="699974" cy="260597"/>
            </a:xfrm>
            <a:custGeom>
              <a:avLst/>
              <a:gdLst/>
              <a:ahLst/>
              <a:cxnLst/>
              <a:rect r="r" b="b" t="t" l="l"/>
              <a:pathLst>
                <a:path h="260597" w="699974">
                  <a:moveTo>
                    <a:pt x="44745" y="0"/>
                  </a:moveTo>
                  <a:lnTo>
                    <a:pt x="655229" y="0"/>
                  </a:lnTo>
                  <a:cubicBezTo>
                    <a:pt x="679941" y="0"/>
                    <a:pt x="699974" y="20033"/>
                    <a:pt x="699974" y="44745"/>
                  </a:cubicBezTo>
                  <a:lnTo>
                    <a:pt x="699974" y="215853"/>
                  </a:lnTo>
                  <a:cubicBezTo>
                    <a:pt x="699974" y="240564"/>
                    <a:pt x="679941" y="260597"/>
                    <a:pt x="655229" y="260597"/>
                  </a:cubicBezTo>
                  <a:lnTo>
                    <a:pt x="44745" y="260597"/>
                  </a:lnTo>
                  <a:cubicBezTo>
                    <a:pt x="20033" y="260597"/>
                    <a:pt x="0" y="240564"/>
                    <a:pt x="0" y="215853"/>
                  </a:cubicBezTo>
                  <a:lnTo>
                    <a:pt x="0" y="44745"/>
                  </a:lnTo>
                  <a:cubicBezTo>
                    <a:pt x="0" y="20033"/>
                    <a:pt x="20033" y="0"/>
                    <a:pt x="44745" y="0"/>
                  </a:cubicBezTo>
                  <a:close/>
                </a:path>
              </a:pathLst>
            </a:custGeom>
            <a:solidFill>
              <a:srgbClr val="E1E7FF"/>
            </a:solidFill>
          </p:spPr>
        </p:sp>
        <p:sp>
          <p:nvSpPr>
            <p:cNvPr name="TextBox 65" id="65"/>
            <p:cNvSpPr txBox="true"/>
            <p:nvPr/>
          </p:nvSpPr>
          <p:spPr>
            <a:xfrm>
              <a:off x="0" y="-9525"/>
              <a:ext cx="699974" cy="270122"/>
            </a:xfrm>
            <a:prstGeom prst="rect">
              <a:avLst/>
            </a:prstGeom>
          </p:spPr>
          <p:txBody>
            <a:bodyPr anchor="ctr" rtlCol="false" tIns="127000" lIns="127000" bIns="127000" rIns="127000"/>
            <a:lstStyle/>
            <a:p>
              <a:pPr algn="ctr">
                <a:lnSpc>
                  <a:spcPts val="1919"/>
                </a:lnSpc>
              </a:pPr>
              <a:r>
                <a:rPr lang="en-US" sz="1599">
                  <a:solidFill>
                    <a:srgbClr val="004E35"/>
                  </a:solidFill>
                  <a:latin typeface="DM Sans Bold"/>
                  <a:ea typeface="DM Sans Bold"/>
                  <a:cs typeface="DM Sans Bold"/>
                  <a:sym typeface="DM Sans Bold"/>
                </a:rPr>
                <a:t>4.3 Integrate Feedback Mechanism with Exercise Framework</a:t>
              </a:r>
            </a:p>
          </p:txBody>
        </p:sp>
      </p:grpSp>
      <p:grpSp>
        <p:nvGrpSpPr>
          <p:cNvPr name="Group 66" id="66"/>
          <p:cNvGrpSpPr/>
          <p:nvPr/>
        </p:nvGrpSpPr>
        <p:grpSpPr>
          <a:xfrm rot="0">
            <a:off x="9381877" y="6217004"/>
            <a:ext cx="2595360" cy="839509"/>
            <a:chOff x="0" y="0"/>
            <a:chExt cx="699974" cy="226417"/>
          </a:xfrm>
        </p:grpSpPr>
        <p:sp>
          <p:nvSpPr>
            <p:cNvPr name="Freeform 67" id="67"/>
            <p:cNvSpPr/>
            <p:nvPr/>
          </p:nvSpPr>
          <p:spPr>
            <a:xfrm flipH="false" flipV="false" rot="0">
              <a:off x="0" y="0"/>
              <a:ext cx="699974" cy="226417"/>
            </a:xfrm>
            <a:custGeom>
              <a:avLst/>
              <a:gdLst/>
              <a:ahLst/>
              <a:cxnLst/>
              <a:rect r="r" b="b" t="t" l="l"/>
              <a:pathLst>
                <a:path h="226417" w="699974">
                  <a:moveTo>
                    <a:pt x="44745" y="0"/>
                  </a:moveTo>
                  <a:lnTo>
                    <a:pt x="655229" y="0"/>
                  </a:lnTo>
                  <a:cubicBezTo>
                    <a:pt x="679941" y="0"/>
                    <a:pt x="699974" y="20033"/>
                    <a:pt x="699974" y="44745"/>
                  </a:cubicBezTo>
                  <a:lnTo>
                    <a:pt x="699974" y="181673"/>
                  </a:lnTo>
                  <a:cubicBezTo>
                    <a:pt x="699974" y="206385"/>
                    <a:pt x="679941" y="226417"/>
                    <a:pt x="655229" y="226417"/>
                  </a:cubicBezTo>
                  <a:lnTo>
                    <a:pt x="44745" y="226417"/>
                  </a:lnTo>
                  <a:cubicBezTo>
                    <a:pt x="20033" y="226417"/>
                    <a:pt x="0" y="206385"/>
                    <a:pt x="0" y="181673"/>
                  </a:cubicBezTo>
                  <a:lnTo>
                    <a:pt x="0" y="44745"/>
                  </a:lnTo>
                  <a:cubicBezTo>
                    <a:pt x="0" y="20033"/>
                    <a:pt x="20033" y="0"/>
                    <a:pt x="44745" y="0"/>
                  </a:cubicBezTo>
                  <a:close/>
                </a:path>
              </a:pathLst>
            </a:custGeom>
            <a:solidFill>
              <a:srgbClr val="E1E7FF"/>
            </a:solidFill>
          </p:spPr>
        </p:sp>
        <p:sp>
          <p:nvSpPr>
            <p:cNvPr name="TextBox 68" id="68"/>
            <p:cNvSpPr txBox="true"/>
            <p:nvPr/>
          </p:nvSpPr>
          <p:spPr>
            <a:xfrm>
              <a:off x="0" y="-9525"/>
              <a:ext cx="699974" cy="235942"/>
            </a:xfrm>
            <a:prstGeom prst="rect">
              <a:avLst/>
            </a:prstGeom>
          </p:spPr>
          <p:txBody>
            <a:bodyPr anchor="ctr" rtlCol="false" tIns="127000" lIns="127000" bIns="127000" rIns="127000"/>
            <a:lstStyle/>
            <a:p>
              <a:pPr algn="ctr">
                <a:lnSpc>
                  <a:spcPts val="1919"/>
                </a:lnSpc>
              </a:pPr>
              <a:r>
                <a:rPr lang="en-US" sz="1599">
                  <a:solidFill>
                    <a:srgbClr val="004E35"/>
                  </a:solidFill>
                  <a:latin typeface="DM Sans Bold"/>
                  <a:ea typeface="DM Sans Bold"/>
                  <a:cs typeface="DM Sans Bold"/>
                  <a:sym typeface="DM Sans Bold"/>
                </a:rPr>
                <a:t>4.2 Build Adaptive Feedback System 🔍</a:t>
              </a:r>
            </a:p>
          </p:txBody>
        </p:sp>
      </p:grpSp>
      <p:grpSp>
        <p:nvGrpSpPr>
          <p:cNvPr name="Group 69" id="69"/>
          <p:cNvGrpSpPr/>
          <p:nvPr/>
        </p:nvGrpSpPr>
        <p:grpSpPr>
          <a:xfrm rot="0">
            <a:off x="9381877" y="5228502"/>
            <a:ext cx="2595360" cy="839509"/>
            <a:chOff x="0" y="0"/>
            <a:chExt cx="699974" cy="226417"/>
          </a:xfrm>
        </p:grpSpPr>
        <p:sp>
          <p:nvSpPr>
            <p:cNvPr name="Freeform 70" id="70"/>
            <p:cNvSpPr/>
            <p:nvPr/>
          </p:nvSpPr>
          <p:spPr>
            <a:xfrm flipH="false" flipV="false" rot="0">
              <a:off x="0" y="0"/>
              <a:ext cx="699974" cy="226417"/>
            </a:xfrm>
            <a:custGeom>
              <a:avLst/>
              <a:gdLst/>
              <a:ahLst/>
              <a:cxnLst/>
              <a:rect r="r" b="b" t="t" l="l"/>
              <a:pathLst>
                <a:path h="226417" w="699974">
                  <a:moveTo>
                    <a:pt x="44745" y="0"/>
                  </a:moveTo>
                  <a:lnTo>
                    <a:pt x="655229" y="0"/>
                  </a:lnTo>
                  <a:cubicBezTo>
                    <a:pt x="679941" y="0"/>
                    <a:pt x="699974" y="20033"/>
                    <a:pt x="699974" y="44745"/>
                  </a:cubicBezTo>
                  <a:lnTo>
                    <a:pt x="699974" y="181673"/>
                  </a:lnTo>
                  <a:cubicBezTo>
                    <a:pt x="699974" y="206385"/>
                    <a:pt x="679941" y="226417"/>
                    <a:pt x="655229" y="226417"/>
                  </a:cubicBezTo>
                  <a:lnTo>
                    <a:pt x="44745" y="226417"/>
                  </a:lnTo>
                  <a:cubicBezTo>
                    <a:pt x="20033" y="226417"/>
                    <a:pt x="0" y="206385"/>
                    <a:pt x="0" y="181673"/>
                  </a:cubicBezTo>
                  <a:lnTo>
                    <a:pt x="0" y="44745"/>
                  </a:lnTo>
                  <a:cubicBezTo>
                    <a:pt x="0" y="20033"/>
                    <a:pt x="20033" y="0"/>
                    <a:pt x="44745" y="0"/>
                  </a:cubicBezTo>
                  <a:close/>
                </a:path>
              </a:pathLst>
            </a:custGeom>
            <a:solidFill>
              <a:srgbClr val="E1E7FF"/>
            </a:solidFill>
          </p:spPr>
        </p:sp>
        <p:sp>
          <p:nvSpPr>
            <p:cNvPr name="TextBox 71" id="71"/>
            <p:cNvSpPr txBox="true"/>
            <p:nvPr/>
          </p:nvSpPr>
          <p:spPr>
            <a:xfrm>
              <a:off x="0" y="-9525"/>
              <a:ext cx="699974" cy="235942"/>
            </a:xfrm>
            <a:prstGeom prst="rect">
              <a:avLst/>
            </a:prstGeom>
          </p:spPr>
          <p:txBody>
            <a:bodyPr anchor="ctr" rtlCol="false" tIns="127000" lIns="127000" bIns="127000" rIns="127000"/>
            <a:lstStyle/>
            <a:p>
              <a:pPr algn="ctr">
                <a:lnSpc>
                  <a:spcPts val="1919"/>
                </a:lnSpc>
              </a:pPr>
              <a:r>
                <a:rPr lang="en-US" sz="1599">
                  <a:solidFill>
                    <a:srgbClr val="004E35"/>
                  </a:solidFill>
                  <a:latin typeface="DM Sans Bold"/>
                  <a:ea typeface="DM Sans Bold"/>
                  <a:cs typeface="DM Sans Bold"/>
                  <a:sym typeface="DM Sans Bold"/>
                </a:rPr>
                <a:t>4.1 Implement Motion Detection Algorithm</a:t>
              </a:r>
            </a:p>
          </p:txBody>
        </p:sp>
      </p:grpSp>
      <p:grpSp>
        <p:nvGrpSpPr>
          <p:cNvPr name="Group 72" id="72"/>
          <p:cNvGrpSpPr/>
          <p:nvPr/>
        </p:nvGrpSpPr>
        <p:grpSpPr>
          <a:xfrm rot="0">
            <a:off x="9381877" y="4227159"/>
            <a:ext cx="2595360" cy="770052"/>
            <a:chOff x="0" y="0"/>
            <a:chExt cx="699974" cy="207685"/>
          </a:xfrm>
        </p:grpSpPr>
        <p:sp>
          <p:nvSpPr>
            <p:cNvPr name="Freeform 73" id="73"/>
            <p:cNvSpPr/>
            <p:nvPr/>
          </p:nvSpPr>
          <p:spPr>
            <a:xfrm flipH="false" flipV="false" rot="0">
              <a:off x="0" y="0"/>
              <a:ext cx="699974" cy="207685"/>
            </a:xfrm>
            <a:custGeom>
              <a:avLst/>
              <a:gdLst/>
              <a:ahLst/>
              <a:cxnLst/>
              <a:rect r="r" b="b" t="t" l="l"/>
              <a:pathLst>
                <a:path h="207685" w="699974">
                  <a:moveTo>
                    <a:pt x="29830" y="0"/>
                  </a:moveTo>
                  <a:lnTo>
                    <a:pt x="670144" y="0"/>
                  </a:lnTo>
                  <a:cubicBezTo>
                    <a:pt x="686619" y="0"/>
                    <a:pt x="699974" y="13355"/>
                    <a:pt x="699974" y="29830"/>
                  </a:cubicBezTo>
                  <a:lnTo>
                    <a:pt x="699974" y="177855"/>
                  </a:lnTo>
                  <a:cubicBezTo>
                    <a:pt x="699974" y="185766"/>
                    <a:pt x="696831" y="193353"/>
                    <a:pt x="691237" y="198948"/>
                  </a:cubicBezTo>
                  <a:cubicBezTo>
                    <a:pt x="685643" y="204542"/>
                    <a:pt x="678056" y="207685"/>
                    <a:pt x="670144" y="207685"/>
                  </a:cubicBezTo>
                  <a:lnTo>
                    <a:pt x="29830" y="207685"/>
                  </a:lnTo>
                  <a:cubicBezTo>
                    <a:pt x="21918" y="207685"/>
                    <a:pt x="14331" y="204542"/>
                    <a:pt x="8737" y="198948"/>
                  </a:cubicBezTo>
                  <a:cubicBezTo>
                    <a:pt x="3143" y="193353"/>
                    <a:pt x="0" y="185766"/>
                    <a:pt x="0" y="177855"/>
                  </a:cubicBezTo>
                  <a:lnTo>
                    <a:pt x="0" y="29830"/>
                  </a:lnTo>
                  <a:cubicBezTo>
                    <a:pt x="0" y="21918"/>
                    <a:pt x="3143" y="14331"/>
                    <a:pt x="8737" y="8737"/>
                  </a:cubicBezTo>
                  <a:cubicBezTo>
                    <a:pt x="14331" y="3143"/>
                    <a:pt x="21918" y="0"/>
                    <a:pt x="29830" y="0"/>
                  </a:cubicBezTo>
                  <a:close/>
                </a:path>
              </a:pathLst>
            </a:custGeom>
            <a:solidFill>
              <a:srgbClr val="A7C2FF"/>
            </a:solidFill>
          </p:spPr>
        </p:sp>
        <p:sp>
          <p:nvSpPr>
            <p:cNvPr name="TextBox 74" id="74"/>
            <p:cNvSpPr txBox="true"/>
            <p:nvPr/>
          </p:nvSpPr>
          <p:spPr>
            <a:xfrm>
              <a:off x="0" y="0"/>
              <a:ext cx="699974" cy="207685"/>
            </a:xfrm>
            <a:prstGeom prst="rect">
              <a:avLst/>
            </a:prstGeom>
          </p:spPr>
          <p:txBody>
            <a:bodyPr anchor="ctr" rtlCol="false" tIns="127000" lIns="127000" bIns="127000" rIns="127000"/>
            <a:lstStyle/>
            <a:p>
              <a:pPr algn="ctr">
                <a:lnSpc>
                  <a:spcPts val="2039"/>
                </a:lnSpc>
              </a:pPr>
              <a:r>
                <a:rPr lang="en-US" sz="1699">
                  <a:solidFill>
                    <a:srgbClr val="004E35"/>
                  </a:solidFill>
                  <a:latin typeface="DM Sans Bold"/>
                  <a:ea typeface="DM Sans Bold"/>
                  <a:cs typeface="DM Sans Bold"/>
                  <a:sym typeface="DM Sans Bold"/>
                </a:rPr>
                <a:t>4.  Implementation Phase</a:t>
              </a:r>
            </a:p>
          </p:txBody>
        </p:sp>
      </p:grpSp>
      <p:grpSp>
        <p:nvGrpSpPr>
          <p:cNvPr name="Group 75" id="75"/>
          <p:cNvGrpSpPr/>
          <p:nvPr/>
        </p:nvGrpSpPr>
        <p:grpSpPr>
          <a:xfrm rot="0">
            <a:off x="12282604" y="7215880"/>
            <a:ext cx="2595360" cy="1204366"/>
            <a:chOff x="0" y="0"/>
            <a:chExt cx="699974" cy="324820"/>
          </a:xfrm>
        </p:grpSpPr>
        <p:sp>
          <p:nvSpPr>
            <p:cNvPr name="Freeform 76" id="76"/>
            <p:cNvSpPr/>
            <p:nvPr/>
          </p:nvSpPr>
          <p:spPr>
            <a:xfrm flipH="false" flipV="false" rot="0">
              <a:off x="0" y="0"/>
              <a:ext cx="699974" cy="324820"/>
            </a:xfrm>
            <a:custGeom>
              <a:avLst/>
              <a:gdLst/>
              <a:ahLst/>
              <a:cxnLst/>
              <a:rect r="r" b="b" t="t" l="l"/>
              <a:pathLst>
                <a:path h="324820" w="699974">
                  <a:moveTo>
                    <a:pt x="44745" y="0"/>
                  </a:moveTo>
                  <a:lnTo>
                    <a:pt x="655229" y="0"/>
                  </a:lnTo>
                  <a:cubicBezTo>
                    <a:pt x="679941" y="0"/>
                    <a:pt x="699974" y="20033"/>
                    <a:pt x="699974" y="44745"/>
                  </a:cubicBezTo>
                  <a:lnTo>
                    <a:pt x="699974" y="280075"/>
                  </a:lnTo>
                  <a:cubicBezTo>
                    <a:pt x="699974" y="304787"/>
                    <a:pt x="679941" y="324820"/>
                    <a:pt x="655229" y="324820"/>
                  </a:cubicBezTo>
                  <a:lnTo>
                    <a:pt x="44745" y="324820"/>
                  </a:lnTo>
                  <a:cubicBezTo>
                    <a:pt x="20033" y="324820"/>
                    <a:pt x="0" y="304787"/>
                    <a:pt x="0" y="280075"/>
                  </a:cubicBezTo>
                  <a:lnTo>
                    <a:pt x="0" y="44745"/>
                  </a:lnTo>
                  <a:cubicBezTo>
                    <a:pt x="0" y="20033"/>
                    <a:pt x="20033" y="0"/>
                    <a:pt x="44745" y="0"/>
                  </a:cubicBezTo>
                  <a:close/>
                </a:path>
              </a:pathLst>
            </a:custGeom>
            <a:solidFill>
              <a:srgbClr val="E1E7FF"/>
            </a:solidFill>
          </p:spPr>
        </p:sp>
        <p:sp>
          <p:nvSpPr>
            <p:cNvPr name="TextBox 77" id="77"/>
            <p:cNvSpPr txBox="true"/>
            <p:nvPr/>
          </p:nvSpPr>
          <p:spPr>
            <a:xfrm>
              <a:off x="0" y="-9525"/>
              <a:ext cx="699974" cy="334345"/>
            </a:xfrm>
            <a:prstGeom prst="rect">
              <a:avLst/>
            </a:prstGeom>
          </p:spPr>
          <p:txBody>
            <a:bodyPr anchor="ctr" rtlCol="false" tIns="127000" lIns="127000" bIns="127000" rIns="127000"/>
            <a:lstStyle/>
            <a:p>
              <a:pPr algn="ctr">
                <a:lnSpc>
                  <a:spcPts val="1919"/>
                </a:lnSpc>
              </a:pPr>
              <a:r>
                <a:rPr lang="en-US" sz="1599">
                  <a:solidFill>
                    <a:srgbClr val="004E35"/>
                  </a:solidFill>
                  <a:latin typeface="DM Sans Bold"/>
                  <a:ea typeface="DM Sans Bold"/>
                  <a:cs typeface="DM Sans Bold"/>
                  <a:sym typeface="DM Sans Bold"/>
                </a:rPr>
                <a:t>5.3 Unit Testing of Adaptive Feedback</a:t>
              </a:r>
            </a:p>
            <a:p>
              <a:pPr algn="ctr">
                <a:lnSpc>
                  <a:spcPts val="1919"/>
                </a:lnSpc>
              </a:pPr>
            </a:p>
            <a:p>
              <a:pPr algn="ctr">
                <a:lnSpc>
                  <a:spcPts val="1919"/>
                </a:lnSpc>
              </a:pPr>
              <a:r>
                <a:rPr lang="en-US" sz="1599">
                  <a:solidFill>
                    <a:srgbClr val="004E35"/>
                  </a:solidFill>
                  <a:latin typeface="DM Sans Bold"/>
                  <a:ea typeface="DM Sans Bold"/>
                  <a:cs typeface="DM Sans Bold"/>
                  <a:sym typeface="DM Sans Bold"/>
                </a:rPr>
                <a:t> 📝</a:t>
              </a:r>
            </a:p>
          </p:txBody>
        </p:sp>
      </p:grpSp>
      <p:grpSp>
        <p:nvGrpSpPr>
          <p:cNvPr name="Group 78" id="78"/>
          <p:cNvGrpSpPr/>
          <p:nvPr/>
        </p:nvGrpSpPr>
        <p:grpSpPr>
          <a:xfrm rot="0">
            <a:off x="15162925" y="7119174"/>
            <a:ext cx="2595360" cy="839509"/>
            <a:chOff x="0" y="0"/>
            <a:chExt cx="699974" cy="226417"/>
          </a:xfrm>
        </p:grpSpPr>
        <p:sp>
          <p:nvSpPr>
            <p:cNvPr name="Freeform 79" id="79"/>
            <p:cNvSpPr/>
            <p:nvPr/>
          </p:nvSpPr>
          <p:spPr>
            <a:xfrm flipH="false" flipV="false" rot="0">
              <a:off x="0" y="0"/>
              <a:ext cx="699974" cy="226417"/>
            </a:xfrm>
            <a:custGeom>
              <a:avLst/>
              <a:gdLst/>
              <a:ahLst/>
              <a:cxnLst/>
              <a:rect r="r" b="b" t="t" l="l"/>
              <a:pathLst>
                <a:path h="226417" w="699974">
                  <a:moveTo>
                    <a:pt x="44745" y="0"/>
                  </a:moveTo>
                  <a:lnTo>
                    <a:pt x="655229" y="0"/>
                  </a:lnTo>
                  <a:cubicBezTo>
                    <a:pt x="679941" y="0"/>
                    <a:pt x="699974" y="20033"/>
                    <a:pt x="699974" y="44745"/>
                  </a:cubicBezTo>
                  <a:lnTo>
                    <a:pt x="699974" y="181673"/>
                  </a:lnTo>
                  <a:cubicBezTo>
                    <a:pt x="699974" y="206385"/>
                    <a:pt x="679941" y="226417"/>
                    <a:pt x="655229" y="226417"/>
                  </a:cubicBezTo>
                  <a:lnTo>
                    <a:pt x="44745" y="226417"/>
                  </a:lnTo>
                  <a:cubicBezTo>
                    <a:pt x="20033" y="226417"/>
                    <a:pt x="0" y="206385"/>
                    <a:pt x="0" y="181673"/>
                  </a:cubicBezTo>
                  <a:lnTo>
                    <a:pt x="0" y="44745"/>
                  </a:lnTo>
                  <a:cubicBezTo>
                    <a:pt x="0" y="20033"/>
                    <a:pt x="20033" y="0"/>
                    <a:pt x="44745" y="0"/>
                  </a:cubicBezTo>
                  <a:close/>
                </a:path>
              </a:pathLst>
            </a:custGeom>
            <a:solidFill>
              <a:srgbClr val="E1E7FF"/>
            </a:solidFill>
          </p:spPr>
        </p:sp>
        <p:sp>
          <p:nvSpPr>
            <p:cNvPr name="TextBox 80" id="80"/>
            <p:cNvSpPr txBox="true"/>
            <p:nvPr/>
          </p:nvSpPr>
          <p:spPr>
            <a:xfrm>
              <a:off x="0" y="-9525"/>
              <a:ext cx="699974" cy="235942"/>
            </a:xfrm>
            <a:prstGeom prst="rect">
              <a:avLst/>
            </a:prstGeom>
          </p:spPr>
          <p:txBody>
            <a:bodyPr anchor="ctr" rtlCol="false" tIns="127000" lIns="127000" bIns="127000" rIns="127000"/>
            <a:lstStyle/>
            <a:p>
              <a:pPr algn="ctr">
                <a:lnSpc>
                  <a:spcPts val="1919"/>
                </a:lnSpc>
              </a:pPr>
              <a:r>
                <a:rPr lang="en-US" sz="1599">
                  <a:solidFill>
                    <a:srgbClr val="004E35"/>
                  </a:solidFill>
                  <a:latin typeface="DM Sans Bold"/>
                  <a:ea typeface="DM Sans Bold"/>
                  <a:cs typeface="DM Sans Bold"/>
                  <a:sym typeface="DM Sans Bold"/>
                </a:rPr>
                <a:t>6.3 Prepare Final Reports 📝</a:t>
              </a:r>
            </a:p>
          </p:txBody>
        </p:sp>
      </p:grpSp>
      <p:grpSp>
        <p:nvGrpSpPr>
          <p:cNvPr name="Group 81" id="81"/>
          <p:cNvGrpSpPr/>
          <p:nvPr/>
        </p:nvGrpSpPr>
        <p:grpSpPr>
          <a:xfrm rot="0">
            <a:off x="12282604" y="6097239"/>
            <a:ext cx="2595360" cy="966241"/>
            <a:chOff x="0" y="0"/>
            <a:chExt cx="699974" cy="260597"/>
          </a:xfrm>
        </p:grpSpPr>
        <p:sp>
          <p:nvSpPr>
            <p:cNvPr name="Freeform 82" id="82"/>
            <p:cNvSpPr/>
            <p:nvPr/>
          </p:nvSpPr>
          <p:spPr>
            <a:xfrm flipH="false" flipV="false" rot="0">
              <a:off x="0" y="0"/>
              <a:ext cx="699974" cy="260597"/>
            </a:xfrm>
            <a:custGeom>
              <a:avLst/>
              <a:gdLst/>
              <a:ahLst/>
              <a:cxnLst/>
              <a:rect r="r" b="b" t="t" l="l"/>
              <a:pathLst>
                <a:path h="260597" w="699974">
                  <a:moveTo>
                    <a:pt x="44745" y="0"/>
                  </a:moveTo>
                  <a:lnTo>
                    <a:pt x="655229" y="0"/>
                  </a:lnTo>
                  <a:cubicBezTo>
                    <a:pt x="679941" y="0"/>
                    <a:pt x="699974" y="20033"/>
                    <a:pt x="699974" y="44745"/>
                  </a:cubicBezTo>
                  <a:lnTo>
                    <a:pt x="699974" y="215853"/>
                  </a:lnTo>
                  <a:cubicBezTo>
                    <a:pt x="699974" y="240564"/>
                    <a:pt x="679941" y="260597"/>
                    <a:pt x="655229" y="260597"/>
                  </a:cubicBezTo>
                  <a:lnTo>
                    <a:pt x="44745" y="260597"/>
                  </a:lnTo>
                  <a:cubicBezTo>
                    <a:pt x="20033" y="260597"/>
                    <a:pt x="0" y="240564"/>
                    <a:pt x="0" y="215853"/>
                  </a:cubicBezTo>
                  <a:lnTo>
                    <a:pt x="0" y="44745"/>
                  </a:lnTo>
                  <a:cubicBezTo>
                    <a:pt x="0" y="20033"/>
                    <a:pt x="20033" y="0"/>
                    <a:pt x="44745" y="0"/>
                  </a:cubicBezTo>
                  <a:close/>
                </a:path>
              </a:pathLst>
            </a:custGeom>
            <a:solidFill>
              <a:srgbClr val="E1E7FF"/>
            </a:solidFill>
          </p:spPr>
        </p:sp>
        <p:sp>
          <p:nvSpPr>
            <p:cNvPr name="TextBox 83" id="83"/>
            <p:cNvSpPr txBox="true"/>
            <p:nvPr/>
          </p:nvSpPr>
          <p:spPr>
            <a:xfrm>
              <a:off x="0" y="-9525"/>
              <a:ext cx="699974" cy="270122"/>
            </a:xfrm>
            <a:prstGeom prst="rect">
              <a:avLst/>
            </a:prstGeom>
          </p:spPr>
          <p:txBody>
            <a:bodyPr anchor="ctr" rtlCol="false" tIns="127000" lIns="127000" bIns="127000" rIns="127000"/>
            <a:lstStyle/>
            <a:p>
              <a:pPr algn="ctr">
                <a:lnSpc>
                  <a:spcPts val="1919"/>
                </a:lnSpc>
              </a:pPr>
              <a:r>
                <a:rPr lang="en-US" sz="1599">
                  <a:solidFill>
                    <a:srgbClr val="004E35"/>
                  </a:solidFill>
                  <a:latin typeface="DM Sans Bold"/>
                  <a:ea typeface="DM Sans Bold"/>
                  <a:cs typeface="DM Sans Bold"/>
                  <a:sym typeface="DM Sans Bold"/>
                </a:rPr>
                <a:t>5.2 Validate the Accuracy of Motion Detection</a:t>
              </a:r>
            </a:p>
          </p:txBody>
        </p:sp>
      </p:grpSp>
      <p:grpSp>
        <p:nvGrpSpPr>
          <p:cNvPr name="Group 84" id="84"/>
          <p:cNvGrpSpPr/>
          <p:nvPr/>
        </p:nvGrpSpPr>
        <p:grpSpPr>
          <a:xfrm rot="0">
            <a:off x="15175880" y="5967100"/>
            <a:ext cx="2595360" cy="966241"/>
            <a:chOff x="0" y="0"/>
            <a:chExt cx="699974" cy="260597"/>
          </a:xfrm>
        </p:grpSpPr>
        <p:sp>
          <p:nvSpPr>
            <p:cNvPr name="Freeform 85" id="85"/>
            <p:cNvSpPr/>
            <p:nvPr/>
          </p:nvSpPr>
          <p:spPr>
            <a:xfrm flipH="false" flipV="false" rot="0">
              <a:off x="0" y="0"/>
              <a:ext cx="699974" cy="260597"/>
            </a:xfrm>
            <a:custGeom>
              <a:avLst/>
              <a:gdLst/>
              <a:ahLst/>
              <a:cxnLst/>
              <a:rect r="r" b="b" t="t" l="l"/>
              <a:pathLst>
                <a:path h="260597" w="699974">
                  <a:moveTo>
                    <a:pt x="44745" y="0"/>
                  </a:moveTo>
                  <a:lnTo>
                    <a:pt x="655229" y="0"/>
                  </a:lnTo>
                  <a:cubicBezTo>
                    <a:pt x="679941" y="0"/>
                    <a:pt x="699974" y="20033"/>
                    <a:pt x="699974" y="44745"/>
                  </a:cubicBezTo>
                  <a:lnTo>
                    <a:pt x="699974" y="215853"/>
                  </a:lnTo>
                  <a:cubicBezTo>
                    <a:pt x="699974" y="240564"/>
                    <a:pt x="679941" y="260597"/>
                    <a:pt x="655229" y="260597"/>
                  </a:cubicBezTo>
                  <a:lnTo>
                    <a:pt x="44745" y="260597"/>
                  </a:lnTo>
                  <a:cubicBezTo>
                    <a:pt x="20033" y="260597"/>
                    <a:pt x="0" y="240564"/>
                    <a:pt x="0" y="215853"/>
                  </a:cubicBezTo>
                  <a:lnTo>
                    <a:pt x="0" y="44745"/>
                  </a:lnTo>
                  <a:cubicBezTo>
                    <a:pt x="0" y="20033"/>
                    <a:pt x="20033" y="0"/>
                    <a:pt x="44745" y="0"/>
                  </a:cubicBezTo>
                  <a:close/>
                </a:path>
              </a:pathLst>
            </a:custGeom>
            <a:solidFill>
              <a:srgbClr val="E1E7FF"/>
            </a:solidFill>
          </p:spPr>
        </p:sp>
        <p:sp>
          <p:nvSpPr>
            <p:cNvPr name="TextBox 86" id="86"/>
            <p:cNvSpPr txBox="true"/>
            <p:nvPr/>
          </p:nvSpPr>
          <p:spPr>
            <a:xfrm>
              <a:off x="0" y="-9525"/>
              <a:ext cx="699974" cy="270122"/>
            </a:xfrm>
            <a:prstGeom prst="rect">
              <a:avLst/>
            </a:prstGeom>
          </p:spPr>
          <p:txBody>
            <a:bodyPr anchor="ctr" rtlCol="false" tIns="127000" lIns="127000" bIns="127000" rIns="127000"/>
            <a:lstStyle/>
            <a:p>
              <a:pPr algn="ctr">
                <a:lnSpc>
                  <a:spcPts val="1919"/>
                </a:lnSpc>
              </a:pPr>
              <a:r>
                <a:rPr lang="en-US" sz="1599">
                  <a:solidFill>
                    <a:srgbClr val="004E35"/>
                  </a:solidFill>
                  <a:latin typeface="DM Sans Bold"/>
                  <a:ea typeface="DM Sans Bold"/>
                  <a:cs typeface="DM Sans Bold"/>
                  <a:sym typeface="DM Sans Bold"/>
                </a:rPr>
                <a:t>6.2 Enhance the System Based on Testing Feedback</a:t>
              </a:r>
            </a:p>
          </p:txBody>
        </p:sp>
      </p:grpSp>
      <p:grpSp>
        <p:nvGrpSpPr>
          <p:cNvPr name="Group 87" id="87"/>
          <p:cNvGrpSpPr/>
          <p:nvPr/>
        </p:nvGrpSpPr>
        <p:grpSpPr>
          <a:xfrm rot="0">
            <a:off x="12288245" y="4978597"/>
            <a:ext cx="2595360" cy="966241"/>
            <a:chOff x="0" y="0"/>
            <a:chExt cx="699974" cy="260597"/>
          </a:xfrm>
        </p:grpSpPr>
        <p:sp>
          <p:nvSpPr>
            <p:cNvPr name="Freeform 88" id="88"/>
            <p:cNvSpPr/>
            <p:nvPr/>
          </p:nvSpPr>
          <p:spPr>
            <a:xfrm flipH="false" flipV="false" rot="0">
              <a:off x="0" y="0"/>
              <a:ext cx="699974" cy="260597"/>
            </a:xfrm>
            <a:custGeom>
              <a:avLst/>
              <a:gdLst/>
              <a:ahLst/>
              <a:cxnLst/>
              <a:rect r="r" b="b" t="t" l="l"/>
              <a:pathLst>
                <a:path h="260597" w="699974">
                  <a:moveTo>
                    <a:pt x="44745" y="0"/>
                  </a:moveTo>
                  <a:lnTo>
                    <a:pt x="655229" y="0"/>
                  </a:lnTo>
                  <a:cubicBezTo>
                    <a:pt x="679941" y="0"/>
                    <a:pt x="699974" y="20033"/>
                    <a:pt x="699974" y="44745"/>
                  </a:cubicBezTo>
                  <a:lnTo>
                    <a:pt x="699974" y="215853"/>
                  </a:lnTo>
                  <a:cubicBezTo>
                    <a:pt x="699974" y="240564"/>
                    <a:pt x="679941" y="260597"/>
                    <a:pt x="655229" y="260597"/>
                  </a:cubicBezTo>
                  <a:lnTo>
                    <a:pt x="44745" y="260597"/>
                  </a:lnTo>
                  <a:cubicBezTo>
                    <a:pt x="20033" y="260597"/>
                    <a:pt x="0" y="240564"/>
                    <a:pt x="0" y="215853"/>
                  </a:cubicBezTo>
                  <a:lnTo>
                    <a:pt x="0" y="44745"/>
                  </a:lnTo>
                  <a:cubicBezTo>
                    <a:pt x="0" y="20033"/>
                    <a:pt x="20033" y="0"/>
                    <a:pt x="44745" y="0"/>
                  </a:cubicBezTo>
                  <a:close/>
                </a:path>
              </a:pathLst>
            </a:custGeom>
            <a:solidFill>
              <a:srgbClr val="E1E7FF"/>
            </a:solidFill>
          </p:spPr>
        </p:sp>
        <p:sp>
          <p:nvSpPr>
            <p:cNvPr name="TextBox 89" id="89"/>
            <p:cNvSpPr txBox="true"/>
            <p:nvPr/>
          </p:nvSpPr>
          <p:spPr>
            <a:xfrm>
              <a:off x="0" y="-9525"/>
              <a:ext cx="699974" cy="270122"/>
            </a:xfrm>
            <a:prstGeom prst="rect">
              <a:avLst/>
            </a:prstGeom>
          </p:spPr>
          <p:txBody>
            <a:bodyPr anchor="ctr" rtlCol="false" tIns="127000" lIns="127000" bIns="127000" rIns="127000"/>
            <a:lstStyle/>
            <a:p>
              <a:pPr algn="ctr">
                <a:lnSpc>
                  <a:spcPts val="1919"/>
                </a:lnSpc>
              </a:pPr>
              <a:r>
                <a:rPr lang="en-US" sz="1599">
                  <a:solidFill>
                    <a:srgbClr val="004E35"/>
                  </a:solidFill>
                  <a:latin typeface="DM Sans Bold"/>
                  <a:ea typeface="DM Sans Bold"/>
                  <a:cs typeface="DM Sans Bold"/>
                  <a:sym typeface="DM Sans Bold"/>
                </a:rPr>
                <a:t>5.1 Test Real-time Feedback Mechanism with Different Users</a:t>
              </a:r>
            </a:p>
          </p:txBody>
        </p:sp>
      </p:grpSp>
      <p:grpSp>
        <p:nvGrpSpPr>
          <p:cNvPr name="Group 90" id="90"/>
          <p:cNvGrpSpPr/>
          <p:nvPr/>
        </p:nvGrpSpPr>
        <p:grpSpPr>
          <a:xfrm rot="0">
            <a:off x="15175880" y="4978597"/>
            <a:ext cx="2595360" cy="966241"/>
            <a:chOff x="0" y="0"/>
            <a:chExt cx="699974" cy="260597"/>
          </a:xfrm>
        </p:grpSpPr>
        <p:sp>
          <p:nvSpPr>
            <p:cNvPr name="Freeform 91" id="91"/>
            <p:cNvSpPr/>
            <p:nvPr/>
          </p:nvSpPr>
          <p:spPr>
            <a:xfrm flipH="false" flipV="false" rot="0">
              <a:off x="0" y="0"/>
              <a:ext cx="699974" cy="260597"/>
            </a:xfrm>
            <a:custGeom>
              <a:avLst/>
              <a:gdLst/>
              <a:ahLst/>
              <a:cxnLst/>
              <a:rect r="r" b="b" t="t" l="l"/>
              <a:pathLst>
                <a:path h="260597" w="699974">
                  <a:moveTo>
                    <a:pt x="44745" y="0"/>
                  </a:moveTo>
                  <a:lnTo>
                    <a:pt x="655229" y="0"/>
                  </a:lnTo>
                  <a:cubicBezTo>
                    <a:pt x="679941" y="0"/>
                    <a:pt x="699974" y="20033"/>
                    <a:pt x="699974" y="44745"/>
                  </a:cubicBezTo>
                  <a:lnTo>
                    <a:pt x="699974" y="215853"/>
                  </a:lnTo>
                  <a:cubicBezTo>
                    <a:pt x="699974" y="240564"/>
                    <a:pt x="679941" y="260597"/>
                    <a:pt x="655229" y="260597"/>
                  </a:cubicBezTo>
                  <a:lnTo>
                    <a:pt x="44745" y="260597"/>
                  </a:lnTo>
                  <a:cubicBezTo>
                    <a:pt x="20033" y="260597"/>
                    <a:pt x="0" y="240564"/>
                    <a:pt x="0" y="215853"/>
                  </a:cubicBezTo>
                  <a:lnTo>
                    <a:pt x="0" y="44745"/>
                  </a:lnTo>
                  <a:cubicBezTo>
                    <a:pt x="0" y="20033"/>
                    <a:pt x="20033" y="0"/>
                    <a:pt x="44745" y="0"/>
                  </a:cubicBezTo>
                  <a:close/>
                </a:path>
              </a:pathLst>
            </a:custGeom>
            <a:solidFill>
              <a:srgbClr val="E1E7FF"/>
            </a:solidFill>
          </p:spPr>
        </p:sp>
        <p:sp>
          <p:nvSpPr>
            <p:cNvPr name="TextBox 92" id="92"/>
            <p:cNvSpPr txBox="true"/>
            <p:nvPr/>
          </p:nvSpPr>
          <p:spPr>
            <a:xfrm>
              <a:off x="0" y="-9525"/>
              <a:ext cx="699974" cy="270122"/>
            </a:xfrm>
            <a:prstGeom prst="rect">
              <a:avLst/>
            </a:prstGeom>
          </p:spPr>
          <p:txBody>
            <a:bodyPr anchor="ctr" rtlCol="false" tIns="127000" lIns="127000" bIns="127000" rIns="127000"/>
            <a:lstStyle/>
            <a:p>
              <a:pPr algn="ctr">
                <a:lnSpc>
                  <a:spcPts val="1919"/>
                </a:lnSpc>
              </a:pPr>
              <a:r>
                <a:rPr lang="en-US" sz="1599">
                  <a:solidFill>
                    <a:srgbClr val="004E35"/>
                  </a:solidFill>
                  <a:latin typeface="DM Sans Bold"/>
                  <a:ea typeface="DM Sans Bold"/>
                  <a:cs typeface="DM Sans Bold"/>
                  <a:sym typeface="DM Sans Bold"/>
                </a:rPr>
                <a:t>6.1 Optimize the Adaptive Exercise Plan System</a:t>
              </a:r>
            </a:p>
          </p:txBody>
        </p:sp>
      </p:grpSp>
      <p:grpSp>
        <p:nvGrpSpPr>
          <p:cNvPr name="Group 93" id="93"/>
          <p:cNvGrpSpPr/>
          <p:nvPr/>
        </p:nvGrpSpPr>
        <p:grpSpPr>
          <a:xfrm rot="0">
            <a:off x="12288245" y="4227159"/>
            <a:ext cx="2595360" cy="602445"/>
            <a:chOff x="0" y="0"/>
            <a:chExt cx="699974" cy="162481"/>
          </a:xfrm>
        </p:grpSpPr>
        <p:sp>
          <p:nvSpPr>
            <p:cNvPr name="Freeform 94" id="94"/>
            <p:cNvSpPr/>
            <p:nvPr/>
          </p:nvSpPr>
          <p:spPr>
            <a:xfrm flipH="false" flipV="false" rot="0">
              <a:off x="0" y="0"/>
              <a:ext cx="699974" cy="162481"/>
            </a:xfrm>
            <a:custGeom>
              <a:avLst/>
              <a:gdLst/>
              <a:ahLst/>
              <a:cxnLst/>
              <a:rect r="r" b="b" t="t" l="l"/>
              <a:pathLst>
                <a:path h="162481" w="699974">
                  <a:moveTo>
                    <a:pt x="29830" y="0"/>
                  </a:moveTo>
                  <a:lnTo>
                    <a:pt x="670144" y="0"/>
                  </a:lnTo>
                  <a:cubicBezTo>
                    <a:pt x="686619" y="0"/>
                    <a:pt x="699974" y="13355"/>
                    <a:pt x="699974" y="29830"/>
                  </a:cubicBezTo>
                  <a:lnTo>
                    <a:pt x="699974" y="132651"/>
                  </a:lnTo>
                  <a:cubicBezTo>
                    <a:pt x="699974" y="140562"/>
                    <a:pt x="696831" y="148150"/>
                    <a:pt x="691237" y="153744"/>
                  </a:cubicBezTo>
                  <a:cubicBezTo>
                    <a:pt x="685643" y="159338"/>
                    <a:pt x="678056" y="162481"/>
                    <a:pt x="670144" y="162481"/>
                  </a:cubicBezTo>
                  <a:lnTo>
                    <a:pt x="29830" y="162481"/>
                  </a:lnTo>
                  <a:cubicBezTo>
                    <a:pt x="13355" y="162481"/>
                    <a:pt x="0" y="149126"/>
                    <a:pt x="0" y="132651"/>
                  </a:cubicBezTo>
                  <a:lnTo>
                    <a:pt x="0" y="29830"/>
                  </a:lnTo>
                  <a:cubicBezTo>
                    <a:pt x="0" y="21918"/>
                    <a:pt x="3143" y="14331"/>
                    <a:pt x="8737" y="8737"/>
                  </a:cubicBezTo>
                  <a:cubicBezTo>
                    <a:pt x="14331" y="3143"/>
                    <a:pt x="21918" y="0"/>
                    <a:pt x="29830" y="0"/>
                  </a:cubicBezTo>
                  <a:close/>
                </a:path>
              </a:pathLst>
            </a:custGeom>
            <a:solidFill>
              <a:srgbClr val="A7C2FF"/>
            </a:solidFill>
          </p:spPr>
        </p:sp>
        <p:sp>
          <p:nvSpPr>
            <p:cNvPr name="TextBox 95" id="95"/>
            <p:cNvSpPr txBox="true"/>
            <p:nvPr/>
          </p:nvSpPr>
          <p:spPr>
            <a:xfrm>
              <a:off x="0" y="0"/>
              <a:ext cx="699974" cy="162481"/>
            </a:xfrm>
            <a:prstGeom prst="rect">
              <a:avLst/>
            </a:prstGeom>
          </p:spPr>
          <p:txBody>
            <a:bodyPr anchor="ctr" rtlCol="false" tIns="127000" lIns="127000" bIns="127000" rIns="127000"/>
            <a:lstStyle/>
            <a:p>
              <a:pPr algn="ctr">
                <a:lnSpc>
                  <a:spcPts val="2039"/>
                </a:lnSpc>
              </a:pPr>
              <a:r>
                <a:rPr lang="en-US" sz="1699">
                  <a:solidFill>
                    <a:srgbClr val="004E35"/>
                  </a:solidFill>
                  <a:latin typeface="DM Sans Bold"/>
                  <a:ea typeface="DM Sans Bold"/>
                  <a:cs typeface="DM Sans Bold"/>
                  <a:sym typeface="DM Sans Bold"/>
                </a:rPr>
                <a:t>5. Testing Phase</a:t>
              </a:r>
            </a:p>
          </p:txBody>
        </p:sp>
      </p:grpSp>
      <p:grpSp>
        <p:nvGrpSpPr>
          <p:cNvPr name="Group 96" id="96"/>
          <p:cNvGrpSpPr/>
          <p:nvPr/>
        </p:nvGrpSpPr>
        <p:grpSpPr>
          <a:xfrm rot="0">
            <a:off x="15175880" y="4227159"/>
            <a:ext cx="2595360" cy="602445"/>
            <a:chOff x="0" y="0"/>
            <a:chExt cx="699974" cy="162481"/>
          </a:xfrm>
        </p:grpSpPr>
        <p:sp>
          <p:nvSpPr>
            <p:cNvPr name="Freeform 97" id="97"/>
            <p:cNvSpPr/>
            <p:nvPr/>
          </p:nvSpPr>
          <p:spPr>
            <a:xfrm flipH="false" flipV="false" rot="0">
              <a:off x="0" y="0"/>
              <a:ext cx="699974" cy="162481"/>
            </a:xfrm>
            <a:custGeom>
              <a:avLst/>
              <a:gdLst/>
              <a:ahLst/>
              <a:cxnLst/>
              <a:rect r="r" b="b" t="t" l="l"/>
              <a:pathLst>
                <a:path h="162481" w="699974">
                  <a:moveTo>
                    <a:pt x="29830" y="0"/>
                  </a:moveTo>
                  <a:lnTo>
                    <a:pt x="670144" y="0"/>
                  </a:lnTo>
                  <a:cubicBezTo>
                    <a:pt x="686619" y="0"/>
                    <a:pt x="699974" y="13355"/>
                    <a:pt x="699974" y="29830"/>
                  </a:cubicBezTo>
                  <a:lnTo>
                    <a:pt x="699974" y="132651"/>
                  </a:lnTo>
                  <a:cubicBezTo>
                    <a:pt x="699974" y="140562"/>
                    <a:pt x="696831" y="148150"/>
                    <a:pt x="691237" y="153744"/>
                  </a:cubicBezTo>
                  <a:cubicBezTo>
                    <a:pt x="685643" y="159338"/>
                    <a:pt x="678056" y="162481"/>
                    <a:pt x="670144" y="162481"/>
                  </a:cubicBezTo>
                  <a:lnTo>
                    <a:pt x="29830" y="162481"/>
                  </a:lnTo>
                  <a:cubicBezTo>
                    <a:pt x="13355" y="162481"/>
                    <a:pt x="0" y="149126"/>
                    <a:pt x="0" y="132651"/>
                  </a:cubicBezTo>
                  <a:lnTo>
                    <a:pt x="0" y="29830"/>
                  </a:lnTo>
                  <a:cubicBezTo>
                    <a:pt x="0" y="21918"/>
                    <a:pt x="3143" y="14331"/>
                    <a:pt x="8737" y="8737"/>
                  </a:cubicBezTo>
                  <a:cubicBezTo>
                    <a:pt x="14331" y="3143"/>
                    <a:pt x="21918" y="0"/>
                    <a:pt x="29830" y="0"/>
                  </a:cubicBezTo>
                  <a:close/>
                </a:path>
              </a:pathLst>
            </a:custGeom>
            <a:solidFill>
              <a:srgbClr val="A7C2FF"/>
            </a:solidFill>
          </p:spPr>
        </p:sp>
        <p:sp>
          <p:nvSpPr>
            <p:cNvPr name="TextBox 98" id="98"/>
            <p:cNvSpPr txBox="true"/>
            <p:nvPr/>
          </p:nvSpPr>
          <p:spPr>
            <a:xfrm>
              <a:off x="0" y="0"/>
              <a:ext cx="699974" cy="162481"/>
            </a:xfrm>
            <a:prstGeom prst="rect">
              <a:avLst/>
            </a:prstGeom>
          </p:spPr>
          <p:txBody>
            <a:bodyPr anchor="ctr" rtlCol="false" tIns="127000" lIns="127000" bIns="127000" rIns="127000"/>
            <a:lstStyle/>
            <a:p>
              <a:pPr algn="ctr">
                <a:lnSpc>
                  <a:spcPts val="2039"/>
                </a:lnSpc>
              </a:pPr>
              <a:r>
                <a:rPr lang="en-US" sz="1699">
                  <a:solidFill>
                    <a:srgbClr val="004E35"/>
                  </a:solidFill>
                  <a:latin typeface="DM Sans Bold"/>
                  <a:ea typeface="DM Sans Bold"/>
                  <a:cs typeface="DM Sans Bold"/>
                  <a:sym typeface="DM Sans Bold"/>
                </a:rPr>
                <a:t>6.  Finalization Phase</a:t>
              </a:r>
            </a:p>
          </p:txBody>
        </p:sp>
      </p:grpSp>
      <p:sp>
        <p:nvSpPr>
          <p:cNvPr name="AutoShape 99" id="99"/>
          <p:cNvSpPr/>
          <p:nvPr/>
        </p:nvSpPr>
        <p:spPr>
          <a:xfrm flipV="true">
            <a:off x="1739001" y="3542703"/>
            <a:ext cx="15376858" cy="0"/>
          </a:xfrm>
          <a:prstGeom prst="line">
            <a:avLst/>
          </a:prstGeom>
          <a:ln cap="flat" w="19050">
            <a:solidFill>
              <a:srgbClr val="004E35"/>
            </a:solidFill>
            <a:prstDash val="solid"/>
            <a:headEnd type="none" len="sm" w="sm"/>
            <a:tailEnd type="none" len="sm" w="sm"/>
          </a:ln>
        </p:spPr>
      </p:sp>
      <p:sp>
        <p:nvSpPr>
          <p:cNvPr name="AutoShape 100" id="100"/>
          <p:cNvSpPr/>
          <p:nvPr/>
        </p:nvSpPr>
        <p:spPr>
          <a:xfrm flipH="true" flipV="true">
            <a:off x="1757290" y="3542703"/>
            <a:ext cx="0" cy="684455"/>
          </a:xfrm>
          <a:prstGeom prst="line">
            <a:avLst/>
          </a:prstGeom>
          <a:ln cap="flat" w="19050">
            <a:solidFill>
              <a:srgbClr val="004E35"/>
            </a:solidFill>
            <a:prstDash val="solid"/>
            <a:headEnd type="arrow" len="sm" w="med"/>
            <a:tailEnd type="none" len="sm" w="sm"/>
          </a:ln>
        </p:spPr>
      </p:sp>
      <p:sp>
        <p:nvSpPr>
          <p:cNvPr name="AutoShape 101" id="101"/>
          <p:cNvSpPr/>
          <p:nvPr/>
        </p:nvSpPr>
        <p:spPr>
          <a:xfrm flipH="true" flipV="true">
            <a:off x="1757290" y="4829604"/>
            <a:ext cx="0" cy="148993"/>
          </a:xfrm>
          <a:prstGeom prst="line">
            <a:avLst/>
          </a:prstGeom>
          <a:ln cap="flat" w="19050">
            <a:solidFill>
              <a:srgbClr val="004E35">
                <a:alpha val="49804"/>
              </a:srgbClr>
            </a:solidFill>
            <a:prstDash val="sysDash"/>
            <a:headEnd type="arrow" len="sm" w="med"/>
            <a:tailEnd type="none" len="sm" w="sm"/>
          </a:ln>
        </p:spPr>
      </p:sp>
      <p:sp>
        <p:nvSpPr>
          <p:cNvPr name="AutoShape 102" id="102"/>
          <p:cNvSpPr/>
          <p:nvPr/>
        </p:nvSpPr>
        <p:spPr>
          <a:xfrm flipH="true" flipV="true">
            <a:off x="1757290" y="5818107"/>
            <a:ext cx="0" cy="148993"/>
          </a:xfrm>
          <a:prstGeom prst="line">
            <a:avLst/>
          </a:prstGeom>
          <a:ln cap="flat" w="19050">
            <a:solidFill>
              <a:srgbClr val="004E35">
                <a:alpha val="49804"/>
              </a:srgbClr>
            </a:solidFill>
            <a:prstDash val="sysDash"/>
            <a:headEnd type="arrow" len="sm" w="med"/>
            <a:tailEnd type="none" len="sm" w="sm"/>
          </a:ln>
        </p:spPr>
      </p:sp>
      <p:sp>
        <p:nvSpPr>
          <p:cNvPr name="AutoShape 103" id="103"/>
          <p:cNvSpPr/>
          <p:nvPr/>
        </p:nvSpPr>
        <p:spPr>
          <a:xfrm flipH="true" flipV="true">
            <a:off x="1757290" y="6806609"/>
            <a:ext cx="0" cy="148993"/>
          </a:xfrm>
          <a:prstGeom prst="line">
            <a:avLst/>
          </a:prstGeom>
          <a:ln cap="flat" w="19050">
            <a:solidFill>
              <a:srgbClr val="004E35">
                <a:alpha val="49804"/>
              </a:srgbClr>
            </a:solidFill>
            <a:prstDash val="sysDash"/>
            <a:headEnd type="arrow" len="sm" w="med"/>
            <a:tailEnd type="none" len="sm" w="sm"/>
          </a:ln>
        </p:spPr>
      </p:sp>
      <p:sp>
        <p:nvSpPr>
          <p:cNvPr name="AutoShape 104" id="104"/>
          <p:cNvSpPr/>
          <p:nvPr/>
        </p:nvSpPr>
        <p:spPr>
          <a:xfrm flipV="true">
            <a:off x="4804209" y="3542703"/>
            <a:ext cx="0" cy="684455"/>
          </a:xfrm>
          <a:prstGeom prst="line">
            <a:avLst/>
          </a:prstGeom>
          <a:ln cap="flat" w="19050">
            <a:solidFill>
              <a:srgbClr val="004E35"/>
            </a:solidFill>
            <a:prstDash val="solid"/>
            <a:headEnd type="arrow" len="sm" w="med"/>
            <a:tailEnd type="none" len="sm" w="sm"/>
          </a:ln>
        </p:spPr>
      </p:sp>
      <p:sp>
        <p:nvSpPr>
          <p:cNvPr name="AutoShape 105" id="105"/>
          <p:cNvSpPr/>
          <p:nvPr/>
        </p:nvSpPr>
        <p:spPr>
          <a:xfrm flipV="true">
            <a:off x="9210997" y="2856903"/>
            <a:ext cx="0" cy="685800"/>
          </a:xfrm>
          <a:prstGeom prst="line">
            <a:avLst/>
          </a:prstGeom>
          <a:ln cap="flat" w="19050">
            <a:solidFill>
              <a:srgbClr val="004E35"/>
            </a:solidFill>
            <a:prstDash val="solid"/>
            <a:headEnd type="arrow" len="sm" w="med"/>
            <a:tailEnd type="none" len="sm" w="sm"/>
          </a:ln>
        </p:spPr>
      </p:sp>
      <p:sp>
        <p:nvSpPr>
          <p:cNvPr name="AutoShape 106" id="106"/>
          <p:cNvSpPr/>
          <p:nvPr/>
        </p:nvSpPr>
        <p:spPr>
          <a:xfrm flipV="true">
            <a:off x="10687007" y="3542703"/>
            <a:ext cx="0" cy="684455"/>
          </a:xfrm>
          <a:prstGeom prst="line">
            <a:avLst/>
          </a:prstGeom>
          <a:ln cap="flat" w="19050">
            <a:solidFill>
              <a:srgbClr val="004E35"/>
            </a:solidFill>
            <a:prstDash val="solid"/>
            <a:headEnd type="arrow" len="sm" w="med"/>
            <a:tailEnd type="none" len="sm" w="sm"/>
          </a:ln>
        </p:spPr>
      </p:sp>
      <p:sp>
        <p:nvSpPr>
          <p:cNvPr name="AutoShape 107" id="107"/>
          <p:cNvSpPr/>
          <p:nvPr/>
        </p:nvSpPr>
        <p:spPr>
          <a:xfrm flipV="true">
            <a:off x="13585925" y="3542703"/>
            <a:ext cx="0" cy="684455"/>
          </a:xfrm>
          <a:prstGeom prst="line">
            <a:avLst/>
          </a:prstGeom>
          <a:ln cap="flat" w="19050">
            <a:solidFill>
              <a:srgbClr val="004E35"/>
            </a:solidFill>
            <a:prstDash val="solid"/>
            <a:headEnd type="arrow" len="sm" w="med"/>
            <a:tailEnd type="none" len="sm" w="sm"/>
          </a:ln>
        </p:spPr>
      </p:sp>
      <p:sp>
        <p:nvSpPr>
          <p:cNvPr name="AutoShape 108" id="108"/>
          <p:cNvSpPr/>
          <p:nvPr/>
        </p:nvSpPr>
        <p:spPr>
          <a:xfrm flipV="true">
            <a:off x="17106334" y="3542703"/>
            <a:ext cx="0" cy="684455"/>
          </a:xfrm>
          <a:prstGeom prst="line">
            <a:avLst/>
          </a:prstGeom>
          <a:ln cap="flat" w="19050">
            <a:solidFill>
              <a:srgbClr val="004E35"/>
            </a:solidFill>
            <a:prstDash val="solid"/>
            <a:headEnd type="arrow" len="sm" w="med"/>
            <a:tailEnd type="none" len="sm" w="sm"/>
          </a:ln>
        </p:spPr>
      </p:sp>
      <p:sp>
        <p:nvSpPr>
          <p:cNvPr name="AutoShape 109" id="109"/>
          <p:cNvSpPr/>
          <p:nvPr/>
        </p:nvSpPr>
        <p:spPr>
          <a:xfrm flipV="true">
            <a:off x="4796759" y="4829604"/>
            <a:ext cx="0" cy="148993"/>
          </a:xfrm>
          <a:prstGeom prst="line">
            <a:avLst/>
          </a:prstGeom>
          <a:ln cap="flat" w="19050">
            <a:solidFill>
              <a:srgbClr val="004E35">
                <a:alpha val="49804"/>
              </a:srgbClr>
            </a:solidFill>
            <a:prstDash val="sysDash"/>
            <a:headEnd type="arrow" len="sm" w="med"/>
            <a:tailEnd type="none" len="sm" w="sm"/>
          </a:ln>
        </p:spPr>
      </p:sp>
      <p:sp>
        <p:nvSpPr>
          <p:cNvPr name="AutoShape 110" id="110"/>
          <p:cNvSpPr/>
          <p:nvPr/>
        </p:nvSpPr>
        <p:spPr>
          <a:xfrm flipV="true">
            <a:off x="4796759" y="5944839"/>
            <a:ext cx="0" cy="185833"/>
          </a:xfrm>
          <a:prstGeom prst="line">
            <a:avLst/>
          </a:prstGeom>
          <a:ln cap="flat" w="19050">
            <a:solidFill>
              <a:srgbClr val="004E35">
                <a:alpha val="49804"/>
              </a:srgbClr>
            </a:solidFill>
            <a:prstDash val="sysDash"/>
            <a:headEnd type="arrow" len="sm" w="med"/>
            <a:tailEnd type="none" len="sm" w="sm"/>
          </a:ln>
        </p:spPr>
      </p:sp>
      <p:sp>
        <p:nvSpPr>
          <p:cNvPr name="AutoShape 111" id="111"/>
          <p:cNvSpPr/>
          <p:nvPr/>
        </p:nvSpPr>
        <p:spPr>
          <a:xfrm flipV="true">
            <a:off x="4796759" y="7096913"/>
            <a:ext cx="0" cy="22261"/>
          </a:xfrm>
          <a:prstGeom prst="line">
            <a:avLst/>
          </a:prstGeom>
          <a:ln cap="flat" w="19050">
            <a:solidFill>
              <a:srgbClr val="004E35">
                <a:alpha val="49804"/>
              </a:srgbClr>
            </a:solidFill>
            <a:prstDash val="sysDash"/>
            <a:headEnd type="arrow" len="sm" w="med"/>
            <a:tailEnd type="none" len="sm" w="sm"/>
          </a:ln>
        </p:spPr>
      </p:sp>
      <p:sp>
        <p:nvSpPr>
          <p:cNvPr name="AutoShape 112" id="112"/>
          <p:cNvSpPr/>
          <p:nvPr/>
        </p:nvSpPr>
        <p:spPr>
          <a:xfrm flipV="true">
            <a:off x="4796759" y="8085416"/>
            <a:ext cx="0" cy="152400"/>
          </a:xfrm>
          <a:prstGeom prst="line">
            <a:avLst/>
          </a:prstGeom>
          <a:ln cap="flat" w="19050">
            <a:solidFill>
              <a:srgbClr val="004E35">
                <a:alpha val="49804"/>
              </a:srgbClr>
            </a:solidFill>
            <a:prstDash val="sysDash"/>
            <a:headEnd type="arrow" len="sm" w="med"/>
            <a:tailEnd type="none" len="sm" w="sm"/>
          </a:ln>
        </p:spPr>
      </p:sp>
      <p:sp>
        <p:nvSpPr>
          <p:cNvPr name="AutoShape 113" id="113"/>
          <p:cNvSpPr/>
          <p:nvPr/>
        </p:nvSpPr>
        <p:spPr>
          <a:xfrm flipV="true">
            <a:off x="7760029" y="4997210"/>
            <a:ext cx="0" cy="251092"/>
          </a:xfrm>
          <a:prstGeom prst="line">
            <a:avLst/>
          </a:prstGeom>
          <a:ln cap="flat" w="19050">
            <a:solidFill>
              <a:srgbClr val="004E35">
                <a:alpha val="49804"/>
              </a:srgbClr>
            </a:solidFill>
            <a:prstDash val="sysDash"/>
            <a:headEnd type="arrow" len="sm" w="med"/>
            <a:tailEnd type="none" len="sm" w="sm"/>
          </a:ln>
        </p:spPr>
      </p:sp>
      <p:sp>
        <p:nvSpPr>
          <p:cNvPr name="AutoShape 114" id="114"/>
          <p:cNvSpPr/>
          <p:nvPr/>
        </p:nvSpPr>
        <p:spPr>
          <a:xfrm flipV="true">
            <a:off x="7760029" y="6214543"/>
            <a:ext cx="0" cy="22261"/>
          </a:xfrm>
          <a:prstGeom prst="line">
            <a:avLst/>
          </a:prstGeom>
          <a:ln cap="flat" w="19050">
            <a:solidFill>
              <a:srgbClr val="004E35">
                <a:alpha val="49804"/>
              </a:srgbClr>
            </a:solidFill>
            <a:prstDash val="sysDash"/>
            <a:headEnd type="arrow" len="sm" w="med"/>
            <a:tailEnd type="none" len="sm" w="sm"/>
          </a:ln>
        </p:spPr>
      </p:sp>
      <p:sp>
        <p:nvSpPr>
          <p:cNvPr name="AutoShape 115" id="115"/>
          <p:cNvSpPr/>
          <p:nvPr/>
        </p:nvSpPr>
        <p:spPr>
          <a:xfrm flipV="true">
            <a:off x="7760029" y="7076314"/>
            <a:ext cx="0" cy="148993"/>
          </a:xfrm>
          <a:prstGeom prst="line">
            <a:avLst/>
          </a:prstGeom>
          <a:ln cap="flat" w="19050">
            <a:solidFill>
              <a:srgbClr val="004E35">
                <a:alpha val="49804"/>
              </a:srgbClr>
            </a:solidFill>
            <a:prstDash val="sysDash"/>
            <a:headEnd type="arrow" len="sm" w="med"/>
            <a:tailEnd type="none" len="sm" w="sm"/>
          </a:ln>
        </p:spPr>
      </p:sp>
      <p:sp>
        <p:nvSpPr>
          <p:cNvPr name="AutoShape 116" id="116"/>
          <p:cNvSpPr/>
          <p:nvPr/>
        </p:nvSpPr>
        <p:spPr>
          <a:xfrm flipV="true">
            <a:off x="7760029" y="8191548"/>
            <a:ext cx="0" cy="152400"/>
          </a:xfrm>
          <a:prstGeom prst="line">
            <a:avLst/>
          </a:prstGeom>
          <a:ln cap="flat" w="19050">
            <a:solidFill>
              <a:srgbClr val="004E35">
                <a:alpha val="49804"/>
              </a:srgbClr>
            </a:solidFill>
            <a:prstDash val="sysDash"/>
            <a:headEnd type="arrow" len="sm" w="med"/>
            <a:tailEnd type="none" len="sm" w="sm"/>
          </a:ln>
        </p:spPr>
      </p:sp>
      <p:sp>
        <p:nvSpPr>
          <p:cNvPr name="AutoShape 117" id="117"/>
          <p:cNvSpPr/>
          <p:nvPr/>
        </p:nvSpPr>
        <p:spPr>
          <a:xfrm flipH="true" flipV="true">
            <a:off x="10679557" y="4997210"/>
            <a:ext cx="0" cy="231291"/>
          </a:xfrm>
          <a:prstGeom prst="line">
            <a:avLst/>
          </a:prstGeom>
          <a:ln cap="flat" w="19050">
            <a:solidFill>
              <a:srgbClr val="004E35">
                <a:alpha val="49804"/>
              </a:srgbClr>
            </a:solidFill>
            <a:prstDash val="sysDash"/>
            <a:headEnd type="arrow" len="sm" w="med"/>
            <a:tailEnd type="none" len="sm" w="sm"/>
          </a:ln>
        </p:spPr>
      </p:sp>
      <p:sp>
        <p:nvSpPr>
          <p:cNvPr name="AutoShape 118" id="118"/>
          <p:cNvSpPr/>
          <p:nvPr/>
        </p:nvSpPr>
        <p:spPr>
          <a:xfrm flipV="true">
            <a:off x="10679557" y="6068011"/>
            <a:ext cx="0" cy="148993"/>
          </a:xfrm>
          <a:prstGeom prst="line">
            <a:avLst/>
          </a:prstGeom>
          <a:ln cap="flat" w="19050">
            <a:solidFill>
              <a:srgbClr val="004E35">
                <a:alpha val="49804"/>
              </a:srgbClr>
            </a:solidFill>
            <a:prstDash val="sysDash"/>
            <a:headEnd type="arrow" len="sm" w="med"/>
            <a:tailEnd type="none" len="sm" w="sm"/>
          </a:ln>
        </p:spPr>
      </p:sp>
      <p:sp>
        <p:nvSpPr>
          <p:cNvPr name="AutoShape 119" id="119"/>
          <p:cNvSpPr/>
          <p:nvPr/>
        </p:nvSpPr>
        <p:spPr>
          <a:xfrm flipV="true">
            <a:off x="10679557" y="7056513"/>
            <a:ext cx="0" cy="148993"/>
          </a:xfrm>
          <a:prstGeom prst="line">
            <a:avLst/>
          </a:prstGeom>
          <a:ln cap="flat" w="19050">
            <a:solidFill>
              <a:srgbClr val="004E35">
                <a:alpha val="49804"/>
              </a:srgbClr>
            </a:solidFill>
            <a:prstDash val="sysDash"/>
            <a:headEnd type="arrow" len="sm" w="med"/>
            <a:tailEnd type="none" len="sm" w="sm"/>
          </a:ln>
        </p:spPr>
      </p:sp>
      <p:sp>
        <p:nvSpPr>
          <p:cNvPr name="AutoShape 120" id="120"/>
          <p:cNvSpPr/>
          <p:nvPr/>
        </p:nvSpPr>
        <p:spPr>
          <a:xfrm flipH="true" flipV="true">
            <a:off x="10679557" y="8171748"/>
            <a:ext cx="7450" cy="163572"/>
          </a:xfrm>
          <a:prstGeom prst="line">
            <a:avLst/>
          </a:prstGeom>
          <a:ln cap="flat" w="19050">
            <a:solidFill>
              <a:srgbClr val="004E35">
                <a:alpha val="49804"/>
              </a:srgbClr>
            </a:solidFill>
            <a:prstDash val="sysDash"/>
            <a:headEnd type="arrow" len="sm" w="med"/>
            <a:tailEnd type="none" len="sm" w="sm"/>
          </a:ln>
        </p:spPr>
      </p:sp>
      <p:sp>
        <p:nvSpPr>
          <p:cNvPr name="AutoShape 121" id="121"/>
          <p:cNvSpPr/>
          <p:nvPr/>
        </p:nvSpPr>
        <p:spPr>
          <a:xfrm flipV="true">
            <a:off x="13585925" y="4829604"/>
            <a:ext cx="0" cy="148993"/>
          </a:xfrm>
          <a:prstGeom prst="line">
            <a:avLst/>
          </a:prstGeom>
          <a:ln cap="flat" w="19050">
            <a:solidFill>
              <a:srgbClr val="004E35">
                <a:alpha val="49804"/>
              </a:srgbClr>
            </a:solidFill>
            <a:prstDash val="sysDash"/>
            <a:headEnd type="arrow" len="sm" w="med"/>
            <a:tailEnd type="none" len="sm" w="sm"/>
          </a:ln>
        </p:spPr>
      </p:sp>
      <p:sp>
        <p:nvSpPr>
          <p:cNvPr name="AutoShape 122" id="122"/>
          <p:cNvSpPr/>
          <p:nvPr/>
        </p:nvSpPr>
        <p:spPr>
          <a:xfrm flipV="true">
            <a:off x="16473560" y="4829604"/>
            <a:ext cx="0" cy="148993"/>
          </a:xfrm>
          <a:prstGeom prst="line">
            <a:avLst/>
          </a:prstGeom>
          <a:ln cap="flat" w="19050">
            <a:solidFill>
              <a:srgbClr val="004E35">
                <a:alpha val="49804"/>
              </a:srgbClr>
            </a:solidFill>
            <a:prstDash val="sysDash"/>
            <a:headEnd type="arrow" len="sm" w="med"/>
            <a:tailEnd type="none" len="sm" w="sm"/>
          </a:ln>
        </p:spPr>
      </p:sp>
      <p:sp>
        <p:nvSpPr>
          <p:cNvPr name="AutoShape 123" id="123"/>
          <p:cNvSpPr/>
          <p:nvPr/>
        </p:nvSpPr>
        <p:spPr>
          <a:xfrm flipV="true">
            <a:off x="13580284" y="5944839"/>
            <a:ext cx="5641" cy="152400"/>
          </a:xfrm>
          <a:prstGeom prst="line">
            <a:avLst/>
          </a:prstGeom>
          <a:ln cap="flat" w="19050">
            <a:solidFill>
              <a:srgbClr val="004E35">
                <a:alpha val="49804"/>
              </a:srgbClr>
            </a:solidFill>
            <a:prstDash val="sysDash"/>
            <a:headEnd type="arrow" len="sm" w="med"/>
            <a:tailEnd type="none" len="sm" w="sm"/>
          </a:ln>
        </p:spPr>
      </p:sp>
      <p:sp>
        <p:nvSpPr>
          <p:cNvPr name="AutoShape 124" id="124"/>
          <p:cNvSpPr/>
          <p:nvPr/>
        </p:nvSpPr>
        <p:spPr>
          <a:xfrm flipV="true">
            <a:off x="16473560" y="5944839"/>
            <a:ext cx="0" cy="22261"/>
          </a:xfrm>
          <a:prstGeom prst="line">
            <a:avLst/>
          </a:prstGeom>
          <a:ln cap="flat" w="19050">
            <a:solidFill>
              <a:srgbClr val="004E35">
                <a:alpha val="49804"/>
              </a:srgbClr>
            </a:solidFill>
            <a:prstDash val="sysDash"/>
            <a:headEnd type="arrow" len="sm" w="med"/>
            <a:tailEnd type="none" len="sm" w="sm"/>
          </a:ln>
        </p:spPr>
      </p:sp>
      <p:sp>
        <p:nvSpPr>
          <p:cNvPr name="AutoShape 125" id="125"/>
          <p:cNvSpPr/>
          <p:nvPr/>
        </p:nvSpPr>
        <p:spPr>
          <a:xfrm flipV="true">
            <a:off x="13580284" y="7063480"/>
            <a:ext cx="0" cy="152400"/>
          </a:xfrm>
          <a:prstGeom prst="line">
            <a:avLst/>
          </a:prstGeom>
          <a:ln cap="flat" w="19050">
            <a:solidFill>
              <a:srgbClr val="004E35">
                <a:alpha val="49804"/>
              </a:srgbClr>
            </a:solidFill>
            <a:prstDash val="sysDash"/>
            <a:headEnd type="arrow" len="sm" w="med"/>
            <a:tailEnd type="none" len="sm" w="sm"/>
          </a:ln>
        </p:spPr>
      </p:sp>
      <p:sp>
        <p:nvSpPr>
          <p:cNvPr name="AutoShape 126" id="126"/>
          <p:cNvSpPr/>
          <p:nvPr/>
        </p:nvSpPr>
        <p:spPr>
          <a:xfrm flipV="true">
            <a:off x="16460605" y="6933341"/>
            <a:ext cx="12955" cy="185833"/>
          </a:xfrm>
          <a:prstGeom prst="line">
            <a:avLst/>
          </a:prstGeom>
          <a:ln cap="flat" w="19050">
            <a:solidFill>
              <a:srgbClr val="004E35">
                <a:alpha val="49804"/>
              </a:srgbClr>
            </a:solidFill>
            <a:prstDash val="sysDash"/>
            <a:headEnd type="arrow" len="sm" w="med"/>
            <a:tailEnd type="none" len="sm" w="sm"/>
          </a:ln>
        </p:spPr>
      </p:sp>
      <p:sp>
        <p:nvSpPr>
          <p:cNvPr name="AutoShape 127" id="127"/>
          <p:cNvSpPr/>
          <p:nvPr/>
        </p:nvSpPr>
        <p:spPr>
          <a:xfrm flipV="true">
            <a:off x="7760029" y="3542703"/>
            <a:ext cx="0" cy="684455"/>
          </a:xfrm>
          <a:prstGeom prst="line">
            <a:avLst/>
          </a:prstGeom>
          <a:ln cap="flat" w="19050">
            <a:solidFill>
              <a:srgbClr val="004E35"/>
            </a:solidFill>
            <a:prstDash val="solid"/>
            <a:headEnd type="arrow" len="sm" w="med"/>
            <a:tailEnd type="none" len="sm" w="sm"/>
          </a:ln>
        </p:spPr>
      </p:sp>
      <p:sp>
        <p:nvSpPr>
          <p:cNvPr name="AutoShape 128" id="128"/>
          <p:cNvSpPr/>
          <p:nvPr/>
        </p:nvSpPr>
        <p:spPr>
          <a:xfrm flipV="true">
            <a:off x="13580284" y="8420246"/>
            <a:ext cx="0" cy="190500"/>
          </a:xfrm>
          <a:prstGeom prst="line">
            <a:avLst/>
          </a:prstGeom>
          <a:ln cap="flat" w="19050">
            <a:solidFill>
              <a:srgbClr val="004E35">
                <a:alpha val="49804"/>
              </a:srgbClr>
            </a:solidFill>
            <a:prstDash val="sysDash"/>
            <a:headEnd type="arrow" len="sm" w="med"/>
            <a:tailEnd type="none" len="sm" w="sm"/>
          </a:ln>
        </p:spPr>
      </p:sp>
      <p:grpSp>
        <p:nvGrpSpPr>
          <p:cNvPr name="Group 129" id="129"/>
          <p:cNvGrpSpPr/>
          <p:nvPr/>
        </p:nvGrpSpPr>
        <p:grpSpPr>
          <a:xfrm rot="0">
            <a:off x="15175880" y="8208588"/>
            <a:ext cx="2595360" cy="1204366"/>
            <a:chOff x="0" y="0"/>
            <a:chExt cx="699974" cy="324820"/>
          </a:xfrm>
        </p:grpSpPr>
        <p:sp>
          <p:nvSpPr>
            <p:cNvPr name="Freeform 130" id="130"/>
            <p:cNvSpPr/>
            <p:nvPr/>
          </p:nvSpPr>
          <p:spPr>
            <a:xfrm flipH="false" flipV="false" rot="0">
              <a:off x="0" y="0"/>
              <a:ext cx="699974" cy="324820"/>
            </a:xfrm>
            <a:custGeom>
              <a:avLst/>
              <a:gdLst/>
              <a:ahLst/>
              <a:cxnLst/>
              <a:rect r="r" b="b" t="t" l="l"/>
              <a:pathLst>
                <a:path h="324820" w="699974">
                  <a:moveTo>
                    <a:pt x="44745" y="0"/>
                  </a:moveTo>
                  <a:lnTo>
                    <a:pt x="655229" y="0"/>
                  </a:lnTo>
                  <a:cubicBezTo>
                    <a:pt x="679941" y="0"/>
                    <a:pt x="699974" y="20033"/>
                    <a:pt x="699974" y="44745"/>
                  </a:cubicBezTo>
                  <a:lnTo>
                    <a:pt x="699974" y="280075"/>
                  </a:lnTo>
                  <a:cubicBezTo>
                    <a:pt x="699974" y="304787"/>
                    <a:pt x="679941" y="324820"/>
                    <a:pt x="655229" y="324820"/>
                  </a:cubicBezTo>
                  <a:lnTo>
                    <a:pt x="44745" y="324820"/>
                  </a:lnTo>
                  <a:cubicBezTo>
                    <a:pt x="20033" y="324820"/>
                    <a:pt x="0" y="304787"/>
                    <a:pt x="0" y="280075"/>
                  </a:cubicBezTo>
                  <a:lnTo>
                    <a:pt x="0" y="44745"/>
                  </a:lnTo>
                  <a:cubicBezTo>
                    <a:pt x="0" y="20033"/>
                    <a:pt x="20033" y="0"/>
                    <a:pt x="44745" y="0"/>
                  </a:cubicBezTo>
                  <a:close/>
                </a:path>
              </a:pathLst>
            </a:custGeom>
            <a:solidFill>
              <a:srgbClr val="E1E7FF"/>
            </a:solidFill>
          </p:spPr>
        </p:sp>
        <p:sp>
          <p:nvSpPr>
            <p:cNvPr name="TextBox 131" id="131"/>
            <p:cNvSpPr txBox="true"/>
            <p:nvPr/>
          </p:nvSpPr>
          <p:spPr>
            <a:xfrm>
              <a:off x="0" y="-9525"/>
              <a:ext cx="699974" cy="334345"/>
            </a:xfrm>
            <a:prstGeom prst="rect">
              <a:avLst/>
            </a:prstGeom>
          </p:spPr>
          <p:txBody>
            <a:bodyPr anchor="ctr" rtlCol="false" tIns="127000" lIns="127000" bIns="127000" rIns="127000"/>
            <a:lstStyle/>
            <a:p>
              <a:pPr algn="ctr">
                <a:lnSpc>
                  <a:spcPts val="1919"/>
                </a:lnSpc>
              </a:pPr>
              <a:r>
                <a:rPr lang="en-US" sz="1599">
                  <a:solidFill>
                    <a:srgbClr val="004E35"/>
                  </a:solidFill>
                  <a:latin typeface="DM Sans Bold"/>
                  <a:ea typeface="DM Sans Bold"/>
                  <a:cs typeface="DM Sans Bold"/>
                  <a:sym typeface="DM Sans Bold"/>
                </a:rPr>
                <a:t>6.4 Integration into Smart Wheelchair System</a:t>
              </a:r>
            </a:p>
            <a:p>
              <a:pPr algn="ctr">
                <a:lnSpc>
                  <a:spcPts val="1919"/>
                </a:lnSpc>
              </a:pPr>
            </a:p>
          </p:txBody>
        </p:sp>
      </p:grpSp>
      <p:sp>
        <p:nvSpPr>
          <p:cNvPr name="AutoShape 132" id="132"/>
          <p:cNvSpPr/>
          <p:nvPr/>
        </p:nvSpPr>
        <p:spPr>
          <a:xfrm flipH="true" flipV="true">
            <a:off x="16460605" y="7958684"/>
            <a:ext cx="12955" cy="249904"/>
          </a:xfrm>
          <a:prstGeom prst="line">
            <a:avLst/>
          </a:prstGeom>
          <a:ln cap="flat" w="19050">
            <a:solidFill>
              <a:srgbClr val="004E35">
                <a:alpha val="49804"/>
              </a:srgbClr>
            </a:solidFill>
            <a:prstDash val="sysDash"/>
            <a:headEnd type="arrow" len="sm" w="med"/>
            <a:tailEnd type="none" len="sm" w="sm"/>
          </a:ln>
        </p:spPr>
      </p:sp>
      <p:grpSp>
        <p:nvGrpSpPr>
          <p:cNvPr name="Group 133" id="133"/>
          <p:cNvGrpSpPr/>
          <p:nvPr/>
        </p:nvGrpSpPr>
        <p:grpSpPr>
          <a:xfrm rot="0">
            <a:off x="12282604" y="8610746"/>
            <a:ext cx="2595360" cy="839509"/>
            <a:chOff x="0" y="0"/>
            <a:chExt cx="699974" cy="226417"/>
          </a:xfrm>
        </p:grpSpPr>
        <p:sp>
          <p:nvSpPr>
            <p:cNvPr name="Freeform 134" id="134"/>
            <p:cNvSpPr/>
            <p:nvPr/>
          </p:nvSpPr>
          <p:spPr>
            <a:xfrm flipH="false" flipV="false" rot="0">
              <a:off x="0" y="0"/>
              <a:ext cx="699974" cy="226417"/>
            </a:xfrm>
            <a:custGeom>
              <a:avLst/>
              <a:gdLst/>
              <a:ahLst/>
              <a:cxnLst/>
              <a:rect r="r" b="b" t="t" l="l"/>
              <a:pathLst>
                <a:path h="226417" w="699974">
                  <a:moveTo>
                    <a:pt x="44745" y="0"/>
                  </a:moveTo>
                  <a:lnTo>
                    <a:pt x="655229" y="0"/>
                  </a:lnTo>
                  <a:cubicBezTo>
                    <a:pt x="679941" y="0"/>
                    <a:pt x="699974" y="20033"/>
                    <a:pt x="699974" y="44745"/>
                  </a:cubicBezTo>
                  <a:lnTo>
                    <a:pt x="699974" y="181673"/>
                  </a:lnTo>
                  <a:cubicBezTo>
                    <a:pt x="699974" y="206385"/>
                    <a:pt x="679941" y="226417"/>
                    <a:pt x="655229" y="226417"/>
                  </a:cubicBezTo>
                  <a:lnTo>
                    <a:pt x="44745" y="226417"/>
                  </a:lnTo>
                  <a:cubicBezTo>
                    <a:pt x="20033" y="226417"/>
                    <a:pt x="0" y="206385"/>
                    <a:pt x="0" y="181673"/>
                  </a:cubicBezTo>
                  <a:lnTo>
                    <a:pt x="0" y="44745"/>
                  </a:lnTo>
                  <a:cubicBezTo>
                    <a:pt x="0" y="20033"/>
                    <a:pt x="20033" y="0"/>
                    <a:pt x="44745" y="0"/>
                  </a:cubicBezTo>
                  <a:close/>
                </a:path>
              </a:pathLst>
            </a:custGeom>
            <a:solidFill>
              <a:srgbClr val="E1E7FF"/>
            </a:solidFill>
          </p:spPr>
        </p:sp>
        <p:sp>
          <p:nvSpPr>
            <p:cNvPr name="TextBox 135" id="135"/>
            <p:cNvSpPr txBox="true"/>
            <p:nvPr/>
          </p:nvSpPr>
          <p:spPr>
            <a:xfrm>
              <a:off x="0" y="-9525"/>
              <a:ext cx="699974" cy="235942"/>
            </a:xfrm>
            <a:prstGeom prst="rect">
              <a:avLst/>
            </a:prstGeom>
          </p:spPr>
          <p:txBody>
            <a:bodyPr anchor="ctr" rtlCol="false" tIns="127000" lIns="127000" bIns="127000" rIns="127000"/>
            <a:lstStyle/>
            <a:p>
              <a:pPr algn="ctr">
                <a:lnSpc>
                  <a:spcPts val="1919"/>
                </a:lnSpc>
              </a:pPr>
              <a:r>
                <a:rPr lang="en-US" sz="1599">
                  <a:solidFill>
                    <a:srgbClr val="004E35"/>
                  </a:solidFill>
                  <a:latin typeface="DM Sans Bold"/>
                  <a:ea typeface="DM Sans Bold"/>
                  <a:cs typeface="DM Sans Bold"/>
                  <a:sym typeface="DM Sans Bold"/>
                </a:rPr>
                <a:t>5.4 System Integration Testing</a:t>
              </a:r>
            </a:p>
          </p:txBody>
        </p:sp>
      </p:grpSp>
    </p:spTree>
  </p:cSld>
  <p:clrMapOvr>
    <a:masterClrMapping/>
  </p:clrMapOvr>
</p:sld>
</file>

<file path=ppt/slides/slide51.xml><?xml version="1.0" encoding="utf-8"?>
<p:sld xmlns:p="http://schemas.openxmlformats.org/presentationml/2006/main" xmlns:a="http://schemas.openxmlformats.org/drawingml/2006/main" xmlns:r="http://schemas.openxmlformats.org/officeDocument/2006/relationships">
  <p:cSld>
    <p:bg>
      <p:bgPr>
        <a:solidFill>
          <a:srgbClr val="FCFEFF"/>
        </a:solidFill>
      </p:bgPr>
    </p:bg>
    <p:spTree>
      <p:nvGrpSpPr>
        <p:cNvPr id="1" name=""/>
        <p:cNvGrpSpPr/>
        <p:nvPr/>
      </p:nvGrpSpPr>
      <p:grpSpPr>
        <a:xfrm>
          <a:off x="0" y="0"/>
          <a:ext cx="0" cy="0"/>
          <a:chOff x="0" y="0"/>
          <a:chExt cx="0" cy="0"/>
        </a:xfrm>
      </p:grpSpPr>
      <p:sp>
        <p:nvSpPr>
          <p:cNvPr name="Freeform 2" id="2"/>
          <p:cNvSpPr/>
          <p:nvPr/>
        </p:nvSpPr>
        <p:spPr>
          <a:xfrm flipH="false" flipV="false" rot="-1780280">
            <a:off x="-1340224" y="-2572471"/>
            <a:ext cx="8627188" cy="5144941"/>
          </a:xfrm>
          <a:custGeom>
            <a:avLst/>
            <a:gdLst/>
            <a:ahLst/>
            <a:cxnLst/>
            <a:rect r="r" b="b" t="t" l="l"/>
            <a:pathLst>
              <a:path h="5144941" w="8627188">
                <a:moveTo>
                  <a:pt x="0" y="0"/>
                </a:moveTo>
                <a:lnTo>
                  <a:pt x="8627188" y="0"/>
                </a:lnTo>
                <a:lnTo>
                  <a:pt x="8627188" y="5144942"/>
                </a:lnTo>
                <a:lnTo>
                  <a:pt x="0" y="514494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8820853">
            <a:off x="11232533" y="7572586"/>
            <a:ext cx="8627188" cy="5144941"/>
          </a:xfrm>
          <a:custGeom>
            <a:avLst/>
            <a:gdLst/>
            <a:ahLst/>
            <a:cxnLst/>
            <a:rect r="r" b="b" t="t" l="l"/>
            <a:pathLst>
              <a:path h="5144941" w="8627188">
                <a:moveTo>
                  <a:pt x="0" y="0"/>
                </a:moveTo>
                <a:lnTo>
                  <a:pt x="8627188" y="0"/>
                </a:lnTo>
                <a:lnTo>
                  <a:pt x="8627188" y="5144941"/>
                </a:lnTo>
                <a:lnTo>
                  <a:pt x="0" y="514494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7880497" y="1861536"/>
            <a:ext cx="8874000" cy="7595435"/>
          </a:xfrm>
          <a:custGeom>
            <a:avLst/>
            <a:gdLst/>
            <a:ahLst/>
            <a:cxnLst/>
            <a:rect r="r" b="b" t="t" l="l"/>
            <a:pathLst>
              <a:path h="7595435" w="8874000">
                <a:moveTo>
                  <a:pt x="0" y="0"/>
                </a:moveTo>
                <a:lnTo>
                  <a:pt x="8874000" y="0"/>
                </a:lnTo>
                <a:lnTo>
                  <a:pt x="8874000" y="7595436"/>
                </a:lnTo>
                <a:lnTo>
                  <a:pt x="0" y="7595436"/>
                </a:lnTo>
                <a:lnTo>
                  <a:pt x="0" y="0"/>
                </a:lnTo>
                <a:close/>
              </a:path>
            </a:pathLst>
          </a:custGeom>
          <a:blipFill>
            <a:blip r:embed="rId4"/>
            <a:stretch>
              <a:fillRect l="0" t="0" r="0" b="0"/>
            </a:stretch>
          </a:blipFill>
        </p:spPr>
      </p:sp>
      <p:sp>
        <p:nvSpPr>
          <p:cNvPr name="TextBox 5" id="5"/>
          <p:cNvSpPr txBox="true"/>
          <p:nvPr/>
        </p:nvSpPr>
        <p:spPr>
          <a:xfrm rot="0">
            <a:off x="7108488" y="104411"/>
            <a:ext cx="7721756" cy="1377949"/>
          </a:xfrm>
          <a:prstGeom prst="rect">
            <a:avLst/>
          </a:prstGeom>
        </p:spPr>
        <p:txBody>
          <a:bodyPr anchor="t" rtlCol="false" tIns="0" lIns="0" bIns="0" rIns="0">
            <a:spAutoFit/>
          </a:bodyPr>
          <a:lstStyle/>
          <a:p>
            <a:pPr algn="l">
              <a:lnSpc>
                <a:spcPts val="11200"/>
              </a:lnSpc>
            </a:pPr>
            <a:r>
              <a:rPr lang="en-US" sz="8000">
                <a:solidFill>
                  <a:srgbClr val="56AAF0"/>
                </a:solidFill>
                <a:latin typeface="Dynamo Medium"/>
                <a:ea typeface="Dynamo Medium"/>
                <a:cs typeface="Dynamo Medium"/>
                <a:sym typeface="Dynamo Medium"/>
              </a:rPr>
              <a:t>DATASETS</a:t>
            </a:r>
          </a:p>
        </p:txBody>
      </p:sp>
      <p:sp>
        <p:nvSpPr>
          <p:cNvPr name="Freeform 6" id="6"/>
          <p:cNvSpPr/>
          <p:nvPr/>
        </p:nvSpPr>
        <p:spPr>
          <a:xfrm flipH="true" flipV="true" rot="0">
            <a:off x="1028700" y="2090584"/>
            <a:ext cx="5680978" cy="2747528"/>
          </a:xfrm>
          <a:custGeom>
            <a:avLst/>
            <a:gdLst/>
            <a:ahLst/>
            <a:cxnLst/>
            <a:rect r="r" b="b" t="t" l="l"/>
            <a:pathLst>
              <a:path h="2747528" w="5680978">
                <a:moveTo>
                  <a:pt x="5680978" y="2747527"/>
                </a:moveTo>
                <a:lnTo>
                  <a:pt x="0" y="2747527"/>
                </a:lnTo>
                <a:lnTo>
                  <a:pt x="0" y="0"/>
                </a:lnTo>
                <a:lnTo>
                  <a:pt x="5680978" y="0"/>
                </a:lnTo>
                <a:lnTo>
                  <a:pt x="5680978" y="2747527"/>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1755535" y="2985581"/>
            <a:ext cx="1089114" cy="1097093"/>
          </a:xfrm>
          <a:custGeom>
            <a:avLst/>
            <a:gdLst/>
            <a:ahLst/>
            <a:cxnLst/>
            <a:rect r="r" b="b" t="t" l="l"/>
            <a:pathLst>
              <a:path h="1097093" w="1089114">
                <a:moveTo>
                  <a:pt x="0" y="0"/>
                </a:moveTo>
                <a:lnTo>
                  <a:pt x="1089114" y="0"/>
                </a:lnTo>
                <a:lnTo>
                  <a:pt x="1089114" y="1097093"/>
                </a:lnTo>
                <a:lnTo>
                  <a:pt x="0" y="109709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8" id="8"/>
          <p:cNvSpPr txBox="true"/>
          <p:nvPr/>
        </p:nvSpPr>
        <p:spPr>
          <a:xfrm rot="0">
            <a:off x="3181154" y="3308693"/>
            <a:ext cx="3177566" cy="1300312"/>
          </a:xfrm>
          <a:prstGeom prst="rect">
            <a:avLst/>
          </a:prstGeom>
        </p:spPr>
        <p:txBody>
          <a:bodyPr anchor="t" rtlCol="false" tIns="0" lIns="0" bIns="0" rIns="0">
            <a:spAutoFit/>
          </a:bodyPr>
          <a:lstStyle/>
          <a:p>
            <a:pPr algn="ctr">
              <a:lnSpc>
                <a:spcPts val="3438"/>
              </a:lnSpc>
            </a:pPr>
            <a:r>
              <a:rPr lang="en-US" sz="2456" spc="122">
                <a:solidFill>
                  <a:srgbClr val="FCFEFF"/>
                </a:solidFill>
                <a:latin typeface="Dynamo Medium"/>
                <a:ea typeface="Dynamo Medium"/>
                <a:cs typeface="Dynamo Medium"/>
                <a:sym typeface="Dynamo Medium"/>
              </a:rPr>
              <a:t>USER MOVEMENT DATA CAPTURED DURING EXERCISES</a:t>
            </a:r>
          </a:p>
        </p:txBody>
      </p:sp>
      <p:sp>
        <p:nvSpPr>
          <p:cNvPr name="Freeform 9" id="9"/>
          <p:cNvSpPr/>
          <p:nvPr/>
        </p:nvSpPr>
        <p:spPr>
          <a:xfrm flipH="true" flipV="true" rot="0">
            <a:off x="1028700" y="5229225"/>
            <a:ext cx="5680978" cy="2747528"/>
          </a:xfrm>
          <a:custGeom>
            <a:avLst/>
            <a:gdLst/>
            <a:ahLst/>
            <a:cxnLst/>
            <a:rect r="r" b="b" t="t" l="l"/>
            <a:pathLst>
              <a:path h="2747528" w="5680978">
                <a:moveTo>
                  <a:pt x="5680978" y="2747528"/>
                </a:moveTo>
                <a:lnTo>
                  <a:pt x="0" y="2747528"/>
                </a:lnTo>
                <a:lnTo>
                  <a:pt x="0" y="0"/>
                </a:lnTo>
                <a:lnTo>
                  <a:pt x="5680978" y="0"/>
                </a:lnTo>
                <a:lnTo>
                  <a:pt x="5680978" y="2747528"/>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0" id="10"/>
          <p:cNvSpPr/>
          <p:nvPr/>
        </p:nvSpPr>
        <p:spPr>
          <a:xfrm flipH="false" flipV="false" rot="0">
            <a:off x="1755535" y="6124222"/>
            <a:ext cx="1089114" cy="1097093"/>
          </a:xfrm>
          <a:custGeom>
            <a:avLst/>
            <a:gdLst/>
            <a:ahLst/>
            <a:cxnLst/>
            <a:rect r="r" b="b" t="t" l="l"/>
            <a:pathLst>
              <a:path h="1097093" w="1089114">
                <a:moveTo>
                  <a:pt x="0" y="0"/>
                </a:moveTo>
                <a:lnTo>
                  <a:pt x="1089114" y="0"/>
                </a:lnTo>
                <a:lnTo>
                  <a:pt x="1089114" y="1097093"/>
                </a:lnTo>
                <a:lnTo>
                  <a:pt x="0" y="109709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1" id="11"/>
          <p:cNvSpPr txBox="true"/>
          <p:nvPr/>
        </p:nvSpPr>
        <p:spPr>
          <a:xfrm rot="0">
            <a:off x="3285929" y="6644194"/>
            <a:ext cx="3177566" cy="865128"/>
          </a:xfrm>
          <a:prstGeom prst="rect">
            <a:avLst/>
          </a:prstGeom>
        </p:spPr>
        <p:txBody>
          <a:bodyPr anchor="t" rtlCol="false" tIns="0" lIns="0" bIns="0" rIns="0">
            <a:spAutoFit/>
          </a:bodyPr>
          <a:lstStyle/>
          <a:p>
            <a:pPr algn="ctr">
              <a:lnSpc>
                <a:spcPts val="3438"/>
              </a:lnSpc>
            </a:pPr>
            <a:r>
              <a:rPr lang="en-US" sz="2456" spc="122">
                <a:solidFill>
                  <a:srgbClr val="FCFEFF"/>
                </a:solidFill>
                <a:latin typeface="Dynamo Medium"/>
                <a:ea typeface="Dynamo Medium"/>
                <a:cs typeface="Dynamo Medium"/>
                <a:sym typeface="Dynamo Medium"/>
              </a:rPr>
              <a:t>DATA ON EXERCISE EFFECTIVENESS</a:t>
            </a:r>
          </a:p>
        </p:txBody>
      </p:sp>
    </p:spTree>
  </p:cSld>
  <p:clrMapOvr>
    <a:masterClrMapping/>
  </p:clrMapOvr>
</p:sld>
</file>

<file path=ppt/slides/slide52.xml><?xml version="1.0" encoding="utf-8"?>
<p:sld xmlns:p="http://schemas.openxmlformats.org/presentationml/2006/main" xmlns:a="http://schemas.openxmlformats.org/drawingml/2006/main" xmlns:r="http://schemas.openxmlformats.org/officeDocument/2006/relationships">
  <p:cSld>
    <p:bg>
      <p:bgPr>
        <a:solidFill>
          <a:srgbClr val="FCFEFF"/>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5559770" y="2445490"/>
            <a:ext cx="10511830" cy="5620850"/>
          </a:xfrm>
          <a:custGeom>
            <a:avLst/>
            <a:gdLst/>
            <a:ahLst/>
            <a:cxnLst/>
            <a:rect r="r" b="b" t="t" l="l"/>
            <a:pathLst>
              <a:path h="5620850" w="10511830">
                <a:moveTo>
                  <a:pt x="0" y="0"/>
                </a:moveTo>
                <a:lnTo>
                  <a:pt x="10511829" y="0"/>
                </a:lnTo>
                <a:lnTo>
                  <a:pt x="10511829" y="5620850"/>
                </a:lnTo>
                <a:lnTo>
                  <a:pt x="0" y="5620850"/>
                </a:lnTo>
                <a:lnTo>
                  <a:pt x="0" y="0"/>
                </a:lnTo>
                <a:close/>
              </a:path>
            </a:pathLst>
          </a:custGeom>
          <a:blipFill>
            <a:blip r:embed="rId2"/>
            <a:stretch>
              <a:fillRect l="0" t="-15481" r="0" b="0"/>
            </a:stretch>
          </a:blipFill>
        </p:spPr>
      </p:sp>
      <p:grpSp>
        <p:nvGrpSpPr>
          <p:cNvPr name="Group 3" id="3"/>
          <p:cNvGrpSpPr/>
          <p:nvPr/>
        </p:nvGrpSpPr>
        <p:grpSpPr>
          <a:xfrm rot="0">
            <a:off x="2847918" y="327296"/>
            <a:ext cx="17333547" cy="9823288"/>
            <a:chOff x="0" y="0"/>
            <a:chExt cx="23111396" cy="13097718"/>
          </a:xfrm>
        </p:grpSpPr>
        <p:sp>
          <p:nvSpPr>
            <p:cNvPr name="TextBox 4" id="4"/>
            <p:cNvSpPr txBox="true"/>
            <p:nvPr/>
          </p:nvSpPr>
          <p:spPr>
            <a:xfrm rot="0">
              <a:off x="0" y="-152400"/>
              <a:ext cx="23111396" cy="1708067"/>
            </a:xfrm>
            <a:prstGeom prst="rect">
              <a:avLst/>
            </a:prstGeom>
          </p:spPr>
          <p:txBody>
            <a:bodyPr anchor="t" rtlCol="false" tIns="0" lIns="0" bIns="0" rIns="0">
              <a:spAutoFit/>
            </a:bodyPr>
            <a:lstStyle/>
            <a:p>
              <a:pPr algn="l">
                <a:lnSpc>
                  <a:spcPts val="10746"/>
                </a:lnSpc>
              </a:pPr>
              <a:r>
                <a:rPr lang="en-US" sz="7675">
                  <a:solidFill>
                    <a:srgbClr val="56AAF0"/>
                  </a:solidFill>
                  <a:latin typeface="Dynamo Medium"/>
                  <a:ea typeface="Dynamo Medium"/>
                  <a:cs typeface="Dynamo Medium"/>
                  <a:sym typeface="Dynamo Medium"/>
                </a:rPr>
                <a:t>REFERENCE</a:t>
              </a:r>
            </a:p>
          </p:txBody>
        </p:sp>
        <p:sp>
          <p:nvSpPr>
            <p:cNvPr name="TextBox 5" id="5"/>
            <p:cNvSpPr txBox="true"/>
            <p:nvPr/>
          </p:nvSpPr>
          <p:spPr>
            <a:xfrm rot="0">
              <a:off x="0" y="1974963"/>
              <a:ext cx="19849208" cy="11122755"/>
            </a:xfrm>
            <a:prstGeom prst="rect">
              <a:avLst/>
            </a:prstGeom>
          </p:spPr>
          <p:txBody>
            <a:bodyPr anchor="t" rtlCol="false" tIns="0" lIns="0" bIns="0" rIns="0">
              <a:spAutoFit/>
            </a:bodyPr>
            <a:lstStyle/>
            <a:p>
              <a:pPr algn="l" marL="643045" indent="-321522" lvl="1">
                <a:lnSpc>
                  <a:spcPts val="4169"/>
                </a:lnSpc>
                <a:buFont typeface="Arial"/>
                <a:buChar char="•"/>
              </a:pPr>
              <a:r>
                <a:rPr lang="en-US" sz="2978" spc="11">
                  <a:solidFill>
                    <a:srgbClr val="3275C5"/>
                  </a:solidFill>
                  <a:latin typeface="Source Sans Pro"/>
                  <a:ea typeface="Source Sans Pro"/>
                  <a:cs typeface="Source Sans Pro"/>
                  <a:sym typeface="Source Sans Pro"/>
                </a:rPr>
                <a:t>[1] Wilroy, J. D., et al. (2020). "Correlates of adherence in a home-based, self-managed exercise program tailored to wheelchair users with spinal cord injury," Spinal Cord, vol. 59, pp. 55-62.</a:t>
              </a:r>
            </a:p>
            <a:p>
              <a:pPr algn="l">
                <a:lnSpc>
                  <a:spcPts val="4169"/>
                </a:lnSpc>
              </a:pPr>
            </a:p>
            <a:p>
              <a:pPr algn="l" marL="643045" indent="-321522" lvl="1">
                <a:lnSpc>
                  <a:spcPts val="4169"/>
                </a:lnSpc>
                <a:buFont typeface="Arial"/>
                <a:buChar char="•"/>
              </a:pPr>
              <a:r>
                <a:rPr lang="en-US" sz="2978" spc="11">
                  <a:solidFill>
                    <a:srgbClr val="3275C5"/>
                  </a:solidFill>
                  <a:latin typeface="Source Sans Pro"/>
                  <a:ea typeface="Source Sans Pro"/>
                  <a:cs typeface="Source Sans Pro"/>
                  <a:sym typeface="Source Sans Pro"/>
                </a:rPr>
                <a:t>[2] Sol, M. E., et al. (2021). "The effects of wheelchair mobility skills and exercise training on physical activity, fitness, skills and confidence in youth using a manual wheelchair," Disability and Rehabilitation, vol. 44, no. 16, pp. 4398-4407.</a:t>
              </a:r>
            </a:p>
            <a:p>
              <a:pPr algn="l">
                <a:lnSpc>
                  <a:spcPts val="4169"/>
                </a:lnSpc>
              </a:pPr>
            </a:p>
            <a:p>
              <a:pPr algn="l" marL="643045" indent="-321522" lvl="1">
                <a:lnSpc>
                  <a:spcPts val="4169"/>
                </a:lnSpc>
                <a:buFont typeface="Arial"/>
                <a:buChar char="•"/>
              </a:pPr>
              <a:r>
                <a:rPr lang="en-US" sz="2978" spc="11">
                  <a:solidFill>
                    <a:srgbClr val="3275C5"/>
                  </a:solidFill>
                  <a:latin typeface="Source Sans Pro"/>
                  <a:ea typeface="Source Sans Pro"/>
                  <a:cs typeface="Source Sans Pro"/>
                  <a:sym typeface="Source Sans Pro"/>
                </a:rPr>
                <a:t>[3] Hwang, B., and Jeon, D. (2012). "A wheelchair integrated lower limb exercise/rehabilitation system: Design and experimental results on the knee joint," IEEE/SICE International Symposium on System Integration (SII), pp. 164-169.</a:t>
              </a:r>
            </a:p>
            <a:p>
              <a:pPr algn="l">
                <a:lnSpc>
                  <a:spcPts val="4169"/>
                </a:lnSpc>
              </a:pPr>
            </a:p>
            <a:p>
              <a:pPr algn="l" marL="643045" indent="-321522" lvl="1">
                <a:lnSpc>
                  <a:spcPts val="4169"/>
                </a:lnSpc>
                <a:buFont typeface="Arial"/>
                <a:buChar char="•"/>
              </a:pPr>
              <a:r>
                <a:rPr lang="en-US" sz="2978" spc="11">
                  <a:solidFill>
                    <a:srgbClr val="3275C5"/>
                  </a:solidFill>
                  <a:latin typeface="Source Sans Pro"/>
                  <a:ea typeface="Source Sans Pro"/>
                  <a:cs typeface="Source Sans Pro"/>
                  <a:sym typeface="Source Sans Pro"/>
                </a:rPr>
                <a:t>[4] Lee, D., et al. (2013). "Development and preliminary testing of a novel wheelchair integrated exercise/rehabilitation system," IEEE International Conference on Rehabilitation Robotics (ICORR), pp. 1-6.</a:t>
              </a:r>
            </a:p>
            <a:p>
              <a:pPr algn="l">
                <a:lnSpc>
                  <a:spcPts val="4169"/>
                </a:lnSpc>
              </a:pPr>
            </a:p>
          </p:txBody>
        </p:sp>
      </p:grpSp>
    </p:spTree>
  </p:cSld>
  <p:clrMapOvr>
    <a:masterClrMapping/>
  </p:clrMapOvr>
</p:sld>
</file>

<file path=ppt/slides/slide53.xml><?xml version="1.0" encoding="utf-8"?>
<p:sld xmlns:p="http://schemas.openxmlformats.org/presentationml/2006/main" xmlns:a="http://schemas.openxmlformats.org/drawingml/2006/main" xmlns:r="http://schemas.openxmlformats.org/officeDocument/2006/relationships">
  <p:cSld>
    <p:bg>
      <p:bgPr>
        <a:solidFill>
          <a:srgbClr val="FCFEFF"/>
        </a:solidFill>
      </p:bgPr>
    </p:bg>
    <p:spTree>
      <p:nvGrpSpPr>
        <p:cNvPr id="1" name=""/>
        <p:cNvGrpSpPr/>
        <p:nvPr/>
      </p:nvGrpSpPr>
      <p:grpSpPr>
        <a:xfrm>
          <a:off x="0" y="0"/>
          <a:ext cx="0" cy="0"/>
          <a:chOff x="0" y="0"/>
          <a:chExt cx="0" cy="0"/>
        </a:xfrm>
      </p:grpSpPr>
      <p:sp>
        <p:nvSpPr>
          <p:cNvPr name="Freeform 2" id="2"/>
          <p:cNvSpPr/>
          <p:nvPr/>
        </p:nvSpPr>
        <p:spPr>
          <a:xfrm flipH="false" flipV="true" rot="5400000">
            <a:off x="11351324" y="2398023"/>
            <a:ext cx="10522735" cy="5490954"/>
          </a:xfrm>
          <a:custGeom>
            <a:avLst/>
            <a:gdLst/>
            <a:ahLst/>
            <a:cxnLst/>
            <a:rect r="r" b="b" t="t" l="l"/>
            <a:pathLst>
              <a:path h="5490954" w="10522735">
                <a:moveTo>
                  <a:pt x="0" y="5490954"/>
                </a:moveTo>
                <a:lnTo>
                  <a:pt x="10522735" y="5490954"/>
                </a:lnTo>
                <a:lnTo>
                  <a:pt x="10522735" y="0"/>
                </a:lnTo>
                <a:lnTo>
                  <a:pt x="0" y="0"/>
                </a:lnTo>
                <a:lnTo>
                  <a:pt x="0" y="5490954"/>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a:grpSpLocks noChangeAspect="true"/>
          </p:cNvGrpSpPr>
          <p:nvPr/>
        </p:nvGrpSpPr>
        <p:grpSpPr>
          <a:xfrm rot="0">
            <a:off x="-822204" y="887518"/>
            <a:ext cx="8511998" cy="8511964"/>
            <a:chOff x="0" y="0"/>
            <a:chExt cx="6350000" cy="6349975"/>
          </a:xfrm>
        </p:grpSpPr>
        <p:sp>
          <p:nvSpPr>
            <p:cNvPr name="Freeform 4" id="4"/>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4"/>
              <a:stretch>
                <a:fillRect l="0" t="0" r="0" b="0"/>
              </a:stretch>
            </a:blipFill>
          </p:spPr>
        </p:sp>
      </p:grpSp>
      <p:sp>
        <p:nvSpPr>
          <p:cNvPr name="TextBox 5" id="5"/>
          <p:cNvSpPr txBox="true"/>
          <p:nvPr/>
        </p:nvSpPr>
        <p:spPr>
          <a:xfrm rot="0">
            <a:off x="8288579" y="3602644"/>
            <a:ext cx="7004506" cy="2057400"/>
          </a:xfrm>
          <a:prstGeom prst="rect">
            <a:avLst/>
          </a:prstGeom>
        </p:spPr>
        <p:txBody>
          <a:bodyPr anchor="t" rtlCol="false" tIns="0" lIns="0" bIns="0" rIns="0">
            <a:spAutoFit/>
          </a:bodyPr>
          <a:lstStyle/>
          <a:p>
            <a:pPr algn="l">
              <a:lnSpc>
                <a:spcPts val="16799"/>
              </a:lnSpc>
            </a:pPr>
            <a:r>
              <a:rPr lang="en-US" sz="11999">
                <a:solidFill>
                  <a:srgbClr val="3275C5"/>
                </a:solidFill>
                <a:latin typeface="Dynamo Medium"/>
                <a:ea typeface="Dynamo Medium"/>
                <a:cs typeface="Dynamo Medium"/>
                <a:sym typeface="Dynamo Medium"/>
              </a:rPr>
              <a:t>THANK</a:t>
            </a:r>
          </a:p>
        </p:txBody>
      </p:sp>
      <p:sp>
        <p:nvSpPr>
          <p:cNvPr name="TextBox 6" id="6"/>
          <p:cNvSpPr txBox="true"/>
          <p:nvPr/>
        </p:nvSpPr>
        <p:spPr>
          <a:xfrm rot="0">
            <a:off x="13172220" y="3602644"/>
            <a:ext cx="3440472" cy="2057400"/>
          </a:xfrm>
          <a:prstGeom prst="rect">
            <a:avLst/>
          </a:prstGeom>
        </p:spPr>
        <p:txBody>
          <a:bodyPr anchor="t" rtlCol="false" tIns="0" lIns="0" bIns="0" rIns="0">
            <a:spAutoFit/>
          </a:bodyPr>
          <a:lstStyle/>
          <a:p>
            <a:pPr algn="l">
              <a:lnSpc>
                <a:spcPts val="16799"/>
              </a:lnSpc>
            </a:pPr>
            <a:r>
              <a:rPr lang="en-US" sz="11999" spc="47">
                <a:solidFill>
                  <a:srgbClr val="56AAF0"/>
                </a:solidFill>
                <a:latin typeface="Dynamo Medium"/>
                <a:ea typeface="Dynamo Medium"/>
                <a:cs typeface="Dynamo Medium"/>
                <a:sym typeface="Dynamo Medium"/>
              </a:rPr>
              <a:t>YOU</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CFEFF"/>
        </a:solidFill>
      </p:bgPr>
    </p:bg>
    <p:spTree>
      <p:nvGrpSpPr>
        <p:cNvPr id="1" name=""/>
        <p:cNvGrpSpPr/>
        <p:nvPr/>
      </p:nvGrpSpPr>
      <p:grpSpPr>
        <a:xfrm>
          <a:off x="0" y="0"/>
          <a:ext cx="0" cy="0"/>
          <a:chOff x="0" y="0"/>
          <a:chExt cx="0" cy="0"/>
        </a:xfrm>
      </p:grpSpPr>
      <p:sp>
        <p:nvSpPr>
          <p:cNvPr name="Freeform 2" id="2"/>
          <p:cNvSpPr/>
          <p:nvPr/>
        </p:nvSpPr>
        <p:spPr>
          <a:xfrm flipH="false" flipV="false" rot="-1780280">
            <a:off x="-4781922" y="-1283432"/>
            <a:ext cx="8627188" cy="5144941"/>
          </a:xfrm>
          <a:custGeom>
            <a:avLst/>
            <a:gdLst/>
            <a:ahLst/>
            <a:cxnLst/>
            <a:rect r="r" b="b" t="t" l="l"/>
            <a:pathLst>
              <a:path h="5144941" w="8627188">
                <a:moveTo>
                  <a:pt x="0" y="0"/>
                </a:moveTo>
                <a:lnTo>
                  <a:pt x="8627188" y="0"/>
                </a:lnTo>
                <a:lnTo>
                  <a:pt x="8627188" y="5144941"/>
                </a:lnTo>
                <a:lnTo>
                  <a:pt x="0" y="514494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608893" y="1289039"/>
            <a:ext cx="12543610" cy="8699522"/>
          </a:xfrm>
          <a:custGeom>
            <a:avLst/>
            <a:gdLst/>
            <a:ahLst/>
            <a:cxnLst/>
            <a:rect r="r" b="b" t="t" l="l"/>
            <a:pathLst>
              <a:path h="8699522" w="12543610">
                <a:moveTo>
                  <a:pt x="0" y="0"/>
                </a:moveTo>
                <a:lnTo>
                  <a:pt x="12543611" y="0"/>
                </a:lnTo>
                <a:lnTo>
                  <a:pt x="12543611" y="8699522"/>
                </a:lnTo>
                <a:lnTo>
                  <a:pt x="0" y="8699522"/>
                </a:lnTo>
                <a:lnTo>
                  <a:pt x="0" y="0"/>
                </a:lnTo>
                <a:close/>
              </a:path>
            </a:pathLst>
          </a:custGeom>
          <a:blipFill>
            <a:blip r:embed="rId4"/>
            <a:stretch>
              <a:fillRect l="0" t="-135" r="0" b="-135"/>
            </a:stretch>
          </a:blipFill>
        </p:spPr>
      </p:sp>
      <p:sp>
        <p:nvSpPr>
          <p:cNvPr name="TextBox 4" id="4"/>
          <p:cNvSpPr txBox="true"/>
          <p:nvPr/>
        </p:nvSpPr>
        <p:spPr>
          <a:xfrm rot="0">
            <a:off x="5074203" y="155580"/>
            <a:ext cx="9645762" cy="962655"/>
          </a:xfrm>
          <a:prstGeom prst="rect">
            <a:avLst/>
          </a:prstGeom>
        </p:spPr>
        <p:txBody>
          <a:bodyPr anchor="t" rtlCol="false" tIns="0" lIns="0" bIns="0" rIns="0">
            <a:spAutoFit/>
          </a:bodyPr>
          <a:lstStyle/>
          <a:p>
            <a:pPr algn="l">
              <a:lnSpc>
                <a:spcPts val="7840"/>
              </a:lnSpc>
            </a:pPr>
            <a:r>
              <a:rPr lang="en-US" sz="5600">
                <a:solidFill>
                  <a:srgbClr val="075278"/>
                </a:solidFill>
                <a:latin typeface="Dynamo Medium"/>
                <a:ea typeface="Dynamo Medium"/>
                <a:cs typeface="Dynamo Medium"/>
                <a:sym typeface="Dynamo Medium"/>
              </a:rPr>
              <a:t>SYSTEM OVERVIEW DIAGRAM</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CFEFF"/>
        </a:solidFill>
      </p:bgPr>
    </p:bg>
    <p:spTree>
      <p:nvGrpSpPr>
        <p:cNvPr id="1" name=""/>
        <p:cNvGrpSpPr/>
        <p:nvPr/>
      </p:nvGrpSpPr>
      <p:grpSpPr>
        <a:xfrm>
          <a:off x="0" y="0"/>
          <a:ext cx="0" cy="0"/>
          <a:chOff x="0" y="0"/>
          <a:chExt cx="0" cy="0"/>
        </a:xfrm>
      </p:grpSpPr>
      <p:grpSp>
        <p:nvGrpSpPr>
          <p:cNvPr name="Group 2" id="2"/>
          <p:cNvGrpSpPr/>
          <p:nvPr/>
        </p:nvGrpSpPr>
        <p:grpSpPr>
          <a:xfrm rot="0">
            <a:off x="849944" y="4460172"/>
            <a:ext cx="8057754" cy="1509122"/>
            <a:chOff x="0" y="0"/>
            <a:chExt cx="10743672" cy="2012163"/>
          </a:xfrm>
        </p:grpSpPr>
        <p:sp>
          <p:nvSpPr>
            <p:cNvPr name="TextBox 3" id="3"/>
            <p:cNvSpPr txBox="true"/>
            <p:nvPr/>
          </p:nvSpPr>
          <p:spPr>
            <a:xfrm rot="0">
              <a:off x="0" y="-114300"/>
              <a:ext cx="10743672" cy="1287918"/>
            </a:xfrm>
            <a:prstGeom prst="rect">
              <a:avLst/>
            </a:prstGeom>
          </p:spPr>
          <p:txBody>
            <a:bodyPr anchor="t" rtlCol="false" tIns="0" lIns="0" bIns="0" rIns="0">
              <a:spAutoFit/>
            </a:bodyPr>
            <a:lstStyle/>
            <a:p>
              <a:pPr algn="l">
                <a:lnSpc>
                  <a:spcPts val="8107"/>
                </a:lnSpc>
              </a:pPr>
              <a:r>
                <a:rPr lang="en-US" sz="5790">
                  <a:solidFill>
                    <a:srgbClr val="075278"/>
                  </a:solidFill>
                  <a:latin typeface="Dynamo Medium"/>
                  <a:ea typeface="Dynamo Medium"/>
                  <a:cs typeface="Dynamo Medium"/>
                  <a:sym typeface="Dynamo Medium"/>
                </a:rPr>
                <a:t>H.G.K.D. PREMATHILAKA</a:t>
              </a:r>
            </a:p>
          </p:txBody>
        </p:sp>
        <p:sp>
          <p:nvSpPr>
            <p:cNvPr name="TextBox 4" id="4"/>
            <p:cNvSpPr txBox="true"/>
            <p:nvPr/>
          </p:nvSpPr>
          <p:spPr>
            <a:xfrm rot="0">
              <a:off x="0" y="1523282"/>
              <a:ext cx="10743672" cy="488881"/>
            </a:xfrm>
            <a:prstGeom prst="rect">
              <a:avLst/>
            </a:prstGeom>
          </p:spPr>
          <p:txBody>
            <a:bodyPr anchor="t" rtlCol="false" tIns="0" lIns="0" bIns="0" rIns="0">
              <a:spAutoFit/>
            </a:bodyPr>
            <a:lstStyle/>
            <a:p>
              <a:pPr algn="l">
                <a:lnSpc>
                  <a:spcPts val="3040"/>
                </a:lnSpc>
              </a:pPr>
            </a:p>
          </p:txBody>
        </p:sp>
      </p:grpSp>
      <p:sp>
        <p:nvSpPr>
          <p:cNvPr name="Freeform 5" id="5"/>
          <p:cNvSpPr/>
          <p:nvPr/>
        </p:nvSpPr>
        <p:spPr>
          <a:xfrm flipH="false" flipV="false" rot="-2561783">
            <a:off x="-2150393" y="-1597808"/>
            <a:ext cx="6000674" cy="4342306"/>
          </a:xfrm>
          <a:custGeom>
            <a:avLst/>
            <a:gdLst/>
            <a:ahLst/>
            <a:cxnLst/>
            <a:rect r="r" b="b" t="t" l="l"/>
            <a:pathLst>
              <a:path h="4342306" w="6000674">
                <a:moveTo>
                  <a:pt x="0" y="0"/>
                </a:moveTo>
                <a:lnTo>
                  <a:pt x="6000674" y="0"/>
                </a:lnTo>
                <a:lnTo>
                  <a:pt x="6000674" y="4342306"/>
                </a:lnTo>
                <a:lnTo>
                  <a:pt x="0" y="434230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7616117">
            <a:off x="14754144" y="7087147"/>
            <a:ext cx="6000674" cy="4342306"/>
          </a:xfrm>
          <a:custGeom>
            <a:avLst/>
            <a:gdLst/>
            <a:ahLst/>
            <a:cxnLst/>
            <a:rect r="r" b="b" t="t" l="l"/>
            <a:pathLst>
              <a:path h="4342306" w="6000674">
                <a:moveTo>
                  <a:pt x="0" y="0"/>
                </a:moveTo>
                <a:lnTo>
                  <a:pt x="6000675" y="0"/>
                </a:lnTo>
                <a:lnTo>
                  <a:pt x="6000675" y="4342306"/>
                </a:lnTo>
                <a:lnTo>
                  <a:pt x="0" y="434230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7" id="7"/>
          <p:cNvGrpSpPr/>
          <p:nvPr/>
        </p:nvGrpSpPr>
        <p:grpSpPr>
          <a:xfrm rot="0">
            <a:off x="13032403" y="-803443"/>
            <a:ext cx="5255597" cy="13183610"/>
            <a:chOff x="0" y="0"/>
            <a:chExt cx="1384190" cy="3472227"/>
          </a:xfrm>
        </p:grpSpPr>
        <p:sp>
          <p:nvSpPr>
            <p:cNvPr name="Freeform 8" id="8"/>
            <p:cNvSpPr/>
            <p:nvPr/>
          </p:nvSpPr>
          <p:spPr>
            <a:xfrm flipH="false" flipV="false" rot="0">
              <a:off x="0" y="0"/>
              <a:ext cx="1384190" cy="3472226"/>
            </a:xfrm>
            <a:custGeom>
              <a:avLst/>
              <a:gdLst/>
              <a:ahLst/>
              <a:cxnLst/>
              <a:rect r="r" b="b" t="t" l="l"/>
              <a:pathLst>
                <a:path h="3472226" w="1384190">
                  <a:moveTo>
                    <a:pt x="0" y="0"/>
                  </a:moveTo>
                  <a:lnTo>
                    <a:pt x="1384190" y="0"/>
                  </a:lnTo>
                  <a:lnTo>
                    <a:pt x="1384190" y="3472226"/>
                  </a:lnTo>
                  <a:lnTo>
                    <a:pt x="0" y="3472226"/>
                  </a:lnTo>
                  <a:close/>
                </a:path>
              </a:pathLst>
            </a:custGeom>
            <a:solidFill>
              <a:srgbClr val="075278"/>
            </a:solidFill>
          </p:spPr>
        </p:sp>
        <p:sp>
          <p:nvSpPr>
            <p:cNvPr name="TextBox 9" id="9"/>
            <p:cNvSpPr txBox="true"/>
            <p:nvPr/>
          </p:nvSpPr>
          <p:spPr>
            <a:xfrm>
              <a:off x="0" y="-19050"/>
              <a:ext cx="1384190" cy="3491277"/>
            </a:xfrm>
            <a:prstGeom prst="rect">
              <a:avLst/>
            </a:prstGeom>
          </p:spPr>
          <p:txBody>
            <a:bodyPr anchor="ctr" rtlCol="false" tIns="50800" lIns="50800" bIns="50800" rIns="50800"/>
            <a:lstStyle/>
            <a:p>
              <a:pPr algn="ctr">
                <a:lnSpc>
                  <a:spcPts val="2859"/>
                </a:lnSpc>
              </a:pPr>
            </a:p>
          </p:txBody>
        </p:sp>
      </p:grpSp>
      <p:sp>
        <p:nvSpPr>
          <p:cNvPr name="Freeform 10" id="10"/>
          <p:cNvSpPr/>
          <p:nvPr/>
        </p:nvSpPr>
        <p:spPr>
          <a:xfrm flipH="false" flipV="false" rot="0">
            <a:off x="9432880" y="2170863"/>
            <a:ext cx="7234999" cy="7234999"/>
          </a:xfrm>
          <a:custGeom>
            <a:avLst/>
            <a:gdLst/>
            <a:ahLst/>
            <a:cxnLst/>
            <a:rect r="r" b="b" t="t" l="l"/>
            <a:pathLst>
              <a:path h="7234999" w="7234999">
                <a:moveTo>
                  <a:pt x="0" y="0"/>
                </a:moveTo>
                <a:lnTo>
                  <a:pt x="7234999" y="0"/>
                </a:lnTo>
                <a:lnTo>
                  <a:pt x="7234999" y="7234999"/>
                </a:lnTo>
                <a:lnTo>
                  <a:pt x="0" y="723499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cap="sq">
            <a:noFill/>
            <a:prstDash val="solid"/>
            <a:miter/>
          </a:ln>
        </p:spPr>
      </p:sp>
      <p:grpSp>
        <p:nvGrpSpPr>
          <p:cNvPr name="Group 11" id="11"/>
          <p:cNvGrpSpPr/>
          <p:nvPr/>
        </p:nvGrpSpPr>
        <p:grpSpPr>
          <a:xfrm rot="0">
            <a:off x="10106590" y="2844584"/>
            <a:ext cx="5887580" cy="5887556"/>
            <a:chOff x="0" y="0"/>
            <a:chExt cx="6350000" cy="6349975"/>
          </a:xfrm>
        </p:grpSpPr>
        <p:sp>
          <p:nvSpPr>
            <p:cNvPr name="Freeform 12" id="12"/>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8"/>
              <a:stretch>
                <a:fillRect l="0" t="0" r="0" b="0"/>
              </a:stretch>
            </a:blipFill>
          </p:spPr>
        </p:sp>
      </p:grpSp>
      <p:sp>
        <p:nvSpPr>
          <p:cNvPr name="TextBox 13" id="13"/>
          <p:cNvSpPr txBox="true"/>
          <p:nvPr/>
        </p:nvSpPr>
        <p:spPr>
          <a:xfrm rot="0">
            <a:off x="849944" y="5377358"/>
            <a:ext cx="6777157" cy="553836"/>
          </a:xfrm>
          <a:prstGeom prst="rect">
            <a:avLst/>
          </a:prstGeom>
        </p:spPr>
        <p:txBody>
          <a:bodyPr anchor="t" rtlCol="false" tIns="0" lIns="0" bIns="0" rIns="0">
            <a:spAutoFit/>
          </a:bodyPr>
          <a:lstStyle/>
          <a:p>
            <a:pPr algn="l">
              <a:lnSpc>
                <a:spcPts val="3808"/>
              </a:lnSpc>
              <a:spcBef>
                <a:spcPct val="0"/>
              </a:spcBef>
            </a:pPr>
            <a:r>
              <a:rPr lang="en-US" sz="3370">
                <a:solidFill>
                  <a:srgbClr val="1174AB"/>
                </a:solidFill>
                <a:latin typeface="Calibri (MS) Bold"/>
                <a:ea typeface="Calibri (MS) Bold"/>
                <a:cs typeface="Calibri (MS) Bold"/>
                <a:sym typeface="Calibri (MS) Bold"/>
              </a:rPr>
              <a:t>BSc (Hons)  in Information Technology</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CFEFF"/>
        </a:solidFill>
      </p:bgPr>
    </p:bg>
    <p:spTree>
      <p:nvGrpSpPr>
        <p:cNvPr id="1" name=""/>
        <p:cNvGrpSpPr/>
        <p:nvPr/>
      </p:nvGrpSpPr>
      <p:grpSpPr>
        <a:xfrm>
          <a:off x="0" y="0"/>
          <a:ext cx="0" cy="0"/>
          <a:chOff x="0" y="0"/>
          <a:chExt cx="0" cy="0"/>
        </a:xfrm>
      </p:grpSpPr>
      <p:sp>
        <p:nvSpPr>
          <p:cNvPr name="Freeform 2" id="2"/>
          <p:cNvSpPr/>
          <p:nvPr/>
        </p:nvSpPr>
        <p:spPr>
          <a:xfrm flipH="false" flipV="false" rot="-2561783">
            <a:off x="-2150393" y="-1597808"/>
            <a:ext cx="6000674" cy="4342306"/>
          </a:xfrm>
          <a:custGeom>
            <a:avLst/>
            <a:gdLst/>
            <a:ahLst/>
            <a:cxnLst/>
            <a:rect r="r" b="b" t="t" l="l"/>
            <a:pathLst>
              <a:path h="4342306" w="6000674">
                <a:moveTo>
                  <a:pt x="0" y="0"/>
                </a:moveTo>
                <a:lnTo>
                  <a:pt x="6000674" y="0"/>
                </a:lnTo>
                <a:lnTo>
                  <a:pt x="6000674" y="4342306"/>
                </a:lnTo>
                <a:lnTo>
                  <a:pt x="0" y="434230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7616117">
            <a:off x="14754144" y="7087147"/>
            <a:ext cx="6000674" cy="4342306"/>
          </a:xfrm>
          <a:custGeom>
            <a:avLst/>
            <a:gdLst/>
            <a:ahLst/>
            <a:cxnLst/>
            <a:rect r="r" b="b" t="t" l="l"/>
            <a:pathLst>
              <a:path h="4342306" w="6000674">
                <a:moveTo>
                  <a:pt x="0" y="0"/>
                </a:moveTo>
                <a:lnTo>
                  <a:pt x="6000675" y="0"/>
                </a:lnTo>
                <a:lnTo>
                  <a:pt x="6000675" y="4342306"/>
                </a:lnTo>
                <a:lnTo>
                  <a:pt x="0" y="434230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1028700" y="2527355"/>
            <a:ext cx="6056116" cy="6056116"/>
            <a:chOff x="0" y="0"/>
            <a:chExt cx="8074821" cy="8074821"/>
          </a:xfrm>
        </p:grpSpPr>
        <p:sp>
          <p:nvSpPr>
            <p:cNvPr name="Freeform 5" id="5"/>
            <p:cNvSpPr/>
            <p:nvPr/>
          </p:nvSpPr>
          <p:spPr>
            <a:xfrm flipH="false" flipV="false" rot="0">
              <a:off x="0" y="0"/>
              <a:ext cx="8074821" cy="8074821"/>
            </a:xfrm>
            <a:custGeom>
              <a:avLst/>
              <a:gdLst/>
              <a:ahLst/>
              <a:cxnLst/>
              <a:rect r="r" b="b" t="t" l="l"/>
              <a:pathLst>
                <a:path h="8074821" w="8074821">
                  <a:moveTo>
                    <a:pt x="0" y="0"/>
                  </a:moveTo>
                  <a:lnTo>
                    <a:pt x="8074821" y="0"/>
                  </a:lnTo>
                  <a:lnTo>
                    <a:pt x="8074821" y="8074821"/>
                  </a:lnTo>
                  <a:lnTo>
                    <a:pt x="0" y="807482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grpSp>
          <p:nvGrpSpPr>
            <p:cNvPr name="Group 6" id="6"/>
            <p:cNvGrpSpPr/>
            <p:nvPr/>
          </p:nvGrpSpPr>
          <p:grpSpPr>
            <a:xfrm rot="0">
              <a:off x="715637" y="715650"/>
              <a:ext cx="6643547" cy="6643521"/>
              <a:chOff x="0" y="0"/>
              <a:chExt cx="6350000" cy="6349975"/>
            </a:xfrm>
          </p:grpSpPr>
          <p:sp>
            <p:nvSpPr>
              <p:cNvPr name="Freeform 7" id="7"/>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6"/>
                <a:stretch>
                  <a:fillRect l="0" t="0" r="0" b="0"/>
                </a:stretch>
              </a:blipFill>
            </p:spPr>
          </p:sp>
        </p:grpSp>
      </p:grpSp>
      <p:sp>
        <p:nvSpPr>
          <p:cNvPr name="TextBox 8" id="8"/>
          <p:cNvSpPr txBox="true"/>
          <p:nvPr/>
        </p:nvSpPr>
        <p:spPr>
          <a:xfrm rot="0">
            <a:off x="7226557" y="3196829"/>
            <a:ext cx="9448254" cy="3181344"/>
          </a:xfrm>
          <a:prstGeom prst="rect">
            <a:avLst/>
          </a:prstGeom>
        </p:spPr>
        <p:txBody>
          <a:bodyPr anchor="t" rtlCol="false" tIns="0" lIns="0" bIns="0" rIns="0">
            <a:spAutoFit/>
          </a:bodyPr>
          <a:lstStyle/>
          <a:p>
            <a:pPr algn="l">
              <a:lnSpc>
                <a:spcPts val="6300"/>
              </a:lnSpc>
            </a:pPr>
            <a:r>
              <a:rPr lang="en-US" sz="4500">
                <a:solidFill>
                  <a:srgbClr val="075278"/>
                </a:solidFill>
                <a:latin typeface="Dynamo Medium"/>
                <a:ea typeface="Dynamo Medium"/>
                <a:cs typeface="Dynamo Medium"/>
                <a:sym typeface="Dynamo Medium"/>
              </a:rPr>
              <a:t>NAVIGATING WHEELCHAIR AND ENHANCING ACCESSIBILITY USING SIGN LANGUAGE-CONTROLLED FOR HEARING-IMPAIRED USERS</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CFEFF"/>
        </a:solidFill>
      </p:bgPr>
    </p:bg>
    <p:spTree>
      <p:nvGrpSpPr>
        <p:cNvPr id="1" name=""/>
        <p:cNvGrpSpPr/>
        <p:nvPr/>
      </p:nvGrpSpPr>
      <p:grpSpPr>
        <a:xfrm>
          <a:off x="0" y="0"/>
          <a:ext cx="0" cy="0"/>
          <a:chOff x="0" y="0"/>
          <a:chExt cx="0" cy="0"/>
        </a:xfrm>
      </p:grpSpPr>
      <p:sp>
        <p:nvSpPr>
          <p:cNvPr name="Freeform 2" id="2"/>
          <p:cNvSpPr/>
          <p:nvPr/>
        </p:nvSpPr>
        <p:spPr>
          <a:xfrm flipH="false" flipV="false" rot="-2561783">
            <a:off x="-2150393" y="-1597808"/>
            <a:ext cx="6000674" cy="4342306"/>
          </a:xfrm>
          <a:custGeom>
            <a:avLst/>
            <a:gdLst/>
            <a:ahLst/>
            <a:cxnLst/>
            <a:rect r="r" b="b" t="t" l="l"/>
            <a:pathLst>
              <a:path h="4342306" w="6000674">
                <a:moveTo>
                  <a:pt x="0" y="0"/>
                </a:moveTo>
                <a:lnTo>
                  <a:pt x="6000674" y="0"/>
                </a:lnTo>
                <a:lnTo>
                  <a:pt x="6000674" y="4342306"/>
                </a:lnTo>
                <a:lnTo>
                  <a:pt x="0" y="434230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7616117">
            <a:off x="14754144" y="7087147"/>
            <a:ext cx="6000674" cy="4342306"/>
          </a:xfrm>
          <a:custGeom>
            <a:avLst/>
            <a:gdLst/>
            <a:ahLst/>
            <a:cxnLst/>
            <a:rect r="r" b="b" t="t" l="l"/>
            <a:pathLst>
              <a:path h="4342306" w="6000674">
                <a:moveTo>
                  <a:pt x="0" y="0"/>
                </a:moveTo>
                <a:lnTo>
                  <a:pt x="6000675" y="0"/>
                </a:lnTo>
                <a:lnTo>
                  <a:pt x="6000675" y="4342306"/>
                </a:lnTo>
                <a:lnTo>
                  <a:pt x="0" y="434230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1028700" y="2527355"/>
            <a:ext cx="6056116" cy="6056116"/>
            <a:chOff x="0" y="0"/>
            <a:chExt cx="8074821" cy="8074821"/>
          </a:xfrm>
        </p:grpSpPr>
        <p:sp>
          <p:nvSpPr>
            <p:cNvPr name="Freeform 5" id="5"/>
            <p:cNvSpPr/>
            <p:nvPr/>
          </p:nvSpPr>
          <p:spPr>
            <a:xfrm flipH="false" flipV="false" rot="0">
              <a:off x="0" y="0"/>
              <a:ext cx="8074821" cy="8074821"/>
            </a:xfrm>
            <a:custGeom>
              <a:avLst/>
              <a:gdLst/>
              <a:ahLst/>
              <a:cxnLst/>
              <a:rect r="r" b="b" t="t" l="l"/>
              <a:pathLst>
                <a:path h="8074821" w="8074821">
                  <a:moveTo>
                    <a:pt x="0" y="0"/>
                  </a:moveTo>
                  <a:lnTo>
                    <a:pt x="8074821" y="0"/>
                  </a:lnTo>
                  <a:lnTo>
                    <a:pt x="8074821" y="8074821"/>
                  </a:lnTo>
                  <a:lnTo>
                    <a:pt x="0" y="807482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grpSp>
          <p:nvGrpSpPr>
            <p:cNvPr name="Group 6" id="6"/>
            <p:cNvGrpSpPr/>
            <p:nvPr/>
          </p:nvGrpSpPr>
          <p:grpSpPr>
            <a:xfrm rot="0">
              <a:off x="715637" y="715650"/>
              <a:ext cx="6643547" cy="6643521"/>
              <a:chOff x="0" y="0"/>
              <a:chExt cx="6350000" cy="6349975"/>
            </a:xfrm>
          </p:grpSpPr>
          <p:sp>
            <p:nvSpPr>
              <p:cNvPr name="Freeform 7" id="7"/>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6"/>
                <a:stretch>
                  <a:fillRect l="0" t="0" r="0" b="0"/>
                </a:stretch>
              </a:blipFill>
            </p:spPr>
          </p:sp>
        </p:grpSp>
      </p:grpSp>
      <p:sp>
        <p:nvSpPr>
          <p:cNvPr name="TextBox 8" id="8"/>
          <p:cNvSpPr txBox="true"/>
          <p:nvPr/>
        </p:nvSpPr>
        <p:spPr>
          <a:xfrm rot="0">
            <a:off x="7811046" y="1665981"/>
            <a:ext cx="8666025" cy="1608449"/>
          </a:xfrm>
          <a:prstGeom prst="rect">
            <a:avLst/>
          </a:prstGeom>
        </p:spPr>
        <p:txBody>
          <a:bodyPr anchor="t" rtlCol="false" tIns="0" lIns="0" bIns="0" rIns="0">
            <a:spAutoFit/>
          </a:bodyPr>
          <a:lstStyle/>
          <a:p>
            <a:pPr algn="l">
              <a:lnSpc>
                <a:spcPts val="7700"/>
              </a:lnSpc>
            </a:pPr>
            <a:r>
              <a:rPr lang="en-US" sz="5500">
                <a:solidFill>
                  <a:srgbClr val="56AAF0"/>
                </a:solidFill>
                <a:latin typeface="Dynamo Medium"/>
                <a:ea typeface="Dynamo Medium"/>
                <a:cs typeface="Dynamo Medium"/>
                <a:sym typeface="Dynamo Medium"/>
              </a:rPr>
              <a:t>RESEARCH PROBLEM</a:t>
            </a:r>
          </a:p>
          <a:p>
            <a:pPr algn="l">
              <a:lnSpc>
                <a:spcPts val="5040"/>
              </a:lnSpc>
            </a:pPr>
          </a:p>
        </p:txBody>
      </p:sp>
      <p:sp>
        <p:nvSpPr>
          <p:cNvPr name="TextBox 9" id="9"/>
          <p:cNvSpPr txBox="true"/>
          <p:nvPr/>
        </p:nvSpPr>
        <p:spPr>
          <a:xfrm rot="0">
            <a:off x="7811046" y="3217280"/>
            <a:ext cx="7721756" cy="3683000"/>
          </a:xfrm>
          <a:prstGeom prst="rect">
            <a:avLst/>
          </a:prstGeom>
        </p:spPr>
        <p:txBody>
          <a:bodyPr anchor="t" rtlCol="false" tIns="0" lIns="0" bIns="0" rIns="0">
            <a:spAutoFit/>
          </a:bodyPr>
          <a:lstStyle/>
          <a:p>
            <a:pPr algn="just">
              <a:lnSpc>
                <a:spcPts val="4899"/>
              </a:lnSpc>
            </a:pPr>
            <a:r>
              <a:rPr lang="en-US" sz="3499" spc="13">
                <a:solidFill>
                  <a:srgbClr val="3275C5"/>
                </a:solidFill>
                <a:latin typeface="Source Sans Pro"/>
                <a:ea typeface="Source Sans Pro"/>
                <a:cs typeface="Source Sans Pro"/>
                <a:sym typeface="Source Sans Pro"/>
              </a:rPr>
              <a:t>How can wheelchair control systems be designed to effectively cater to hearing-impaired individuals, overcoming the limitations of traditional and voice-based control methods to enhance accessibility and independence?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DAGNv0o52gY</dc:identifier>
  <dcterms:modified xsi:type="dcterms:W3CDTF">2011-08-01T06:04:30Z</dcterms:modified>
  <cp:revision>1</cp:revision>
  <dc:title>Smart Wheelchair new</dc:title>
</cp:coreProperties>
</file>